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 id="2147483696" r:id="rId3"/>
  </p:sldMasterIdLst>
  <p:notesMasterIdLst>
    <p:notesMasterId r:id="rId56"/>
  </p:notesMasterIdLst>
  <p:handoutMasterIdLst>
    <p:handoutMasterId r:id="rId57"/>
  </p:handoutMasterIdLst>
  <p:sldIdLst>
    <p:sldId id="408" r:id="rId4"/>
    <p:sldId id="396" r:id="rId5"/>
    <p:sldId id="399" r:id="rId6"/>
    <p:sldId id="400" r:id="rId7"/>
    <p:sldId id="401" r:id="rId8"/>
    <p:sldId id="402" r:id="rId9"/>
    <p:sldId id="404" r:id="rId10"/>
    <p:sldId id="393" r:id="rId11"/>
    <p:sldId id="394" r:id="rId12"/>
    <p:sldId id="395" r:id="rId13"/>
    <p:sldId id="430" r:id="rId14"/>
    <p:sldId id="411" r:id="rId15"/>
    <p:sldId id="372" r:id="rId16"/>
    <p:sldId id="350" r:id="rId17"/>
    <p:sldId id="434" r:id="rId18"/>
    <p:sldId id="351" r:id="rId19"/>
    <p:sldId id="391" r:id="rId20"/>
    <p:sldId id="412" r:id="rId21"/>
    <p:sldId id="370" r:id="rId22"/>
    <p:sldId id="257" r:id="rId23"/>
    <p:sldId id="432" r:id="rId24"/>
    <p:sldId id="356" r:id="rId25"/>
    <p:sldId id="361" r:id="rId26"/>
    <p:sldId id="433" r:id="rId27"/>
    <p:sldId id="413" r:id="rId28"/>
    <p:sldId id="371" r:id="rId29"/>
    <p:sldId id="353" r:id="rId30"/>
    <p:sldId id="339" r:id="rId31"/>
    <p:sldId id="341" r:id="rId32"/>
    <p:sldId id="342" r:id="rId33"/>
    <p:sldId id="420" r:id="rId34"/>
    <p:sldId id="421" r:id="rId35"/>
    <p:sldId id="422" r:id="rId36"/>
    <p:sldId id="424" r:id="rId37"/>
    <p:sldId id="429" r:id="rId38"/>
    <p:sldId id="425" r:id="rId39"/>
    <p:sldId id="348" r:id="rId40"/>
    <p:sldId id="373" r:id="rId41"/>
    <p:sldId id="435" r:id="rId42"/>
    <p:sldId id="436" r:id="rId43"/>
    <p:sldId id="437" r:id="rId44"/>
    <p:sldId id="438" r:id="rId45"/>
    <p:sldId id="439" r:id="rId46"/>
    <p:sldId id="440" r:id="rId47"/>
    <p:sldId id="441" r:id="rId48"/>
    <p:sldId id="383" r:id="rId49"/>
    <p:sldId id="386" r:id="rId50"/>
    <p:sldId id="387" r:id="rId51"/>
    <p:sldId id="388" r:id="rId52"/>
    <p:sldId id="417" r:id="rId53"/>
    <p:sldId id="418" r:id="rId54"/>
    <p:sldId id="431" r:id="rId55"/>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43B1F6A1-027B-4D8D-AE55-181159A35EBA}">
          <p14:sldIdLst>
            <p14:sldId id="408"/>
          </p14:sldIdLst>
        </p14:section>
        <p14:section name="MM&quot;S OFFICE" id="{B6125A2C-EEB4-4387-A4E7-6BCD6CB0A798}">
          <p14:sldIdLst>
            <p14:sldId id="396"/>
            <p14:sldId id="399"/>
            <p14:sldId id="400"/>
            <p14:sldId id="401"/>
            <p14:sldId id="402"/>
            <p14:sldId id="404"/>
            <p14:sldId id="393"/>
            <p14:sldId id="394"/>
            <p14:sldId id="395"/>
            <p14:sldId id="430"/>
            <p14:sldId id="411"/>
          </p14:sldIdLst>
        </p14:section>
        <p14:section name="PLANNING AND ECONOMIC DEVELOPMENT." id="{8201CBF6-A955-483F-889C-7560EE24CB79}">
          <p14:sldIdLst>
            <p14:sldId id="372"/>
            <p14:sldId id="350"/>
            <p14:sldId id="434"/>
            <p14:sldId id="351"/>
            <p14:sldId id="391"/>
            <p14:sldId id="412"/>
          </p14:sldIdLst>
        </p14:section>
        <p14:section name="CORPORATE SERVICE" id="{DBDB007A-A3F1-423E-9993-F024EF3C75F3}">
          <p14:sldIdLst>
            <p14:sldId id="370"/>
            <p14:sldId id="257"/>
            <p14:sldId id="432"/>
            <p14:sldId id="356"/>
            <p14:sldId id="361"/>
            <p14:sldId id="433"/>
            <p14:sldId id="413"/>
          </p14:sldIdLst>
        </p14:section>
        <p14:section name="INFRASTRUCTURE" id="{345EDC98-9933-4569-9394-36570826B9A3}">
          <p14:sldIdLst>
            <p14:sldId id="371"/>
            <p14:sldId id="353"/>
            <p14:sldId id="339"/>
            <p14:sldId id="341"/>
            <p14:sldId id="342"/>
            <p14:sldId id="420"/>
            <p14:sldId id="421"/>
            <p14:sldId id="422"/>
            <p14:sldId id="424"/>
            <p14:sldId id="429"/>
            <p14:sldId id="425"/>
            <p14:sldId id="348"/>
          </p14:sldIdLst>
        </p14:section>
        <p14:section name="COMMUNITY SERVICES" id="{D23A85C5-83E3-4ABA-8FFC-A77DC598514B}">
          <p14:sldIdLst>
            <p14:sldId id="373"/>
            <p14:sldId id="435"/>
            <p14:sldId id="436"/>
            <p14:sldId id="437"/>
            <p14:sldId id="438"/>
            <p14:sldId id="439"/>
            <p14:sldId id="440"/>
            <p14:sldId id="441"/>
          </p14:sldIdLst>
        </p14:section>
        <p14:section name="BUDGET AND TREASURY" id="{A1FF1B99-5A6F-4FFC-81A6-1286FCEE13B5}">
          <p14:sldIdLst>
            <p14:sldId id="383"/>
            <p14:sldId id="386"/>
            <p14:sldId id="387"/>
            <p14:sldId id="388"/>
            <p14:sldId id="417"/>
            <p14:sldId id="418"/>
            <p14:sldId id="431"/>
          </p14:sldIdLst>
        </p14:section>
      </p14:sectionLst>
    </p:ex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971" autoAdjust="0"/>
    <p:restoredTop sz="94434" autoAdjust="0"/>
  </p:normalViewPr>
  <p:slideViewPr>
    <p:cSldViewPr snapToGrid="0">
      <p:cViewPr varScale="1">
        <p:scale>
          <a:sx n="86" d="100"/>
          <a:sy n="86" d="100"/>
        </p:scale>
        <p:origin x="84" y="66"/>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slide" Target="slides/slide36.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slide" Target="slides/slide39.xml"/><Relationship Id="rId47" Type="http://schemas.openxmlformats.org/officeDocument/2006/relationships/slide" Target="slides/slide44.xml"/><Relationship Id="rId50" Type="http://schemas.openxmlformats.org/officeDocument/2006/relationships/slide" Target="slides/slide47.xml"/><Relationship Id="rId55" Type="http://schemas.openxmlformats.org/officeDocument/2006/relationships/slide" Target="slides/slide52.xml"/><Relationship Id="rId7" Type="http://schemas.openxmlformats.org/officeDocument/2006/relationships/slide" Target="slides/slide4.xml"/><Relationship Id="rId2" Type="http://schemas.openxmlformats.org/officeDocument/2006/relationships/slideMaster" Target="slideMasters/slideMaster2.xml"/><Relationship Id="rId16" Type="http://schemas.openxmlformats.org/officeDocument/2006/relationships/slide" Target="slides/slide13.xml"/><Relationship Id="rId29" Type="http://schemas.openxmlformats.org/officeDocument/2006/relationships/slide" Target="slides/slide26.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slide" Target="slides/slide42.xml"/><Relationship Id="rId53" Type="http://schemas.openxmlformats.org/officeDocument/2006/relationships/slide" Target="slides/slide50.xml"/><Relationship Id="rId58" Type="http://schemas.openxmlformats.org/officeDocument/2006/relationships/presProps" Target="presProps.xml"/><Relationship Id="rId5" Type="http://schemas.openxmlformats.org/officeDocument/2006/relationships/slide" Target="slides/slide2.xml"/><Relationship Id="rId61" Type="http://schemas.openxmlformats.org/officeDocument/2006/relationships/tableStyles" Target="tableStyles.xml"/><Relationship Id="rId19" Type="http://schemas.openxmlformats.org/officeDocument/2006/relationships/slide" Target="slides/slide1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slide" Target="slides/slide40.xml"/><Relationship Id="rId48" Type="http://schemas.openxmlformats.org/officeDocument/2006/relationships/slide" Target="slides/slide45.xml"/><Relationship Id="rId56" Type="http://schemas.openxmlformats.org/officeDocument/2006/relationships/notesMaster" Target="notesMasters/notesMaster1.xml"/><Relationship Id="rId8" Type="http://schemas.openxmlformats.org/officeDocument/2006/relationships/slide" Target="slides/slide5.xml"/><Relationship Id="rId51" Type="http://schemas.openxmlformats.org/officeDocument/2006/relationships/slide" Target="slides/slide48.xml"/><Relationship Id="rId3" Type="http://schemas.openxmlformats.org/officeDocument/2006/relationships/slideMaster" Target="slideMasters/slideMaster3.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slide" Target="slides/slide43.xml"/><Relationship Id="rId59" Type="http://schemas.openxmlformats.org/officeDocument/2006/relationships/viewProps" Target="viewProps.xml"/><Relationship Id="rId20" Type="http://schemas.openxmlformats.org/officeDocument/2006/relationships/slide" Target="slides/slide17.xml"/><Relationship Id="rId41" Type="http://schemas.openxmlformats.org/officeDocument/2006/relationships/slide" Target="slides/slide38.xml"/><Relationship Id="rId54" Type="http://schemas.openxmlformats.org/officeDocument/2006/relationships/slide" Target="slides/slide51.xml"/><Relationship Id="rId1" Type="http://schemas.openxmlformats.org/officeDocument/2006/relationships/slideMaster" Target="slideMasters/slideMaster1.xml"/><Relationship Id="rId6" Type="http://schemas.openxmlformats.org/officeDocument/2006/relationships/slide" Target="slides/slide3.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49" Type="http://schemas.openxmlformats.org/officeDocument/2006/relationships/slide" Target="slides/slide46.xml"/><Relationship Id="rId57" Type="http://schemas.openxmlformats.org/officeDocument/2006/relationships/handoutMaster" Target="handoutMasters/handoutMaster1.xml"/><Relationship Id="rId10" Type="http://schemas.openxmlformats.org/officeDocument/2006/relationships/slide" Target="slides/slide7.xml"/><Relationship Id="rId31" Type="http://schemas.openxmlformats.org/officeDocument/2006/relationships/slide" Target="slides/slide28.xml"/><Relationship Id="rId44" Type="http://schemas.openxmlformats.org/officeDocument/2006/relationships/slide" Target="slides/slide41.xml"/><Relationship Id="rId52" Type="http://schemas.openxmlformats.org/officeDocument/2006/relationships/slide" Target="slides/slide49.xml"/><Relationship Id="rId60"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slide" Target="slides/slide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117" cy="465341"/>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1613" y="0"/>
            <a:ext cx="3037117" cy="465341"/>
          </a:xfrm>
          <a:prstGeom prst="rect">
            <a:avLst/>
          </a:prstGeom>
        </p:spPr>
        <p:txBody>
          <a:bodyPr vert="horz" lIns="91440" tIns="45720" rIns="91440" bIns="45720" rtlCol="0"/>
          <a:lstStyle>
            <a:lvl1pPr algn="r">
              <a:defRPr sz="1200"/>
            </a:lvl1pPr>
          </a:lstStyle>
          <a:p>
            <a:fld id="{22AA1DE5-2642-45A5-A6B8-2E104C695C9B}" type="datetimeFigureOut">
              <a:rPr lang="en-US" smtClean="0"/>
              <a:t>9/12/2016</a:t>
            </a:fld>
            <a:endParaRPr lang="en-US"/>
          </a:p>
        </p:txBody>
      </p:sp>
      <p:sp>
        <p:nvSpPr>
          <p:cNvPr id="4" name="Footer Placeholder 3"/>
          <p:cNvSpPr>
            <a:spLocks noGrp="1"/>
          </p:cNvSpPr>
          <p:nvPr>
            <p:ph type="ftr" sz="quarter" idx="2"/>
          </p:nvPr>
        </p:nvSpPr>
        <p:spPr>
          <a:xfrm>
            <a:off x="0" y="8829574"/>
            <a:ext cx="3037117" cy="46534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1613" y="8829574"/>
            <a:ext cx="3037117" cy="465340"/>
          </a:xfrm>
          <a:prstGeom prst="rect">
            <a:avLst/>
          </a:prstGeom>
        </p:spPr>
        <p:txBody>
          <a:bodyPr vert="horz" lIns="91440" tIns="45720" rIns="91440" bIns="45720" rtlCol="0" anchor="b"/>
          <a:lstStyle>
            <a:lvl1pPr algn="r">
              <a:defRPr sz="1200"/>
            </a:lvl1pPr>
          </a:lstStyle>
          <a:p>
            <a:fld id="{85D205B4-A66F-4AD8-B9EE-A10A0DF07D60}" type="slidenum">
              <a:rPr lang="en-US" smtClean="0"/>
              <a:t>‹#›</a:t>
            </a:fld>
            <a:endParaRPr lang="en-US"/>
          </a:p>
        </p:txBody>
      </p:sp>
    </p:spTree>
    <p:extLst>
      <p:ext uri="{BB962C8B-B14F-4D97-AF65-F5344CB8AC3E}">
        <p14:creationId xmlns:p14="http://schemas.microsoft.com/office/powerpoint/2010/main" val="174030163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482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938" y="1"/>
            <a:ext cx="3037840" cy="464820"/>
          </a:xfrm>
          <a:prstGeom prst="rect">
            <a:avLst/>
          </a:prstGeom>
        </p:spPr>
        <p:txBody>
          <a:bodyPr vert="horz" lIns="91440" tIns="45720" rIns="91440" bIns="45720" rtlCol="0"/>
          <a:lstStyle>
            <a:lvl1pPr algn="r">
              <a:defRPr sz="1200"/>
            </a:lvl1pPr>
          </a:lstStyle>
          <a:p>
            <a:fld id="{82B876CD-D41B-4B6A-AD15-E4DB4D02D474}" type="datetimeFigureOut">
              <a:rPr lang="en-US" smtClean="0"/>
              <a:t>9/12/2016</a:t>
            </a:fld>
            <a:endParaRPr lang="en-US"/>
          </a:p>
        </p:txBody>
      </p:sp>
      <p:sp>
        <p:nvSpPr>
          <p:cNvPr id="4" name="Slide Image Placeholder 3"/>
          <p:cNvSpPr>
            <a:spLocks noGrp="1" noRot="1" noChangeAspect="1"/>
          </p:cNvSpPr>
          <p:nvPr>
            <p:ph type="sldImg" idx="2"/>
          </p:nvPr>
        </p:nvSpPr>
        <p:spPr>
          <a:xfrm>
            <a:off x="407988" y="698500"/>
            <a:ext cx="6194425" cy="3484563"/>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041" y="4415790"/>
            <a:ext cx="5608320" cy="418338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1440" tIns="45720" rIns="91440" bIns="45720" rtlCol="0" anchor="b"/>
          <a:lstStyle>
            <a:lvl1pPr algn="r">
              <a:defRPr sz="1200"/>
            </a:lvl1pPr>
          </a:lstStyle>
          <a:p>
            <a:fld id="{87271E2B-F8B7-425B-AF7B-FD09C2815314}" type="slidenum">
              <a:rPr lang="en-US" smtClean="0"/>
              <a:t>‹#›</a:t>
            </a:fld>
            <a:endParaRPr lang="en-US"/>
          </a:p>
        </p:txBody>
      </p:sp>
    </p:spTree>
    <p:extLst>
      <p:ext uri="{BB962C8B-B14F-4D97-AF65-F5344CB8AC3E}">
        <p14:creationId xmlns:p14="http://schemas.microsoft.com/office/powerpoint/2010/main" val="27663422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a:p>
        </p:txBody>
      </p:sp>
      <p:sp>
        <p:nvSpPr>
          <p:cNvPr id="4" name="Slide Number Placeholder 3"/>
          <p:cNvSpPr>
            <a:spLocks noGrp="1"/>
          </p:cNvSpPr>
          <p:nvPr>
            <p:ph type="sldNum" sz="quarter" idx="10"/>
          </p:nvPr>
        </p:nvSpPr>
        <p:spPr/>
        <p:txBody>
          <a:bodyPr/>
          <a:lstStyle/>
          <a:p>
            <a:fld id="{87271E2B-F8B7-425B-AF7B-FD09C2815314}" type="slidenum">
              <a:rPr lang="en-US" smtClean="0"/>
              <a:t>1</a:t>
            </a:fld>
            <a:endParaRPr lang="en-US"/>
          </a:p>
        </p:txBody>
      </p:sp>
    </p:spTree>
    <p:extLst>
      <p:ext uri="{BB962C8B-B14F-4D97-AF65-F5344CB8AC3E}">
        <p14:creationId xmlns:p14="http://schemas.microsoft.com/office/powerpoint/2010/main" val="3931180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ZA" altLang="en-US" smtClean="0"/>
          </a:p>
        </p:txBody>
      </p:sp>
      <p:sp>
        <p:nvSpPr>
          <p:cNvPr id="13316" name="Footer Placeholder 5"/>
          <p:cNvSpPr>
            <a:spLocks noGrp="1"/>
          </p:cNvSpPr>
          <p:nvPr>
            <p:ph type="ftr" sz="quarter" idx="4"/>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endParaRPr lang="en-ZA" altLang="en-US" smtClean="0">
              <a:solidFill>
                <a:prstClr val="black"/>
              </a:solidFill>
            </a:endParaRPr>
          </a:p>
        </p:txBody>
      </p:sp>
    </p:spTree>
    <p:extLst>
      <p:ext uri="{BB962C8B-B14F-4D97-AF65-F5344CB8AC3E}">
        <p14:creationId xmlns:p14="http://schemas.microsoft.com/office/powerpoint/2010/main" val="24068028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7271E2B-F8B7-425B-AF7B-FD09C2815314}" type="slidenum">
              <a:rPr lang="en-US" smtClean="0">
                <a:solidFill>
                  <a:prstClr val="black"/>
                </a:solidFill>
              </a:rPr>
              <a:pPr/>
              <a:t>43</a:t>
            </a:fld>
            <a:endParaRPr lang="en-US">
              <a:solidFill>
                <a:prstClr val="black"/>
              </a:solidFill>
            </a:endParaRPr>
          </a:p>
        </p:txBody>
      </p:sp>
    </p:spTree>
    <p:extLst>
      <p:ext uri="{BB962C8B-B14F-4D97-AF65-F5344CB8AC3E}">
        <p14:creationId xmlns:p14="http://schemas.microsoft.com/office/powerpoint/2010/main" val="22220851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3" name="Group 42"/>
          <p:cNvGrpSpPr/>
          <p:nvPr/>
        </p:nvGrpSpPr>
        <p:grpSpPr>
          <a:xfrm>
            <a:off x="-509872" y="0"/>
            <a:ext cx="13243109"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800">
                <a:solidFill>
                  <a:prstClr val="black"/>
                </a:solidFill>
              </a:endParaRPr>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800">
                <a:solidFill>
                  <a:prstClr val="black"/>
                </a:solidFill>
              </a:endParaRPr>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800">
                <a:solidFill>
                  <a:prstClr val="black"/>
                </a:solidFill>
              </a:endParaRPr>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800">
                <a:solidFill>
                  <a:prstClr val="black"/>
                </a:solidFill>
              </a:endParaRPr>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800">
                <a:solidFill>
                  <a:prstClr val="black"/>
                </a:solidFill>
              </a:endParaRPr>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grpSp>
      <p:sp>
        <p:nvSpPr>
          <p:cNvPr id="46" name="Rectangle 45"/>
          <p:cNvSpPr/>
          <p:nvPr/>
        </p:nvSpPr>
        <p:spPr>
          <a:xfrm>
            <a:off x="6081656" y="-21511"/>
            <a:ext cx="4905488"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47" name="Rectangle 46"/>
          <p:cNvSpPr/>
          <p:nvPr/>
        </p:nvSpPr>
        <p:spPr>
          <a:xfrm>
            <a:off x="6198795" y="-21511"/>
            <a:ext cx="46736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2" name="Title 1"/>
          <p:cNvSpPr>
            <a:spLocks noGrp="1"/>
          </p:cNvSpPr>
          <p:nvPr>
            <p:ph type="ctrTitle"/>
          </p:nvPr>
        </p:nvSpPr>
        <p:spPr>
          <a:xfrm>
            <a:off x="6311154" y="2708476"/>
            <a:ext cx="4417807" cy="1702160"/>
          </a:xfrm>
        </p:spPr>
        <p:txBody>
          <a:bodyPr>
            <a:normAutofit/>
          </a:bodyPr>
          <a:lstStyle>
            <a:lvl1pPr>
              <a:defRPr sz="3600"/>
            </a:lvl1pPr>
          </a:lstStyle>
          <a:p>
            <a:r>
              <a:rPr lang="en-US" smtClean="0"/>
              <a:t>Click to edit Master title style</a:t>
            </a:r>
            <a:endParaRPr lang="en-US" dirty="0"/>
          </a:p>
        </p:txBody>
      </p:sp>
      <p:sp>
        <p:nvSpPr>
          <p:cNvPr id="3" name="Subtitle 2"/>
          <p:cNvSpPr>
            <a:spLocks noGrp="1"/>
          </p:cNvSpPr>
          <p:nvPr>
            <p:ph type="subTitle" idx="1"/>
          </p:nvPr>
        </p:nvSpPr>
        <p:spPr>
          <a:xfrm>
            <a:off x="6311154" y="4421081"/>
            <a:ext cx="4413071"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6318325" y="1516829"/>
            <a:ext cx="2844800" cy="750981"/>
          </a:xfrm>
        </p:spPr>
        <p:txBody>
          <a:bodyPr anchor="b"/>
          <a:lstStyle>
            <a:lvl1pPr algn="l">
              <a:defRPr sz="2400"/>
            </a:lvl1pPr>
          </a:lstStyle>
          <a:p>
            <a:fld id="{E8CA0C0D-E20F-4264-93A3-46C6EA53CB25}" type="datetime1">
              <a:rPr lang="en-US" smtClean="0"/>
              <a:t>9/12/2016</a:t>
            </a:fld>
            <a:endParaRPr lang="en-US"/>
          </a:p>
        </p:txBody>
      </p:sp>
      <p:sp>
        <p:nvSpPr>
          <p:cNvPr id="50" name="Rectangle 49"/>
          <p:cNvSpPr/>
          <p:nvPr/>
        </p:nvSpPr>
        <p:spPr>
          <a:xfrm>
            <a:off x="6201185" y="6088284"/>
            <a:ext cx="46736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5" name="Footer Placeholder 4"/>
          <p:cNvSpPr>
            <a:spLocks noGrp="1"/>
          </p:cNvSpPr>
          <p:nvPr>
            <p:ph type="ftr" sz="quarter" idx="11"/>
          </p:nvPr>
        </p:nvSpPr>
        <p:spPr>
          <a:xfrm>
            <a:off x="7071360" y="5719967"/>
            <a:ext cx="3775456" cy="365125"/>
          </a:xfrm>
        </p:spPr>
        <p:txBody>
          <a:bodyPr>
            <a:normAutofit/>
          </a:bodyPr>
          <a:lstStyle>
            <a:lvl1pPr>
              <a:defRPr>
                <a:solidFill>
                  <a:schemeClr val="accent1"/>
                </a:solidFill>
              </a:defRPr>
            </a:lvl1pPr>
          </a:lstStyle>
          <a:p>
            <a:endParaRPr lang="en-US">
              <a:solidFill>
                <a:srgbClr val="94C600"/>
              </a:solidFill>
            </a:endParaRPr>
          </a:p>
        </p:txBody>
      </p:sp>
      <p:sp>
        <p:nvSpPr>
          <p:cNvPr id="6" name="Slide Number Placeholder 5"/>
          <p:cNvSpPr>
            <a:spLocks noGrp="1"/>
          </p:cNvSpPr>
          <p:nvPr>
            <p:ph type="sldNum" sz="quarter" idx="12"/>
          </p:nvPr>
        </p:nvSpPr>
        <p:spPr>
          <a:xfrm>
            <a:off x="6198795" y="5719967"/>
            <a:ext cx="858221" cy="365125"/>
          </a:xfrm>
        </p:spPr>
        <p:txBody>
          <a:bodyPr/>
          <a:lstStyle>
            <a:lvl1pPr>
              <a:defRPr>
                <a:solidFill>
                  <a:schemeClr val="accent1"/>
                </a:solidFill>
              </a:defRPr>
            </a:lvl1pPr>
          </a:lstStyle>
          <a:p>
            <a:fld id="{01BCFC26-62B4-4113-B485-962636936649}" type="slidenum">
              <a:rPr lang="en-US" smtClean="0">
                <a:solidFill>
                  <a:srgbClr val="94C600"/>
                </a:solidFill>
              </a:rPr>
              <a:pPr/>
              <a:t>‹#›</a:t>
            </a:fld>
            <a:endParaRPr lang="en-US">
              <a:solidFill>
                <a:srgbClr val="94C600"/>
              </a:solidFill>
            </a:endParaRPr>
          </a:p>
        </p:txBody>
      </p:sp>
      <p:sp>
        <p:nvSpPr>
          <p:cNvPr id="89" name="Rectangle 88"/>
          <p:cNvSpPr/>
          <p:nvPr/>
        </p:nvSpPr>
        <p:spPr>
          <a:xfrm>
            <a:off x="6201185" y="6088284"/>
            <a:ext cx="46736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Tree>
    <p:extLst>
      <p:ext uri="{BB962C8B-B14F-4D97-AF65-F5344CB8AC3E}">
        <p14:creationId xmlns:p14="http://schemas.microsoft.com/office/powerpoint/2010/main" val="2765122181"/>
      </p:ext>
    </p:extLst>
  </p:cSld>
  <p:clrMapOvr>
    <a:masterClrMapping/>
  </p:clrMapOvr>
  <p:transition spd="slow">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1406235-AEA2-4C69-8ECC-6775E604FC5C}" type="datetime1">
              <a:rPr lang="en-US" smtClean="0"/>
              <a:t>9/12/2016</a:t>
            </a:fld>
            <a:endParaRPr lang="en-US"/>
          </a:p>
        </p:txBody>
      </p:sp>
      <p:sp>
        <p:nvSpPr>
          <p:cNvPr id="5" name="Footer Placeholder 4"/>
          <p:cNvSpPr>
            <a:spLocks noGrp="1"/>
          </p:cNvSpPr>
          <p:nvPr>
            <p:ph type="ftr" sz="quarter" idx="11"/>
          </p:nvPr>
        </p:nvSpPr>
        <p:spPr/>
        <p:txBody>
          <a:bodyPr/>
          <a:lstStyle/>
          <a:p>
            <a:endParaRPr lang="en-US">
              <a:solidFill>
                <a:srgbClr val="94C600"/>
              </a:solidFill>
            </a:endParaRPr>
          </a:p>
        </p:txBody>
      </p:sp>
      <p:sp>
        <p:nvSpPr>
          <p:cNvPr id="6" name="Slide Number Placeholder 5"/>
          <p:cNvSpPr>
            <a:spLocks noGrp="1"/>
          </p:cNvSpPr>
          <p:nvPr>
            <p:ph type="sldNum" sz="quarter" idx="12"/>
          </p:nvPr>
        </p:nvSpPr>
        <p:spPr/>
        <p:txBody>
          <a:bodyPr/>
          <a:lstStyle/>
          <a:p>
            <a:fld id="{01BCFC26-62B4-4113-B485-962636936649}" type="slidenum">
              <a:rPr lang="en-US" smtClean="0"/>
              <a:pPr/>
              <a:t>‹#›</a:t>
            </a:fld>
            <a:endParaRPr lang="en-US"/>
          </a:p>
        </p:txBody>
      </p:sp>
    </p:spTree>
    <p:extLst>
      <p:ext uri="{BB962C8B-B14F-4D97-AF65-F5344CB8AC3E}">
        <p14:creationId xmlns:p14="http://schemas.microsoft.com/office/powerpoint/2010/main" val="3228049498"/>
      </p:ext>
    </p:extLst>
  </p:cSld>
  <p:clrMapOvr>
    <a:masterClrMapping/>
  </p:clrMapOvr>
  <p:transition spd="slow">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1" y="1030147"/>
            <a:ext cx="1979271" cy="4780344"/>
          </a:xfrm>
        </p:spPr>
        <p:txBody>
          <a:bodyPr vert="eaVert" anchor="ctr"/>
          <a:lstStyle/>
          <a:p>
            <a:r>
              <a:rPr lang="en-US" smtClean="0"/>
              <a:t>Click to edit Master title style</a:t>
            </a:r>
            <a:endParaRPr lang="en-US"/>
          </a:p>
        </p:txBody>
      </p:sp>
      <p:sp>
        <p:nvSpPr>
          <p:cNvPr id="3" name="Vertical Text Placeholder 2"/>
          <p:cNvSpPr>
            <a:spLocks noGrp="1"/>
          </p:cNvSpPr>
          <p:nvPr>
            <p:ph type="body" orient="vert" idx="1"/>
          </p:nvPr>
        </p:nvSpPr>
        <p:spPr>
          <a:xfrm>
            <a:off x="1404395" y="1030147"/>
            <a:ext cx="7231605" cy="47803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A62320E-2DB5-4AA7-B4C7-D2AA4FF32BF2}" type="datetime1">
              <a:rPr lang="en-US" smtClean="0"/>
              <a:t>9/12/2016</a:t>
            </a:fld>
            <a:endParaRPr lang="en-US"/>
          </a:p>
        </p:txBody>
      </p:sp>
      <p:sp>
        <p:nvSpPr>
          <p:cNvPr id="5" name="Footer Placeholder 4"/>
          <p:cNvSpPr>
            <a:spLocks noGrp="1"/>
          </p:cNvSpPr>
          <p:nvPr>
            <p:ph type="ftr" sz="quarter" idx="11"/>
          </p:nvPr>
        </p:nvSpPr>
        <p:spPr/>
        <p:txBody>
          <a:bodyPr/>
          <a:lstStyle/>
          <a:p>
            <a:endParaRPr lang="en-US">
              <a:solidFill>
                <a:srgbClr val="94C600"/>
              </a:solidFill>
            </a:endParaRPr>
          </a:p>
        </p:txBody>
      </p:sp>
      <p:sp>
        <p:nvSpPr>
          <p:cNvPr id="6" name="Slide Number Placeholder 5"/>
          <p:cNvSpPr>
            <a:spLocks noGrp="1"/>
          </p:cNvSpPr>
          <p:nvPr>
            <p:ph type="sldNum" sz="quarter" idx="12"/>
          </p:nvPr>
        </p:nvSpPr>
        <p:spPr/>
        <p:txBody>
          <a:bodyPr/>
          <a:lstStyle/>
          <a:p>
            <a:fld id="{01BCFC26-62B4-4113-B485-962636936649}" type="slidenum">
              <a:rPr lang="en-US" smtClean="0"/>
              <a:pPr/>
              <a:t>‹#›</a:t>
            </a:fld>
            <a:endParaRPr lang="en-US"/>
          </a:p>
        </p:txBody>
      </p:sp>
    </p:spTree>
    <p:extLst>
      <p:ext uri="{BB962C8B-B14F-4D97-AF65-F5344CB8AC3E}">
        <p14:creationId xmlns:p14="http://schemas.microsoft.com/office/powerpoint/2010/main" val="3024571189"/>
      </p:ext>
    </p:extLst>
  </p:cSld>
  <p:clrMapOvr>
    <a:masterClrMapping/>
  </p:clrMapOvr>
  <p:transition spd="slow">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3" name="Group 42"/>
          <p:cNvGrpSpPr/>
          <p:nvPr/>
        </p:nvGrpSpPr>
        <p:grpSpPr>
          <a:xfrm>
            <a:off x="-509872" y="0"/>
            <a:ext cx="13243109"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800">
                <a:solidFill>
                  <a:prstClr val="black"/>
                </a:solidFill>
              </a:endParaRPr>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800">
                <a:solidFill>
                  <a:prstClr val="black"/>
                </a:solidFill>
              </a:endParaRPr>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800">
                <a:solidFill>
                  <a:prstClr val="black"/>
                </a:solidFill>
              </a:endParaRPr>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800">
                <a:solidFill>
                  <a:prstClr val="black"/>
                </a:solidFill>
              </a:endParaRPr>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800">
                <a:solidFill>
                  <a:prstClr val="black"/>
                </a:solidFill>
              </a:endParaRPr>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grpSp>
      <p:sp>
        <p:nvSpPr>
          <p:cNvPr id="46" name="Rectangle 45"/>
          <p:cNvSpPr/>
          <p:nvPr/>
        </p:nvSpPr>
        <p:spPr>
          <a:xfrm>
            <a:off x="6081656" y="-21511"/>
            <a:ext cx="4905488"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47" name="Rectangle 46"/>
          <p:cNvSpPr/>
          <p:nvPr/>
        </p:nvSpPr>
        <p:spPr>
          <a:xfrm>
            <a:off x="6198795" y="-21511"/>
            <a:ext cx="46736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2" name="Title 1"/>
          <p:cNvSpPr>
            <a:spLocks noGrp="1"/>
          </p:cNvSpPr>
          <p:nvPr>
            <p:ph type="ctrTitle"/>
          </p:nvPr>
        </p:nvSpPr>
        <p:spPr>
          <a:xfrm>
            <a:off x="6311154" y="2708476"/>
            <a:ext cx="4417807" cy="1702160"/>
          </a:xfrm>
        </p:spPr>
        <p:txBody>
          <a:bodyPr>
            <a:normAutofit/>
          </a:bodyPr>
          <a:lstStyle>
            <a:lvl1pPr>
              <a:defRPr sz="3600"/>
            </a:lvl1pPr>
          </a:lstStyle>
          <a:p>
            <a:r>
              <a:rPr lang="en-US" smtClean="0"/>
              <a:t>Click to edit Master title style</a:t>
            </a:r>
            <a:endParaRPr lang="en-US" dirty="0"/>
          </a:p>
        </p:txBody>
      </p:sp>
      <p:sp>
        <p:nvSpPr>
          <p:cNvPr id="3" name="Subtitle 2"/>
          <p:cNvSpPr>
            <a:spLocks noGrp="1"/>
          </p:cNvSpPr>
          <p:nvPr>
            <p:ph type="subTitle" idx="1"/>
          </p:nvPr>
        </p:nvSpPr>
        <p:spPr>
          <a:xfrm>
            <a:off x="6311154" y="4421081"/>
            <a:ext cx="4413071"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6318325" y="1516829"/>
            <a:ext cx="2844800" cy="750981"/>
          </a:xfrm>
        </p:spPr>
        <p:txBody>
          <a:bodyPr anchor="b"/>
          <a:lstStyle>
            <a:lvl1pPr algn="l">
              <a:defRPr sz="2400"/>
            </a:lvl1pPr>
          </a:lstStyle>
          <a:p>
            <a:fld id="{7A897644-9CC0-421B-9133-012FBE2752A5}" type="datetime1">
              <a:rPr lang="en-US" smtClean="0"/>
              <a:t>9/12/2016</a:t>
            </a:fld>
            <a:endParaRPr lang="en-US"/>
          </a:p>
        </p:txBody>
      </p:sp>
      <p:sp>
        <p:nvSpPr>
          <p:cNvPr id="50" name="Rectangle 49"/>
          <p:cNvSpPr/>
          <p:nvPr/>
        </p:nvSpPr>
        <p:spPr>
          <a:xfrm>
            <a:off x="6201185" y="6088284"/>
            <a:ext cx="46736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5" name="Footer Placeholder 4"/>
          <p:cNvSpPr>
            <a:spLocks noGrp="1"/>
          </p:cNvSpPr>
          <p:nvPr>
            <p:ph type="ftr" sz="quarter" idx="11"/>
          </p:nvPr>
        </p:nvSpPr>
        <p:spPr>
          <a:xfrm>
            <a:off x="7071360" y="5719967"/>
            <a:ext cx="3775456" cy="365125"/>
          </a:xfrm>
        </p:spPr>
        <p:txBody>
          <a:bodyPr>
            <a:normAutofit/>
          </a:bodyPr>
          <a:lstStyle>
            <a:lvl1pPr>
              <a:defRPr>
                <a:solidFill>
                  <a:schemeClr val="accent1"/>
                </a:solidFill>
              </a:defRPr>
            </a:lvl1pPr>
          </a:lstStyle>
          <a:p>
            <a:endParaRPr lang="en-US">
              <a:solidFill>
                <a:srgbClr val="94C600"/>
              </a:solidFill>
            </a:endParaRPr>
          </a:p>
        </p:txBody>
      </p:sp>
      <p:sp>
        <p:nvSpPr>
          <p:cNvPr id="6" name="Slide Number Placeholder 5"/>
          <p:cNvSpPr>
            <a:spLocks noGrp="1"/>
          </p:cNvSpPr>
          <p:nvPr>
            <p:ph type="sldNum" sz="quarter" idx="12"/>
          </p:nvPr>
        </p:nvSpPr>
        <p:spPr>
          <a:xfrm>
            <a:off x="6198795" y="5719967"/>
            <a:ext cx="858221" cy="365125"/>
          </a:xfrm>
        </p:spPr>
        <p:txBody>
          <a:bodyPr/>
          <a:lstStyle>
            <a:lvl1pPr>
              <a:defRPr>
                <a:solidFill>
                  <a:schemeClr val="accent1"/>
                </a:solidFill>
              </a:defRPr>
            </a:lvl1pPr>
          </a:lstStyle>
          <a:p>
            <a:fld id="{01BCFC26-62B4-4113-B485-962636936649}" type="slidenum">
              <a:rPr lang="en-US" smtClean="0">
                <a:solidFill>
                  <a:srgbClr val="94C600"/>
                </a:solidFill>
              </a:rPr>
              <a:pPr/>
              <a:t>‹#›</a:t>
            </a:fld>
            <a:endParaRPr lang="en-US">
              <a:solidFill>
                <a:srgbClr val="94C600"/>
              </a:solidFill>
            </a:endParaRPr>
          </a:p>
        </p:txBody>
      </p:sp>
      <p:sp>
        <p:nvSpPr>
          <p:cNvPr id="89" name="Rectangle 88"/>
          <p:cNvSpPr/>
          <p:nvPr/>
        </p:nvSpPr>
        <p:spPr>
          <a:xfrm>
            <a:off x="6201185" y="6088284"/>
            <a:ext cx="46736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Tree>
    <p:extLst>
      <p:ext uri="{BB962C8B-B14F-4D97-AF65-F5344CB8AC3E}">
        <p14:creationId xmlns:p14="http://schemas.microsoft.com/office/powerpoint/2010/main" val="2437139517"/>
      </p:ext>
    </p:extLst>
  </p:cSld>
  <p:clrMapOvr>
    <a:masterClrMapping/>
  </p:clrMapOvr>
  <p:transition spd="slow">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AC50B58-BAE1-49B5-9C09-C5459C159BEB}" type="datetime1">
              <a:rPr lang="en-US" smtClean="0"/>
              <a:t>9/12/2016</a:t>
            </a:fld>
            <a:endParaRPr lang="en-US"/>
          </a:p>
        </p:txBody>
      </p:sp>
      <p:sp>
        <p:nvSpPr>
          <p:cNvPr id="5" name="Footer Placeholder 4"/>
          <p:cNvSpPr>
            <a:spLocks noGrp="1"/>
          </p:cNvSpPr>
          <p:nvPr>
            <p:ph type="ftr" sz="quarter" idx="11"/>
          </p:nvPr>
        </p:nvSpPr>
        <p:spPr/>
        <p:txBody>
          <a:bodyPr/>
          <a:lstStyle/>
          <a:p>
            <a:endParaRPr lang="en-US">
              <a:solidFill>
                <a:srgbClr val="94C600"/>
              </a:solidFill>
            </a:endParaRPr>
          </a:p>
        </p:txBody>
      </p:sp>
      <p:sp>
        <p:nvSpPr>
          <p:cNvPr id="6" name="Slide Number Placeholder 5"/>
          <p:cNvSpPr>
            <a:spLocks noGrp="1"/>
          </p:cNvSpPr>
          <p:nvPr>
            <p:ph type="sldNum" sz="quarter" idx="12"/>
          </p:nvPr>
        </p:nvSpPr>
        <p:spPr/>
        <p:txBody>
          <a:bodyPr/>
          <a:lstStyle/>
          <a:p>
            <a:fld id="{01BCFC26-62B4-4113-B485-962636936649}" type="slidenum">
              <a:rPr lang="en-US" smtClean="0"/>
              <a:pPr/>
              <a:t>‹#›</a:t>
            </a:fld>
            <a:endParaRPr lang="en-US"/>
          </a:p>
        </p:txBody>
      </p:sp>
    </p:spTree>
    <p:extLst>
      <p:ext uri="{BB962C8B-B14F-4D97-AF65-F5344CB8AC3E}">
        <p14:creationId xmlns:p14="http://schemas.microsoft.com/office/powerpoint/2010/main" val="3725791183"/>
      </p:ext>
    </p:extLst>
  </p:cSld>
  <p:clrMapOvr>
    <a:masterClrMapping/>
  </p:clrMapOvr>
  <p:transition spd="slow">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678194" y="2900830"/>
            <a:ext cx="8849957" cy="1362075"/>
          </a:xfrm>
        </p:spPr>
        <p:txBody>
          <a:bodyPr anchor="b"/>
          <a:lstStyle>
            <a:lvl1pPr algn="l">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678194" y="4267201"/>
            <a:ext cx="8849956"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6DA3CD2-1910-4894-B7BF-9AEEC2B55A5D}" type="datetime1">
              <a:rPr lang="en-US" smtClean="0"/>
              <a:t>9/12/2016</a:t>
            </a:fld>
            <a:endParaRPr lang="en-US"/>
          </a:p>
        </p:txBody>
      </p:sp>
      <p:sp>
        <p:nvSpPr>
          <p:cNvPr id="5" name="Footer Placeholder 4"/>
          <p:cNvSpPr>
            <a:spLocks noGrp="1"/>
          </p:cNvSpPr>
          <p:nvPr>
            <p:ph type="ftr" sz="quarter" idx="11"/>
          </p:nvPr>
        </p:nvSpPr>
        <p:spPr/>
        <p:txBody>
          <a:bodyPr/>
          <a:lstStyle/>
          <a:p>
            <a:endParaRPr lang="en-US">
              <a:solidFill>
                <a:srgbClr val="94C600"/>
              </a:solidFill>
            </a:endParaRPr>
          </a:p>
        </p:txBody>
      </p:sp>
      <p:sp>
        <p:nvSpPr>
          <p:cNvPr id="6" name="Slide Number Placeholder 5"/>
          <p:cNvSpPr>
            <a:spLocks noGrp="1"/>
          </p:cNvSpPr>
          <p:nvPr>
            <p:ph type="sldNum" sz="quarter" idx="12"/>
          </p:nvPr>
        </p:nvSpPr>
        <p:spPr/>
        <p:txBody>
          <a:bodyPr/>
          <a:lstStyle/>
          <a:p>
            <a:fld id="{01BCFC26-62B4-4113-B485-962636936649}" type="slidenum">
              <a:rPr lang="en-US" smtClean="0"/>
              <a:pPr/>
              <a:t>‹#›</a:t>
            </a:fld>
            <a:endParaRPr lang="en-US"/>
          </a:p>
        </p:txBody>
      </p:sp>
    </p:spTree>
    <p:extLst>
      <p:ext uri="{BB962C8B-B14F-4D97-AF65-F5344CB8AC3E}">
        <p14:creationId xmlns:p14="http://schemas.microsoft.com/office/powerpoint/2010/main" val="2040286284"/>
      </p:ext>
    </p:extLst>
  </p:cSld>
  <p:clrMapOvr>
    <a:masterClrMapping/>
  </p:clrMapOvr>
  <p:transition spd="slow">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65EE9A63-93BB-416F-B4F7-4AC050999186}" type="datetime1">
              <a:rPr lang="en-US" smtClean="0"/>
              <a:t>9/12/2016</a:t>
            </a:fld>
            <a:endParaRPr lang="en-US"/>
          </a:p>
        </p:txBody>
      </p:sp>
      <p:sp>
        <p:nvSpPr>
          <p:cNvPr id="6" name="Footer Placeholder 5"/>
          <p:cNvSpPr>
            <a:spLocks noGrp="1"/>
          </p:cNvSpPr>
          <p:nvPr>
            <p:ph type="ftr" sz="quarter" idx="11"/>
          </p:nvPr>
        </p:nvSpPr>
        <p:spPr/>
        <p:txBody>
          <a:bodyPr/>
          <a:lstStyle/>
          <a:p>
            <a:endParaRPr lang="en-US">
              <a:solidFill>
                <a:srgbClr val="94C600"/>
              </a:solidFill>
            </a:endParaRPr>
          </a:p>
        </p:txBody>
      </p:sp>
      <p:sp>
        <p:nvSpPr>
          <p:cNvPr id="7" name="Slide Number Placeholder 6"/>
          <p:cNvSpPr>
            <a:spLocks noGrp="1"/>
          </p:cNvSpPr>
          <p:nvPr>
            <p:ph type="sldNum" sz="quarter" idx="12"/>
          </p:nvPr>
        </p:nvSpPr>
        <p:spPr/>
        <p:txBody>
          <a:bodyPr/>
          <a:lstStyle/>
          <a:p>
            <a:fld id="{01BCFC26-62B4-4113-B485-962636936649}" type="slidenum">
              <a:rPr lang="en-US" smtClean="0"/>
              <a:pPr/>
              <a:t>‹#›</a:t>
            </a:fld>
            <a:endParaRPr lang="en-US"/>
          </a:p>
        </p:txBody>
      </p:sp>
      <p:sp>
        <p:nvSpPr>
          <p:cNvPr id="9" name="Content Placeholder 8"/>
          <p:cNvSpPr>
            <a:spLocks noGrp="1"/>
          </p:cNvSpPr>
          <p:nvPr>
            <p:ph sz="quarter" idx="13"/>
          </p:nvPr>
        </p:nvSpPr>
        <p:spPr>
          <a:xfrm>
            <a:off x="1389888" y="2313432"/>
            <a:ext cx="4559808"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10"/>
          <p:cNvSpPr>
            <a:spLocks noGrp="1"/>
          </p:cNvSpPr>
          <p:nvPr>
            <p:ph sz="quarter" idx="14"/>
          </p:nvPr>
        </p:nvSpPr>
        <p:spPr>
          <a:xfrm>
            <a:off x="6193536" y="2313431"/>
            <a:ext cx="4559808"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718327034"/>
      </p:ext>
    </p:extLst>
  </p:cSld>
  <p:clrMapOvr>
    <a:masterClrMapping/>
  </p:clrMapOvr>
  <p:transition spd="slow">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882815" y="2316009"/>
            <a:ext cx="407619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388961" y="2974695"/>
            <a:ext cx="4559808"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682450" y="2316010"/>
            <a:ext cx="4074289"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536" y="2974695"/>
            <a:ext cx="4559808"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188C9FB-EB37-4F3C-ABCA-F3467649E723}" type="datetime1">
              <a:rPr lang="en-US" smtClean="0"/>
              <a:t>9/12/2016</a:t>
            </a:fld>
            <a:endParaRPr lang="en-US"/>
          </a:p>
        </p:txBody>
      </p:sp>
      <p:sp>
        <p:nvSpPr>
          <p:cNvPr id="8" name="Footer Placeholder 7"/>
          <p:cNvSpPr>
            <a:spLocks noGrp="1"/>
          </p:cNvSpPr>
          <p:nvPr>
            <p:ph type="ftr" sz="quarter" idx="11"/>
          </p:nvPr>
        </p:nvSpPr>
        <p:spPr/>
        <p:txBody>
          <a:bodyPr/>
          <a:lstStyle/>
          <a:p>
            <a:endParaRPr lang="en-US">
              <a:solidFill>
                <a:srgbClr val="94C600"/>
              </a:solidFill>
            </a:endParaRPr>
          </a:p>
        </p:txBody>
      </p:sp>
      <p:sp>
        <p:nvSpPr>
          <p:cNvPr id="9" name="Slide Number Placeholder 8"/>
          <p:cNvSpPr>
            <a:spLocks noGrp="1"/>
          </p:cNvSpPr>
          <p:nvPr>
            <p:ph type="sldNum" sz="quarter" idx="12"/>
          </p:nvPr>
        </p:nvSpPr>
        <p:spPr/>
        <p:txBody>
          <a:bodyPr/>
          <a:lstStyle/>
          <a:p>
            <a:fld id="{01BCFC26-62B4-4113-B485-962636936649}" type="slidenum">
              <a:rPr lang="en-US" smtClean="0"/>
              <a:pPr/>
              <a:t>‹#›</a:t>
            </a:fld>
            <a:endParaRPr lang="en-US"/>
          </a:p>
        </p:txBody>
      </p:sp>
    </p:spTree>
    <p:extLst>
      <p:ext uri="{BB962C8B-B14F-4D97-AF65-F5344CB8AC3E}">
        <p14:creationId xmlns:p14="http://schemas.microsoft.com/office/powerpoint/2010/main" val="846241384"/>
      </p:ext>
    </p:extLst>
  </p:cSld>
  <p:clrMapOvr>
    <a:masterClrMapping/>
  </p:clrMapOvr>
  <p:transition spd="slow">
    <p:fad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21C28D6-F113-4F27-8546-71679A8FD14C}" type="datetime1">
              <a:rPr lang="en-US" smtClean="0"/>
              <a:t>9/12/2016</a:t>
            </a:fld>
            <a:endParaRPr lang="en-US"/>
          </a:p>
        </p:txBody>
      </p:sp>
      <p:sp>
        <p:nvSpPr>
          <p:cNvPr id="4" name="Footer Placeholder 3"/>
          <p:cNvSpPr>
            <a:spLocks noGrp="1"/>
          </p:cNvSpPr>
          <p:nvPr>
            <p:ph type="ftr" sz="quarter" idx="11"/>
          </p:nvPr>
        </p:nvSpPr>
        <p:spPr/>
        <p:txBody>
          <a:bodyPr/>
          <a:lstStyle/>
          <a:p>
            <a:endParaRPr lang="en-US">
              <a:solidFill>
                <a:srgbClr val="94C600"/>
              </a:solidFill>
            </a:endParaRPr>
          </a:p>
        </p:txBody>
      </p:sp>
      <p:sp>
        <p:nvSpPr>
          <p:cNvPr id="5" name="Slide Number Placeholder 4"/>
          <p:cNvSpPr>
            <a:spLocks noGrp="1"/>
          </p:cNvSpPr>
          <p:nvPr>
            <p:ph type="sldNum" sz="quarter" idx="12"/>
          </p:nvPr>
        </p:nvSpPr>
        <p:spPr/>
        <p:txBody>
          <a:bodyPr/>
          <a:lstStyle/>
          <a:p>
            <a:fld id="{01BCFC26-62B4-4113-B485-962636936649}" type="slidenum">
              <a:rPr lang="en-US" smtClean="0"/>
              <a:pPr/>
              <a:t>‹#›</a:t>
            </a:fld>
            <a:endParaRPr lang="en-US"/>
          </a:p>
        </p:txBody>
      </p:sp>
    </p:spTree>
    <p:extLst>
      <p:ext uri="{BB962C8B-B14F-4D97-AF65-F5344CB8AC3E}">
        <p14:creationId xmlns:p14="http://schemas.microsoft.com/office/powerpoint/2010/main" val="67083776"/>
      </p:ext>
    </p:extLst>
  </p:cSld>
  <p:clrMapOvr>
    <a:masterClrMapping/>
  </p:clrMapOvr>
  <p:transition spd="slow">
    <p:fad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04EB5E1-A20F-4D41-B26E-E5C0018E1D9C}" type="datetime1">
              <a:rPr lang="en-US" smtClean="0"/>
              <a:t>9/12/2016</a:t>
            </a:fld>
            <a:endParaRPr lang="en-US"/>
          </a:p>
        </p:txBody>
      </p:sp>
      <p:sp>
        <p:nvSpPr>
          <p:cNvPr id="3" name="Footer Placeholder 2"/>
          <p:cNvSpPr>
            <a:spLocks noGrp="1"/>
          </p:cNvSpPr>
          <p:nvPr>
            <p:ph type="ftr" sz="quarter" idx="11"/>
          </p:nvPr>
        </p:nvSpPr>
        <p:spPr/>
        <p:txBody>
          <a:bodyPr/>
          <a:lstStyle/>
          <a:p>
            <a:endParaRPr lang="en-US">
              <a:solidFill>
                <a:srgbClr val="94C600"/>
              </a:solidFill>
            </a:endParaRPr>
          </a:p>
        </p:txBody>
      </p:sp>
      <p:sp>
        <p:nvSpPr>
          <p:cNvPr id="4" name="Slide Number Placeholder 3"/>
          <p:cNvSpPr>
            <a:spLocks noGrp="1"/>
          </p:cNvSpPr>
          <p:nvPr>
            <p:ph type="sldNum" sz="quarter" idx="12"/>
          </p:nvPr>
        </p:nvSpPr>
        <p:spPr/>
        <p:txBody>
          <a:bodyPr/>
          <a:lstStyle/>
          <a:p>
            <a:fld id="{01BCFC26-62B4-4113-B485-962636936649}" type="slidenum">
              <a:rPr lang="en-US" smtClean="0"/>
              <a:pPr/>
              <a:t>‹#›</a:t>
            </a:fld>
            <a:endParaRPr lang="en-US"/>
          </a:p>
        </p:txBody>
      </p:sp>
    </p:spTree>
    <p:extLst>
      <p:ext uri="{BB962C8B-B14F-4D97-AF65-F5344CB8AC3E}">
        <p14:creationId xmlns:p14="http://schemas.microsoft.com/office/powerpoint/2010/main" val="911835166"/>
      </p:ext>
    </p:extLst>
  </p:cSld>
  <p:clrMapOvr>
    <a:masterClrMapping/>
  </p:clrMapOvr>
  <p:transition spd="slow">
    <p:fad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44" name="Group 43"/>
          <p:cNvGrpSpPr/>
          <p:nvPr/>
        </p:nvGrpSpPr>
        <p:grpSpPr>
          <a:xfrm>
            <a:off x="-509872" y="0"/>
            <a:ext cx="13243109"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800">
                <a:solidFill>
                  <a:prstClr val="black"/>
                </a:solidFill>
              </a:endParaRPr>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800">
                <a:solidFill>
                  <a:prstClr val="black"/>
                </a:solidFill>
              </a:endParaRPr>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800">
                <a:solidFill>
                  <a:prstClr val="black"/>
                </a:solidFill>
              </a:endParaRPr>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800">
                <a:solidFill>
                  <a:prstClr val="black"/>
                </a:solidFill>
              </a:endParaRPr>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800">
                <a:solidFill>
                  <a:prstClr val="black"/>
                </a:solidFill>
              </a:endParaRPr>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grpSp>
      <p:sp>
        <p:nvSpPr>
          <p:cNvPr id="46" name="Rectangle 45"/>
          <p:cNvSpPr/>
          <p:nvPr/>
        </p:nvSpPr>
        <p:spPr>
          <a:xfrm>
            <a:off x="6081656" y="-21511"/>
            <a:ext cx="4905488"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57" name="Rectangle 56"/>
          <p:cNvSpPr/>
          <p:nvPr/>
        </p:nvSpPr>
        <p:spPr>
          <a:xfrm>
            <a:off x="6198795" y="-21510"/>
            <a:ext cx="46736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5" name="Date Placeholder 4"/>
          <p:cNvSpPr>
            <a:spLocks noGrp="1"/>
          </p:cNvSpPr>
          <p:nvPr>
            <p:ph type="dt" sz="half" idx="10"/>
          </p:nvPr>
        </p:nvSpPr>
        <p:spPr/>
        <p:txBody>
          <a:bodyPr/>
          <a:lstStyle/>
          <a:p>
            <a:fld id="{A0F0F3F6-9011-439B-A72F-5AEDBA892748}" type="datetime1">
              <a:rPr lang="en-US" smtClean="0"/>
              <a:t>9/12/2016</a:t>
            </a:fld>
            <a:endParaRPr lang="en-US"/>
          </a:p>
        </p:txBody>
      </p:sp>
      <p:sp>
        <p:nvSpPr>
          <p:cNvPr id="7" name="Slide Number Placeholder 6"/>
          <p:cNvSpPr>
            <a:spLocks noGrp="1"/>
          </p:cNvSpPr>
          <p:nvPr>
            <p:ph type="sldNum" sz="quarter" idx="12"/>
          </p:nvPr>
        </p:nvSpPr>
        <p:spPr/>
        <p:txBody>
          <a:bodyPr/>
          <a:lstStyle/>
          <a:p>
            <a:fld id="{01BCFC26-62B4-4113-B485-962636936649}" type="slidenum">
              <a:rPr lang="en-US" smtClean="0"/>
              <a:pPr/>
              <a:t>‹#›</a:t>
            </a:fld>
            <a:endParaRPr lang="en-US"/>
          </a:p>
        </p:txBody>
      </p:sp>
      <p:sp>
        <p:nvSpPr>
          <p:cNvPr id="58" name="Rectangle 57"/>
          <p:cNvSpPr/>
          <p:nvPr/>
        </p:nvSpPr>
        <p:spPr>
          <a:xfrm>
            <a:off x="1207429" y="601884"/>
            <a:ext cx="4749676"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3" name="Content Placeholder 2"/>
          <p:cNvSpPr>
            <a:spLocks noGrp="1"/>
          </p:cNvSpPr>
          <p:nvPr>
            <p:ph idx="1"/>
          </p:nvPr>
        </p:nvSpPr>
        <p:spPr>
          <a:xfrm>
            <a:off x="1527859" y="856527"/>
            <a:ext cx="4120587"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1" name="Rectangle 60"/>
          <p:cNvSpPr/>
          <p:nvPr/>
        </p:nvSpPr>
        <p:spPr>
          <a:xfrm>
            <a:off x="6201185" y="6088284"/>
            <a:ext cx="46736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6" name="Footer Placeholder 5"/>
          <p:cNvSpPr>
            <a:spLocks noGrp="1"/>
          </p:cNvSpPr>
          <p:nvPr>
            <p:ph type="ftr" sz="quarter" idx="11"/>
          </p:nvPr>
        </p:nvSpPr>
        <p:spPr>
          <a:xfrm>
            <a:off x="6188597" y="5724836"/>
            <a:ext cx="4658219" cy="365125"/>
          </a:xfrm>
        </p:spPr>
        <p:txBody>
          <a:bodyPr>
            <a:normAutofit/>
          </a:bodyPr>
          <a:lstStyle/>
          <a:p>
            <a:endParaRPr lang="en-US">
              <a:solidFill>
                <a:srgbClr val="94C600"/>
              </a:solidFill>
            </a:endParaRPr>
          </a:p>
        </p:txBody>
      </p:sp>
      <p:sp>
        <p:nvSpPr>
          <p:cNvPr id="2" name="Title 1"/>
          <p:cNvSpPr>
            <a:spLocks noGrp="1"/>
          </p:cNvSpPr>
          <p:nvPr>
            <p:ph type="title"/>
          </p:nvPr>
        </p:nvSpPr>
        <p:spPr>
          <a:xfrm>
            <a:off x="6319777" y="2657435"/>
            <a:ext cx="4406096" cy="1463153"/>
          </a:xfrm>
        </p:spPr>
        <p:txBody>
          <a:bodyPr anchor="b">
            <a:normAutofit/>
          </a:bodyPr>
          <a:lstStyle>
            <a:lvl1pPr algn="l">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6315456" y="4136994"/>
            <a:ext cx="4398379"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602109560"/>
      </p:ext>
    </p:extLst>
  </p:cSld>
  <p:clrMapOvr>
    <a:masterClrMapping/>
  </p:clrMapOvr>
  <p:transition spd="slow">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D951511-44E8-4310-9D3C-37EFBD38BF62}" type="datetime1">
              <a:rPr lang="en-US" smtClean="0"/>
              <a:t>9/12/2016</a:t>
            </a:fld>
            <a:endParaRPr lang="en-US"/>
          </a:p>
        </p:txBody>
      </p:sp>
      <p:sp>
        <p:nvSpPr>
          <p:cNvPr id="5" name="Footer Placeholder 4"/>
          <p:cNvSpPr>
            <a:spLocks noGrp="1"/>
          </p:cNvSpPr>
          <p:nvPr>
            <p:ph type="ftr" sz="quarter" idx="11"/>
          </p:nvPr>
        </p:nvSpPr>
        <p:spPr/>
        <p:txBody>
          <a:bodyPr/>
          <a:lstStyle/>
          <a:p>
            <a:endParaRPr lang="en-US">
              <a:solidFill>
                <a:srgbClr val="94C600"/>
              </a:solidFill>
            </a:endParaRPr>
          </a:p>
        </p:txBody>
      </p:sp>
      <p:sp>
        <p:nvSpPr>
          <p:cNvPr id="6" name="Slide Number Placeholder 5"/>
          <p:cNvSpPr>
            <a:spLocks noGrp="1"/>
          </p:cNvSpPr>
          <p:nvPr>
            <p:ph type="sldNum" sz="quarter" idx="12"/>
          </p:nvPr>
        </p:nvSpPr>
        <p:spPr/>
        <p:txBody>
          <a:bodyPr/>
          <a:lstStyle/>
          <a:p>
            <a:fld id="{01BCFC26-62B4-4113-B485-962636936649}" type="slidenum">
              <a:rPr lang="en-US" smtClean="0"/>
              <a:pPr/>
              <a:t>‹#›</a:t>
            </a:fld>
            <a:endParaRPr lang="en-US"/>
          </a:p>
        </p:txBody>
      </p:sp>
    </p:spTree>
    <p:extLst>
      <p:ext uri="{BB962C8B-B14F-4D97-AF65-F5344CB8AC3E}">
        <p14:creationId xmlns:p14="http://schemas.microsoft.com/office/powerpoint/2010/main" val="3010821067"/>
      </p:ext>
    </p:extLst>
  </p:cSld>
  <p:clrMapOvr>
    <a:masterClrMapping/>
  </p:clrMapOvr>
  <p:transition spd="slow">
    <p:fade/>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44" name="Group 43"/>
          <p:cNvGrpSpPr/>
          <p:nvPr/>
        </p:nvGrpSpPr>
        <p:grpSpPr>
          <a:xfrm>
            <a:off x="-509872" y="0"/>
            <a:ext cx="13243109"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800">
                <a:solidFill>
                  <a:prstClr val="black"/>
                </a:solidFill>
              </a:endParaRPr>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800">
                <a:solidFill>
                  <a:prstClr val="black"/>
                </a:solidFill>
              </a:endParaRPr>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800">
                <a:solidFill>
                  <a:prstClr val="black"/>
                </a:solidFill>
              </a:endParaRPr>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800">
                <a:solidFill>
                  <a:prstClr val="black"/>
                </a:solidFill>
              </a:endParaRPr>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800">
                <a:solidFill>
                  <a:prstClr val="black"/>
                </a:solidFill>
              </a:endParaRPr>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grpSp>
      <p:sp>
        <p:nvSpPr>
          <p:cNvPr id="94" name="Rectangle 93"/>
          <p:cNvSpPr/>
          <p:nvPr/>
        </p:nvSpPr>
        <p:spPr>
          <a:xfrm>
            <a:off x="6081656" y="-21511"/>
            <a:ext cx="4905488"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01" name="Rectangle 100"/>
          <p:cNvSpPr/>
          <p:nvPr/>
        </p:nvSpPr>
        <p:spPr>
          <a:xfrm>
            <a:off x="6198795" y="-21510"/>
            <a:ext cx="46736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02" name="Rectangle 101"/>
          <p:cNvSpPr/>
          <p:nvPr/>
        </p:nvSpPr>
        <p:spPr>
          <a:xfrm>
            <a:off x="1207429" y="601884"/>
            <a:ext cx="4749676"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05" name="Rectangle 104"/>
          <p:cNvSpPr/>
          <p:nvPr/>
        </p:nvSpPr>
        <p:spPr>
          <a:xfrm>
            <a:off x="6201185" y="6088284"/>
            <a:ext cx="46736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2" name="Title 1"/>
          <p:cNvSpPr>
            <a:spLocks noGrp="1"/>
          </p:cNvSpPr>
          <p:nvPr>
            <p:ph type="title"/>
          </p:nvPr>
        </p:nvSpPr>
        <p:spPr>
          <a:xfrm>
            <a:off x="6312565" y="2660904"/>
            <a:ext cx="4401312" cy="1463040"/>
          </a:xfrm>
        </p:spPr>
        <p:txBody>
          <a:bodyPr anchor="b">
            <a:normAutofit/>
          </a:bodyPr>
          <a:lstStyle>
            <a:lvl1pPr algn="l">
              <a:defRPr sz="2800" b="0"/>
            </a:lvl1pPr>
          </a:lstStyle>
          <a:p>
            <a:r>
              <a:rPr lang="en-US" smtClean="0"/>
              <a:t>Click to edit Master title style</a:t>
            </a:r>
            <a:endParaRPr lang="en-US"/>
          </a:p>
        </p:txBody>
      </p:sp>
      <p:sp>
        <p:nvSpPr>
          <p:cNvPr id="3" name="Picture Placeholder 2"/>
          <p:cNvSpPr>
            <a:spLocks noGrp="1"/>
          </p:cNvSpPr>
          <p:nvPr>
            <p:ph type="pic" idx="1"/>
          </p:nvPr>
        </p:nvSpPr>
        <p:spPr>
          <a:xfrm>
            <a:off x="1340278" y="693795"/>
            <a:ext cx="4479497"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Advert picture</a:t>
            </a:r>
            <a:endParaRPr lang="en-US" dirty="0"/>
          </a:p>
        </p:txBody>
      </p:sp>
      <p:sp>
        <p:nvSpPr>
          <p:cNvPr id="4" name="Text Placeholder 3"/>
          <p:cNvSpPr>
            <a:spLocks noGrp="1"/>
          </p:cNvSpPr>
          <p:nvPr>
            <p:ph type="body" sz="half" idx="2"/>
          </p:nvPr>
        </p:nvSpPr>
        <p:spPr>
          <a:xfrm>
            <a:off x="6312841" y="4133089"/>
            <a:ext cx="4400764"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2F3E2B8-834B-4339-904D-8777DA196016}" type="datetime1">
              <a:rPr lang="en-US" smtClean="0"/>
              <a:t>9/12/2016</a:t>
            </a:fld>
            <a:endParaRPr lang="en-US"/>
          </a:p>
        </p:txBody>
      </p:sp>
      <p:sp>
        <p:nvSpPr>
          <p:cNvPr id="6" name="Footer Placeholder 5"/>
          <p:cNvSpPr>
            <a:spLocks noGrp="1"/>
          </p:cNvSpPr>
          <p:nvPr>
            <p:ph type="ftr" sz="quarter" idx="11"/>
          </p:nvPr>
        </p:nvSpPr>
        <p:spPr>
          <a:xfrm>
            <a:off x="6188597" y="5724836"/>
            <a:ext cx="4658219" cy="365125"/>
          </a:xfrm>
        </p:spPr>
        <p:txBody>
          <a:bodyPr>
            <a:normAutofit/>
          </a:bodyPr>
          <a:lstStyle/>
          <a:p>
            <a:endParaRPr lang="en-US">
              <a:solidFill>
                <a:srgbClr val="94C600"/>
              </a:solidFill>
            </a:endParaRPr>
          </a:p>
        </p:txBody>
      </p:sp>
      <p:sp>
        <p:nvSpPr>
          <p:cNvPr id="7" name="Slide Number Placeholder 6"/>
          <p:cNvSpPr>
            <a:spLocks noGrp="1"/>
          </p:cNvSpPr>
          <p:nvPr>
            <p:ph type="sldNum" sz="quarter" idx="12"/>
          </p:nvPr>
        </p:nvSpPr>
        <p:spPr/>
        <p:txBody>
          <a:bodyPr/>
          <a:lstStyle/>
          <a:p>
            <a:fld id="{01BCFC26-62B4-4113-B485-962636936649}" type="slidenum">
              <a:rPr lang="en-US" smtClean="0"/>
              <a:pPr/>
              <a:t>‹#›</a:t>
            </a:fld>
            <a:endParaRPr lang="en-US"/>
          </a:p>
        </p:txBody>
      </p:sp>
    </p:spTree>
    <p:extLst>
      <p:ext uri="{BB962C8B-B14F-4D97-AF65-F5344CB8AC3E}">
        <p14:creationId xmlns:p14="http://schemas.microsoft.com/office/powerpoint/2010/main" val="3090526860"/>
      </p:ext>
    </p:extLst>
  </p:cSld>
  <p:clrMapOvr>
    <a:masterClrMapping/>
  </p:clrMapOvr>
  <p:transition spd="slow">
    <p:fad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22D20E5-DC78-4939-B786-F820F33BC174}" type="datetime1">
              <a:rPr lang="en-US" smtClean="0"/>
              <a:t>9/12/2016</a:t>
            </a:fld>
            <a:endParaRPr lang="en-US"/>
          </a:p>
        </p:txBody>
      </p:sp>
      <p:sp>
        <p:nvSpPr>
          <p:cNvPr id="5" name="Footer Placeholder 4"/>
          <p:cNvSpPr>
            <a:spLocks noGrp="1"/>
          </p:cNvSpPr>
          <p:nvPr>
            <p:ph type="ftr" sz="quarter" idx="11"/>
          </p:nvPr>
        </p:nvSpPr>
        <p:spPr/>
        <p:txBody>
          <a:bodyPr/>
          <a:lstStyle/>
          <a:p>
            <a:endParaRPr lang="en-US">
              <a:solidFill>
                <a:srgbClr val="94C600"/>
              </a:solidFill>
            </a:endParaRPr>
          </a:p>
        </p:txBody>
      </p:sp>
      <p:sp>
        <p:nvSpPr>
          <p:cNvPr id="6" name="Slide Number Placeholder 5"/>
          <p:cNvSpPr>
            <a:spLocks noGrp="1"/>
          </p:cNvSpPr>
          <p:nvPr>
            <p:ph type="sldNum" sz="quarter" idx="12"/>
          </p:nvPr>
        </p:nvSpPr>
        <p:spPr/>
        <p:txBody>
          <a:bodyPr/>
          <a:lstStyle/>
          <a:p>
            <a:fld id="{01BCFC26-62B4-4113-B485-962636936649}" type="slidenum">
              <a:rPr lang="en-US" smtClean="0"/>
              <a:pPr/>
              <a:t>‹#›</a:t>
            </a:fld>
            <a:endParaRPr lang="en-US"/>
          </a:p>
        </p:txBody>
      </p:sp>
    </p:spTree>
    <p:extLst>
      <p:ext uri="{BB962C8B-B14F-4D97-AF65-F5344CB8AC3E}">
        <p14:creationId xmlns:p14="http://schemas.microsoft.com/office/powerpoint/2010/main" val="4002693778"/>
      </p:ext>
    </p:extLst>
  </p:cSld>
  <p:clrMapOvr>
    <a:masterClrMapping/>
  </p:clrMapOvr>
  <p:transition spd="slow">
    <p:fade/>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1" y="1030147"/>
            <a:ext cx="1979271" cy="4780344"/>
          </a:xfrm>
        </p:spPr>
        <p:txBody>
          <a:bodyPr vert="eaVert" anchor="ctr"/>
          <a:lstStyle/>
          <a:p>
            <a:r>
              <a:rPr lang="en-US" smtClean="0"/>
              <a:t>Click to edit Master title style</a:t>
            </a:r>
            <a:endParaRPr lang="en-US"/>
          </a:p>
        </p:txBody>
      </p:sp>
      <p:sp>
        <p:nvSpPr>
          <p:cNvPr id="3" name="Vertical Text Placeholder 2"/>
          <p:cNvSpPr>
            <a:spLocks noGrp="1"/>
          </p:cNvSpPr>
          <p:nvPr>
            <p:ph type="body" orient="vert" idx="1"/>
          </p:nvPr>
        </p:nvSpPr>
        <p:spPr>
          <a:xfrm>
            <a:off x="1404395" y="1030147"/>
            <a:ext cx="7231605" cy="47803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ED07265-BDE9-47FE-A323-1DE13016D3BA}" type="datetime1">
              <a:rPr lang="en-US" smtClean="0"/>
              <a:t>9/12/2016</a:t>
            </a:fld>
            <a:endParaRPr lang="en-US"/>
          </a:p>
        </p:txBody>
      </p:sp>
      <p:sp>
        <p:nvSpPr>
          <p:cNvPr id="5" name="Footer Placeholder 4"/>
          <p:cNvSpPr>
            <a:spLocks noGrp="1"/>
          </p:cNvSpPr>
          <p:nvPr>
            <p:ph type="ftr" sz="quarter" idx="11"/>
          </p:nvPr>
        </p:nvSpPr>
        <p:spPr/>
        <p:txBody>
          <a:bodyPr/>
          <a:lstStyle/>
          <a:p>
            <a:endParaRPr lang="en-US">
              <a:solidFill>
                <a:srgbClr val="94C600"/>
              </a:solidFill>
            </a:endParaRPr>
          </a:p>
        </p:txBody>
      </p:sp>
      <p:sp>
        <p:nvSpPr>
          <p:cNvPr id="6" name="Slide Number Placeholder 5"/>
          <p:cNvSpPr>
            <a:spLocks noGrp="1"/>
          </p:cNvSpPr>
          <p:nvPr>
            <p:ph type="sldNum" sz="quarter" idx="12"/>
          </p:nvPr>
        </p:nvSpPr>
        <p:spPr/>
        <p:txBody>
          <a:bodyPr/>
          <a:lstStyle/>
          <a:p>
            <a:fld id="{01BCFC26-62B4-4113-B485-962636936649}" type="slidenum">
              <a:rPr lang="en-US" smtClean="0"/>
              <a:pPr/>
              <a:t>‹#›</a:t>
            </a:fld>
            <a:endParaRPr lang="en-US"/>
          </a:p>
        </p:txBody>
      </p:sp>
    </p:spTree>
    <p:extLst>
      <p:ext uri="{BB962C8B-B14F-4D97-AF65-F5344CB8AC3E}">
        <p14:creationId xmlns:p14="http://schemas.microsoft.com/office/powerpoint/2010/main" val="2580479837"/>
      </p:ext>
    </p:extLst>
  </p:cSld>
  <p:clrMapOvr>
    <a:masterClrMapping/>
  </p:clrMapOvr>
  <p:transition spd="slow">
    <p:fade/>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3" name="Group 42"/>
          <p:cNvGrpSpPr/>
          <p:nvPr/>
        </p:nvGrpSpPr>
        <p:grpSpPr>
          <a:xfrm>
            <a:off x="-509872" y="0"/>
            <a:ext cx="13243109"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800">
                <a:solidFill>
                  <a:prstClr val="black"/>
                </a:solidFill>
              </a:endParaRPr>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800">
                <a:solidFill>
                  <a:prstClr val="black"/>
                </a:solidFill>
              </a:endParaRPr>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800">
                <a:solidFill>
                  <a:prstClr val="black"/>
                </a:solidFill>
              </a:endParaRPr>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800">
                <a:solidFill>
                  <a:prstClr val="black"/>
                </a:solidFill>
              </a:endParaRPr>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800">
                <a:solidFill>
                  <a:prstClr val="black"/>
                </a:solidFill>
              </a:endParaRPr>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grpSp>
      <p:sp>
        <p:nvSpPr>
          <p:cNvPr id="46" name="Rectangle 45"/>
          <p:cNvSpPr/>
          <p:nvPr/>
        </p:nvSpPr>
        <p:spPr>
          <a:xfrm>
            <a:off x="6081656" y="-21511"/>
            <a:ext cx="4905488"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47" name="Rectangle 46"/>
          <p:cNvSpPr/>
          <p:nvPr/>
        </p:nvSpPr>
        <p:spPr>
          <a:xfrm>
            <a:off x="6198795" y="-21511"/>
            <a:ext cx="46736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2" name="Title 1"/>
          <p:cNvSpPr>
            <a:spLocks noGrp="1"/>
          </p:cNvSpPr>
          <p:nvPr>
            <p:ph type="ctrTitle"/>
          </p:nvPr>
        </p:nvSpPr>
        <p:spPr>
          <a:xfrm>
            <a:off x="6311154" y="2708476"/>
            <a:ext cx="4417807" cy="1702160"/>
          </a:xfrm>
        </p:spPr>
        <p:txBody>
          <a:bodyPr>
            <a:normAutofit/>
          </a:bodyPr>
          <a:lstStyle>
            <a:lvl1pPr>
              <a:defRPr sz="3600"/>
            </a:lvl1pPr>
          </a:lstStyle>
          <a:p>
            <a:r>
              <a:rPr lang="en-US" smtClean="0"/>
              <a:t>Click to edit Master title style</a:t>
            </a:r>
            <a:endParaRPr lang="en-US" dirty="0"/>
          </a:p>
        </p:txBody>
      </p:sp>
      <p:sp>
        <p:nvSpPr>
          <p:cNvPr id="3" name="Subtitle 2"/>
          <p:cNvSpPr>
            <a:spLocks noGrp="1"/>
          </p:cNvSpPr>
          <p:nvPr>
            <p:ph type="subTitle" idx="1"/>
          </p:nvPr>
        </p:nvSpPr>
        <p:spPr>
          <a:xfrm>
            <a:off x="6311154" y="4421081"/>
            <a:ext cx="4413071"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6318325" y="1516829"/>
            <a:ext cx="2844800" cy="750981"/>
          </a:xfrm>
        </p:spPr>
        <p:txBody>
          <a:bodyPr anchor="b"/>
          <a:lstStyle>
            <a:lvl1pPr algn="l">
              <a:defRPr sz="2400"/>
            </a:lvl1pPr>
          </a:lstStyle>
          <a:p>
            <a:fld id="{4ACC4313-FF71-49A0-8BDB-8C8CFA6E0D6D}" type="datetime1">
              <a:rPr lang="en-US" smtClean="0"/>
              <a:t>9/12/2016</a:t>
            </a:fld>
            <a:endParaRPr lang="en-US"/>
          </a:p>
        </p:txBody>
      </p:sp>
      <p:sp>
        <p:nvSpPr>
          <p:cNvPr id="50" name="Rectangle 49"/>
          <p:cNvSpPr/>
          <p:nvPr/>
        </p:nvSpPr>
        <p:spPr>
          <a:xfrm>
            <a:off x="6201185" y="6088284"/>
            <a:ext cx="46736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5" name="Footer Placeholder 4"/>
          <p:cNvSpPr>
            <a:spLocks noGrp="1"/>
          </p:cNvSpPr>
          <p:nvPr>
            <p:ph type="ftr" sz="quarter" idx="11"/>
          </p:nvPr>
        </p:nvSpPr>
        <p:spPr>
          <a:xfrm>
            <a:off x="7071360" y="5719967"/>
            <a:ext cx="3775456" cy="365125"/>
          </a:xfrm>
        </p:spPr>
        <p:txBody>
          <a:bodyPr>
            <a:normAutofit/>
          </a:bodyPr>
          <a:lstStyle>
            <a:lvl1pPr>
              <a:defRPr>
                <a:solidFill>
                  <a:schemeClr val="accent1"/>
                </a:solidFill>
              </a:defRPr>
            </a:lvl1pPr>
          </a:lstStyle>
          <a:p>
            <a:endParaRPr lang="en-US">
              <a:solidFill>
                <a:srgbClr val="94C600"/>
              </a:solidFill>
            </a:endParaRPr>
          </a:p>
        </p:txBody>
      </p:sp>
      <p:sp>
        <p:nvSpPr>
          <p:cNvPr id="6" name="Slide Number Placeholder 5"/>
          <p:cNvSpPr>
            <a:spLocks noGrp="1"/>
          </p:cNvSpPr>
          <p:nvPr>
            <p:ph type="sldNum" sz="quarter" idx="12"/>
          </p:nvPr>
        </p:nvSpPr>
        <p:spPr>
          <a:xfrm>
            <a:off x="6198795" y="5719967"/>
            <a:ext cx="858221" cy="365125"/>
          </a:xfrm>
        </p:spPr>
        <p:txBody>
          <a:bodyPr/>
          <a:lstStyle>
            <a:lvl1pPr>
              <a:defRPr>
                <a:solidFill>
                  <a:schemeClr val="accent1"/>
                </a:solidFill>
              </a:defRPr>
            </a:lvl1pPr>
          </a:lstStyle>
          <a:p>
            <a:fld id="{7D502BA2-6B2A-4ED1-AF36-7DCDB34645AE}" type="slidenum">
              <a:rPr lang="en-US" smtClean="0">
                <a:solidFill>
                  <a:srgbClr val="94C600"/>
                </a:solidFill>
              </a:rPr>
              <a:pPr/>
              <a:t>‹#›</a:t>
            </a:fld>
            <a:endParaRPr lang="en-US">
              <a:solidFill>
                <a:srgbClr val="94C600"/>
              </a:solidFill>
            </a:endParaRPr>
          </a:p>
        </p:txBody>
      </p:sp>
      <p:sp>
        <p:nvSpPr>
          <p:cNvPr id="89" name="Rectangle 88"/>
          <p:cNvSpPr/>
          <p:nvPr/>
        </p:nvSpPr>
        <p:spPr>
          <a:xfrm>
            <a:off x="6201185" y="6088284"/>
            <a:ext cx="46736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Tree>
    <p:extLst>
      <p:ext uri="{BB962C8B-B14F-4D97-AF65-F5344CB8AC3E}">
        <p14:creationId xmlns:p14="http://schemas.microsoft.com/office/powerpoint/2010/main" val="2012935716"/>
      </p:ext>
    </p:extLst>
  </p:cSld>
  <p:clrMapOvr>
    <a:masterClrMapping/>
  </p:clrMapOvr>
  <p:transition spd="slow">
    <p:fade/>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BD2D6B5-FF76-4D46-A2EB-8C56866FEEA7}" type="datetime1">
              <a:rPr lang="en-US" smtClean="0"/>
              <a:t>9/12/2016</a:t>
            </a:fld>
            <a:endParaRPr lang="en-US"/>
          </a:p>
        </p:txBody>
      </p:sp>
      <p:sp>
        <p:nvSpPr>
          <p:cNvPr id="5" name="Footer Placeholder 4"/>
          <p:cNvSpPr>
            <a:spLocks noGrp="1"/>
          </p:cNvSpPr>
          <p:nvPr>
            <p:ph type="ftr" sz="quarter" idx="11"/>
          </p:nvPr>
        </p:nvSpPr>
        <p:spPr/>
        <p:txBody>
          <a:bodyPr/>
          <a:lstStyle/>
          <a:p>
            <a:endParaRPr lang="en-US">
              <a:solidFill>
                <a:srgbClr val="94C600"/>
              </a:solidFill>
            </a:endParaRPr>
          </a:p>
        </p:txBody>
      </p:sp>
      <p:sp>
        <p:nvSpPr>
          <p:cNvPr id="6" name="Slide Number Placeholder 5"/>
          <p:cNvSpPr>
            <a:spLocks noGrp="1"/>
          </p:cNvSpPr>
          <p:nvPr>
            <p:ph type="sldNum" sz="quarter" idx="12"/>
          </p:nvPr>
        </p:nvSpPr>
        <p:spPr/>
        <p:txBody>
          <a:bodyPr/>
          <a:lstStyle/>
          <a:p>
            <a:fld id="{7D502BA2-6B2A-4ED1-AF36-7DCDB34645AE}" type="slidenum">
              <a:rPr lang="en-US" smtClean="0"/>
              <a:pPr/>
              <a:t>‹#›</a:t>
            </a:fld>
            <a:endParaRPr lang="en-US"/>
          </a:p>
        </p:txBody>
      </p:sp>
    </p:spTree>
    <p:extLst>
      <p:ext uri="{BB962C8B-B14F-4D97-AF65-F5344CB8AC3E}">
        <p14:creationId xmlns:p14="http://schemas.microsoft.com/office/powerpoint/2010/main" val="1722806841"/>
      </p:ext>
    </p:extLst>
  </p:cSld>
  <p:clrMapOvr>
    <a:masterClrMapping/>
  </p:clrMapOvr>
  <p:transition spd="slow">
    <p:fade/>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678194" y="2900830"/>
            <a:ext cx="8849957" cy="1362075"/>
          </a:xfrm>
        </p:spPr>
        <p:txBody>
          <a:bodyPr anchor="b"/>
          <a:lstStyle>
            <a:lvl1pPr algn="l">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678194" y="4267201"/>
            <a:ext cx="8849956"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C95F24E-1E0B-4210-A9B0-C24FD350062F}" type="datetime1">
              <a:rPr lang="en-US" smtClean="0"/>
              <a:t>9/12/2016</a:t>
            </a:fld>
            <a:endParaRPr lang="en-US"/>
          </a:p>
        </p:txBody>
      </p:sp>
      <p:sp>
        <p:nvSpPr>
          <p:cNvPr id="5" name="Footer Placeholder 4"/>
          <p:cNvSpPr>
            <a:spLocks noGrp="1"/>
          </p:cNvSpPr>
          <p:nvPr>
            <p:ph type="ftr" sz="quarter" idx="11"/>
          </p:nvPr>
        </p:nvSpPr>
        <p:spPr/>
        <p:txBody>
          <a:bodyPr/>
          <a:lstStyle/>
          <a:p>
            <a:endParaRPr lang="en-US">
              <a:solidFill>
                <a:srgbClr val="94C600"/>
              </a:solidFill>
            </a:endParaRPr>
          </a:p>
        </p:txBody>
      </p:sp>
      <p:sp>
        <p:nvSpPr>
          <p:cNvPr id="6" name="Slide Number Placeholder 5"/>
          <p:cNvSpPr>
            <a:spLocks noGrp="1"/>
          </p:cNvSpPr>
          <p:nvPr>
            <p:ph type="sldNum" sz="quarter" idx="12"/>
          </p:nvPr>
        </p:nvSpPr>
        <p:spPr/>
        <p:txBody>
          <a:bodyPr/>
          <a:lstStyle/>
          <a:p>
            <a:fld id="{7D502BA2-6B2A-4ED1-AF36-7DCDB34645AE}" type="slidenum">
              <a:rPr lang="en-US" smtClean="0"/>
              <a:pPr/>
              <a:t>‹#›</a:t>
            </a:fld>
            <a:endParaRPr lang="en-US"/>
          </a:p>
        </p:txBody>
      </p:sp>
    </p:spTree>
    <p:extLst>
      <p:ext uri="{BB962C8B-B14F-4D97-AF65-F5344CB8AC3E}">
        <p14:creationId xmlns:p14="http://schemas.microsoft.com/office/powerpoint/2010/main" val="2804334840"/>
      </p:ext>
    </p:extLst>
  </p:cSld>
  <p:clrMapOvr>
    <a:masterClrMapping/>
  </p:clrMapOvr>
  <p:transition spd="slow">
    <p:fade/>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169608B4-E41F-48D5-A9BA-82A92471FE6D}" type="datetime1">
              <a:rPr lang="en-US" smtClean="0"/>
              <a:t>9/12/2016</a:t>
            </a:fld>
            <a:endParaRPr lang="en-US"/>
          </a:p>
        </p:txBody>
      </p:sp>
      <p:sp>
        <p:nvSpPr>
          <p:cNvPr id="6" name="Footer Placeholder 5"/>
          <p:cNvSpPr>
            <a:spLocks noGrp="1"/>
          </p:cNvSpPr>
          <p:nvPr>
            <p:ph type="ftr" sz="quarter" idx="11"/>
          </p:nvPr>
        </p:nvSpPr>
        <p:spPr/>
        <p:txBody>
          <a:bodyPr/>
          <a:lstStyle/>
          <a:p>
            <a:endParaRPr lang="en-US">
              <a:solidFill>
                <a:srgbClr val="94C600"/>
              </a:solidFill>
            </a:endParaRPr>
          </a:p>
        </p:txBody>
      </p:sp>
      <p:sp>
        <p:nvSpPr>
          <p:cNvPr id="7" name="Slide Number Placeholder 6"/>
          <p:cNvSpPr>
            <a:spLocks noGrp="1"/>
          </p:cNvSpPr>
          <p:nvPr>
            <p:ph type="sldNum" sz="quarter" idx="12"/>
          </p:nvPr>
        </p:nvSpPr>
        <p:spPr/>
        <p:txBody>
          <a:bodyPr/>
          <a:lstStyle/>
          <a:p>
            <a:fld id="{7D502BA2-6B2A-4ED1-AF36-7DCDB34645AE}" type="slidenum">
              <a:rPr lang="en-US" smtClean="0"/>
              <a:pPr/>
              <a:t>‹#›</a:t>
            </a:fld>
            <a:endParaRPr lang="en-US"/>
          </a:p>
        </p:txBody>
      </p:sp>
      <p:sp>
        <p:nvSpPr>
          <p:cNvPr id="9" name="Content Placeholder 8"/>
          <p:cNvSpPr>
            <a:spLocks noGrp="1"/>
          </p:cNvSpPr>
          <p:nvPr>
            <p:ph sz="quarter" idx="13"/>
          </p:nvPr>
        </p:nvSpPr>
        <p:spPr>
          <a:xfrm>
            <a:off x="1389888" y="2313432"/>
            <a:ext cx="4559808"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10"/>
          <p:cNvSpPr>
            <a:spLocks noGrp="1"/>
          </p:cNvSpPr>
          <p:nvPr>
            <p:ph sz="quarter" idx="14"/>
          </p:nvPr>
        </p:nvSpPr>
        <p:spPr>
          <a:xfrm>
            <a:off x="6193536" y="2313431"/>
            <a:ext cx="4559808"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91755430"/>
      </p:ext>
    </p:extLst>
  </p:cSld>
  <p:clrMapOvr>
    <a:masterClrMapping/>
  </p:clrMapOvr>
  <p:transition spd="slow">
    <p:fade/>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882815" y="2316009"/>
            <a:ext cx="407619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388961" y="2974695"/>
            <a:ext cx="4559808"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682450" y="2316010"/>
            <a:ext cx="4074289"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536" y="2974695"/>
            <a:ext cx="4559808"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44288A9-D6F0-4668-8F7B-401EF474C6B2}" type="datetime1">
              <a:rPr lang="en-US" smtClean="0"/>
              <a:t>9/12/2016</a:t>
            </a:fld>
            <a:endParaRPr lang="en-US"/>
          </a:p>
        </p:txBody>
      </p:sp>
      <p:sp>
        <p:nvSpPr>
          <p:cNvPr id="8" name="Footer Placeholder 7"/>
          <p:cNvSpPr>
            <a:spLocks noGrp="1"/>
          </p:cNvSpPr>
          <p:nvPr>
            <p:ph type="ftr" sz="quarter" idx="11"/>
          </p:nvPr>
        </p:nvSpPr>
        <p:spPr/>
        <p:txBody>
          <a:bodyPr/>
          <a:lstStyle/>
          <a:p>
            <a:endParaRPr lang="en-US">
              <a:solidFill>
                <a:srgbClr val="94C600"/>
              </a:solidFill>
            </a:endParaRPr>
          </a:p>
        </p:txBody>
      </p:sp>
      <p:sp>
        <p:nvSpPr>
          <p:cNvPr id="9" name="Slide Number Placeholder 8"/>
          <p:cNvSpPr>
            <a:spLocks noGrp="1"/>
          </p:cNvSpPr>
          <p:nvPr>
            <p:ph type="sldNum" sz="quarter" idx="12"/>
          </p:nvPr>
        </p:nvSpPr>
        <p:spPr/>
        <p:txBody>
          <a:bodyPr/>
          <a:lstStyle/>
          <a:p>
            <a:fld id="{7D502BA2-6B2A-4ED1-AF36-7DCDB34645AE}" type="slidenum">
              <a:rPr lang="en-US" smtClean="0"/>
              <a:pPr/>
              <a:t>‹#›</a:t>
            </a:fld>
            <a:endParaRPr lang="en-US"/>
          </a:p>
        </p:txBody>
      </p:sp>
    </p:spTree>
    <p:extLst>
      <p:ext uri="{BB962C8B-B14F-4D97-AF65-F5344CB8AC3E}">
        <p14:creationId xmlns:p14="http://schemas.microsoft.com/office/powerpoint/2010/main" val="2424846187"/>
      </p:ext>
    </p:extLst>
  </p:cSld>
  <p:clrMapOvr>
    <a:masterClrMapping/>
  </p:clrMapOvr>
  <p:transition spd="slow">
    <p:fade/>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8D832ED-242B-4733-B00C-6A81BE7015F2}" type="datetime1">
              <a:rPr lang="en-US" smtClean="0"/>
              <a:t>9/12/2016</a:t>
            </a:fld>
            <a:endParaRPr lang="en-US"/>
          </a:p>
        </p:txBody>
      </p:sp>
      <p:sp>
        <p:nvSpPr>
          <p:cNvPr id="4" name="Footer Placeholder 3"/>
          <p:cNvSpPr>
            <a:spLocks noGrp="1"/>
          </p:cNvSpPr>
          <p:nvPr>
            <p:ph type="ftr" sz="quarter" idx="11"/>
          </p:nvPr>
        </p:nvSpPr>
        <p:spPr/>
        <p:txBody>
          <a:bodyPr/>
          <a:lstStyle/>
          <a:p>
            <a:endParaRPr lang="en-US">
              <a:solidFill>
                <a:srgbClr val="94C600"/>
              </a:solidFill>
            </a:endParaRPr>
          </a:p>
        </p:txBody>
      </p:sp>
      <p:sp>
        <p:nvSpPr>
          <p:cNvPr id="5" name="Slide Number Placeholder 4"/>
          <p:cNvSpPr>
            <a:spLocks noGrp="1"/>
          </p:cNvSpPr>
          <p:nvPr>
            <p:ph type="sldNum" sz="quarter" idx="12"/>
          </p:nvPr>
        </p:nvSpPr>
        <p:spPr/>
        <p:txBody>
          <a:bodyPr/>
          <a:lstStyle/>
          <a:p>
            <a:fld id="{7D502BA2-6B2A-4ED1-AF36-7DCDB34645AE}" type="slidenum">
              <a:rPr lang="en-US" smtClean="0"/>
              <a:pPr/>
              <a:t>‹#›</a:t>
            </a:fld>
            <a:endParaRPr lang="en-US"/>
          </a:p>
        </p:txBody>
      </p:sp>
    </p:spTree>
    <p:extLst>
      <p:ext uri="{BB962C8B-B14F-4D97-AF65-F5344CB8AC3E}">
        <p14:creationId xmlns:p14="http://schemas.microsoft.com/office/powerpoint/2010/main" val="2065582442"/>
      </p:ext>
    </p:extLst>
  </p:cSld>
  <p:clrMapOvr>
    <a:masterClrMapping/>
  </p:clrMapOvr>
  <p:transition spd="slow">
    <p:fade/>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260D06A-854C-447E-B280-551B25272980}" type="datetime1">
              <a:rPr lang="en-US" smtClean="0"/>
              <a:t>9/12/2016</a:t>
            </a:fld>
            <a:endParaRPr lang="en-US"/>
          </a:p>
        </p:txBody>
      </p:sp>
      <p:sp>
        <p:nvSpPr>
          <p:cNvPr id="3" name="Footer Placeholder 2"/>
          <p:cNvSpPr>
            <a:spLocks noGrp="1"/>
          </p:cNvSpPr>
          <p:nvPr>
            <p:ph type="ftr" sz="quarter" idx="11"/>
          </p:nvPr>
        </p:nvSpPr>
        <p:spPr/>
        <p:txBody>
          <a:bodyPr/>
          <a:lstStyle/>
          <a:p>
            <a:endParaRPr lang="en-US">
              <a:solidFill>
                <a:srgbClr val="94C600"/>
              </a:solidFill>
            </a:endParaRPr>
          </a:p>
        </p:txBody>
      </p:sp>
      <p:sp>
        <p:nvSpPr>
          <p:cNvPr id="4" name="Slide Number Placeholder 3"/>
          <p:cNvSpPr>
            <a:spLocks noGrp="1"/>
          </p:cNvSpPr>
          <p:nvPr>
            <p:ph type="sldNum" sz="quarter" idx="12"/>
          </p:nvPr>
        </p:nvSpPr>
        <p:spPr/>
        <p:txBody>
          <a:bodyPr/>
          <a:lstStyle/>
          <a:p>
            <a:fld id="{7D502BA2-6B2A-4ED1-AF36-7DCDB34645AE}" type="slidenum">
              <a:rPr lang="en-US" smtClean="0"/>
              <a:pPr/>
              <a:t>‹#›</a:t>
            </a:fld>
            <a:endParaRPr lang="en-US"/>
          </a:p>
        </p:txBody>
      </p:sp>
    </p:spTree>
    <p:extLst>
      <p:ext uri="{BB962C8B-B14F-4D97-AF65-F5344CB8AC3E}">
        <p14:creationId xmlns:p14="http://schemas.microsoft.com/office/powerpoint/2010/main" val="948473238"/>
      </p:ext>
    </p:extLst>
  </p:cSld>
  <p:clrMapOvr>
    <a:masterClrMapping/>
  </p:clrMapOvr>
  <p:transition spd="slow">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678194" y="2900830"/>
            <a:ext cx="8849957" cy="1362075"/>
          </a:xfrm>
        </p:spPr>
        <p:txBody>
          <a:bodyPr anchor="b"/>
          <a:lstStyle>
            <a:lvl1pPr algn="l">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678194" y="4267201"/>
            <a:ext cx="8849956"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4275CD0-5DF9-4EC3-A57B-0FDDAA199071}" type="datetime1">
              <a:rPr lang="en-US" smtClean="0"/>
              <a:t>9/12/2016</a:t>
            </a:fld>
            <a:endParaRPr lang="en-US"/>
          </a:p>
        </p:txBody>
      </p:sp>
      <p:sp>
        <p:nvSpPr>
          <p:cNvPr id="5" name="Footer Placeholder 4"/>
          <p:cNvSpPr>
            <a:spLocks noGrp="1"/>
          </p:cNvSpPr>
          <p:nvPr>
            <p:ph type="ftr" sz="quarter" idx="11"/>
          </p:nvPr>
        </p:nvSpPr>
        <p:spPr/>
        <p:txBody>
          <a:bodyPr/>
          <a:lstStyle/>
          <a:p>
            <a:endParaRPr lang="en-US">
              <a:solidFill>
                <a:srgbClr val="94C600"/>
              </a:solidFill>
            </a:endParaRPr>
          </a:p>
        </p:txBody>
      </p:sp>
      <p:sp>
        <p:nvSpPr>
          <p:cNvPr id="6" name="Slide Number Placeholder 5"/>
          <p:cNvSpPr>
            <a:spLocks noGrp="1"/>
          </p:cNvSpPr>
          <p:nvPr>
            <p:ph type="sldNum" sz="quarter" idx="12"/>
          </p:nvPr>
        </p:nvSpPr>
        <p:spPr/>
        <p:txBody>
          <a:bodyPr/>
          <a:lstStyle/>
          <a:p>
            <a:fld id="{01BCFC26-62B4-4113-B485-962636936649}" type="slidenum">
              <a:rPr lang="en-US" smtClean="0"/>
              <a:pPr/>
              <a:t>‹#›</a:t>
            </a:fld>
            <a:endParaRPr lang="en-US"/>
          </a:p>
        </p:txBody>
      </p:sp>
    </p:spTree>
    <p:extLst>
      <p:ext uri="{BB962C8B-B14F-4D97-AF65-F5344CB8AC3E}">
        <p14:creationId xmlns:p14="http://schemas.microsoft.com/office/powerpoint/2010/main" val="2138245082"/>
      </p:ext>
    </p:extLst>
  </p:cSld>
  <p:clrMapOvr>
    <a:masterClrMapping/>
  </p:clrMapOvr>
  <p:transition spd="slow">
    <p:fade/>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44" name="Group 43"/>
          <p:cNvGrpSpPr/>
          <p:nvPr/>
        </p:nvGrpSpPr>
        <p:grpSpPr>
          <a:xfrm>
            <a:off x="-509872" y="0"/>
            <a:ext cx="13243109"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800">
                <a:solidFill>
                  <a:prstClr val="black"/>
                </a:solidFill>
              </a:endParaRPr>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800">
                <a:solidFill>
                  <a:prstClr val="black"/>
                </a:solidFill>
              </a:endParaRPr>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800">
                <a:solidFill>
                  <a:prstClr val="black"/>
                </a:solidFill>
              </a:endParaRPr>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800">
                <a:solidFill>
                  <a:prstClr val="black"/>
                </a:solidFill>
              </a:endParaRPr>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800">
                <a:solidFill>
                  <a:prstClr val="black"/>
                </a:solidFill>
              </a:endParaRPr>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grpSp>
      <p:sp>
        <p:nvSpPr>
          <p:cNvPr id="46" name="Rectangle 45"/>
          <p:cNvSpPr/>
          <p:nvPr/>
        </p:nvSpPr>
        <p:spPr>
          <a:xfrm>
            <a:off x="6081656" y="-21511"/>
            <a:ext cx="4905488"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57" name="Rectangle 56"/>
          <p:cNvSpPr/>
          <p:nvPr/>
        </p:nvSpPr>
        <p:spPr>
          <a:xfrm>
            <a:off x="6198795" y="-21510"/>
            <a:ext cx="46736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5" name="Date Placeholder 4"/>
          <p:cNvSpPr>
            <a:spLocks noGrp="1"/>
          </p:cNvSpPr>
          <p:nvPr>
            <p:ph type="dt" sz="half" idx="10"/>
          </p:nvPr>
        </p:nvSpPr>
        <p:spPr/>
        <p:txBody>
          <a:bodyPr/>
          <a:lstStyle/>
          <a:p>
            <a:fld id="{94783649-F0A3-404E-8E6F-5B1938F43DE3}" type="datetime1">
              <a:rPr lang="en-US" smtClean="0"/>
              <a:t>9/12/2016</a:t>
            </a:fld>
            <a:endParaRPr lang="en-US"/>
          </a:p>
        </p:txBody>
      </p:sp>
      <p:sp>
        <p:nvSpPr>
          <p:cNvPr id="7" name="Slide Number Placeholder 6"/>
          <p:cNvSpPr>
            <a:spLocks noGrp="1"/>
          </p:cNvSpPr>
          <p:nvPr>
            <p:ph type="sldNum" sz="quarter" idx="12"/>
          </p:nvPr>
        </p:nvSpPr>
        <p:spPr/>
        <p:txBody>
          <a:bodyPr/>
          <a:lstStyle/>
          <a:p>
            <a:fld id="{7D502BA2-6B2A-4ED1-AF36-7DCDB34645AE}" type="slidenum">
              <a:rPr lang="en-US" smtClean="0"/>
              <a:pPr/>
              <a:t>‹#›</a:t>
            </a:fld>
            <a:endParaRPr lang="en-US"/>
          </a:p>
        </p:txBody>
      </p:sp>
      <p:sp>
        <p:nvSpPr>
          <p:cNvPr id="58" name="Rectangle 57"/>
          <p:cNvSpPr/>
          <p:nvPr/>
        </p:nvSpPr>
        <p:spPr>
          <a:xfrm>
            <a:off x="1207429" y="601884"/>
            <a:ext cx="4749676"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3" name="Content Placeholder 2"/>
          <p:cNvSpPr>
            <a:spLocks noGrp="1"/>
          </p:cNvSpPr>
          <p:nvPr>
            <p:ph idx="1"/>
          </p:nvPr>
        </p:nvSpPr>
        <p:spPr>
          <a:xfrm>
            <a:off x="1527859" y="856527"/>
            <a:ext cx="4120587"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1" name="Rectangle 60"/>
          <p:cNvSpPr/>
          <p:nvPr/>
        </p:nvSpPr>
        <p:spPr>
          <a:xfrm>
            <a:off x="6201185" y="6088284"/>
            <a:ext cx="46736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6" name="Footer Placeholder 5"/>
          <p:cNvSpPr>
            <a:spLocks noGrp="1"/>
          </p:cNvSpPr>
          <p:nvPr>
            <p:ph type="ftr" sz="quarter" idx="11"/>
          </p:nvPr>
        </p:nvSpPr>
        <p:spPr>
          <a:xfrm>
            <a:off x="6188597" y="5724836"/>
            <a:ext cx="4658219" cy="365125"/>
          </a:xfrm>
        </p:spPr>
        <p:txBody>
          <a:bodyPr>
            <a:normAutofit/>
          </a:bodyPr>
          <a:lstStyle/>
          <a:p>
            <a:endParaRPr lang="en-US">
              <a:solidFill>
                <a:srgbClr val="94C600"/>
              </a:solidFill>
            </a:endParaRPr>
          </a:p>
        </p:txBody>
      </p:sp>
      <p:sp>
        <p:nvSpPr>
          <p:cNvPr id="2" name="Title 1"/>
          <p:cNvSpPr>
            <a:spLocks noGrp="1"/>
          </p:cNvSpPr>
          <p:nvPr>
            <p:ph type="title"/>
          </p:nvPr>
        </p:nvSpPr>
        <p:spPr>
          <a:xfrm>
            <a:off x="6319777" y="2657435"/>
            <a:ext cx="4406096" cy="1463153"/>
          </a:xfrm>
        </p:spPr>
        <p:txBody>
          <a:bodyPr anchor="b">
            <a:normAutofit/>
          </a:bodyPr>
          <a:lstStyle>
            <a:lvl1pPr algn="l">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6315456" y="4136994"/>
            <a:ext cx="4398379"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500792207"/>
      </p:ext>
    </p:extLst>
  </p:cSld>
  <p:clrMapOvr>
    <a:masterClrMapping/>
  </p:clrMapOvr>
  <p:transition spd="slow">
    <p:fade/>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44" name="Group 43"/>
          <p:cNvGrpSpPr/>
          <p:nvPr/>
        </p:nvGrpSpPr>
        <p:grpSpPr>
          <a:xfrm>
            <a:off x="-509872" y="0"/>
            <a:ext cx="13243109"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800">
                <a:solidFill>
                  <a:prstClr val="black"/>
                </a:solidFill>
              </a:endParaRPr>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800">
                <a:solidFill>
                  <a:prstClr val="black"/>
                </a:solidFill>
              </a:endParaRPr>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800">
                <a:solidFill>
                  <a:prstClr val="black"/>
                </a:solidFill>
              </a:endParaRPr>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800">
                <a:solidFill>
                  <a:prstClr val="black"/>
                </a:solidFill>
              </a:endParaRPr>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800">
                <a:solidFill>
                  <a:prstClr val="black"/>
                </a:solidFill>
              </a:endParaRPr>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grpSp>
      <p:sp>
        <p:nvSpPr>
          <p:cNvPr id="94" name="Rectangle 93"/>
          <p:cNvSpPr/>
          <p:nvPr/>
        </p:nvSpPr>
        <p:spPr>
          <a:xfrm>
            <a:off x="6081656" y="-21511"/>
            <a:ext cx="4905488"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01" name="Rectangle 100"/>
          <p:cNvSpPr/>
          <p:nvPr/>
        </p:nvSpPr>
        <p:spPr>
          <a:xfrm>
            <a:off x="6198795" y="-21510"/>
            <a:ext cx="46736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02" name="Rectangle 101"/>
          <p:cNvSpPr/>
          <p:nvPr/>
        </p:nvSpPr>
        <p:spPr>
          <a:xfrm>
            <a:off x="1207429" y="601884"/>
            <a:ext cx="4749676"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05" name="Rectangle 104"/>
          <p:cNvSpPr/>
          <p:nvPr/>
        </p:nvSpPr>
        <p:spPr>
          <a:xfrm>
            <a:off x="6201185" y="6088284"/>
            <a:ext cx="46736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2" name="Title 1"/>
          <p:cNvSpPr>
            <a:spLocks noGrp="1"/>
          </p:cNvSpPr>
          <p:nvPr>
            <p:ph type="title"/>
          </p:nvPr>
        </p:nvSpPr>
        <p:spPr>
          <a:xfrm>
            <a:off x="6312565" y="2660904"/>
            <a:ext cx="4401312" cy="1463040"/>
          </a:xfrm>
        </p:spPr>
        <p:txBody>
          <a:bodyPr anchor="b">
            <a:normAutofit/>
          </a:bodyPr>
          <a:lstStyle>
            <a:lvl1pPr algn="l">
              <a:defRPr sz="2800" b="0"/>
            </a:lvl1pPr>
          </a:lstStyle>
          <a:p>
            <a:r>
              <a:rPr lang="en-US" smtClean="0"/>
              <a:t>Click to edit Master title style</a:t>
            </a:r>
            <a:endParaRPr lang="en-US"/>
          </a:p>
        </p:txBody>
      </p:sp>
      <p:sp>
        <p:nvSpPr>
          <p:cNvPr id="3" name="Picture Placeholder 2"/>
          <p:cNvSpPr>
            <a:spLocks noGrp="1"/>
          </p:cNvSpPr>
          <p:nvPr>
            <p:ph type="pic" idx="1"/>
          </p:nvPr>
        </p:nvSpPr>
        <p:spPr>
          <a:xfrm>
            <a:off x="1340278" y="693795"/>
            <a:ext cx="4479497"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312841" y="4133089"/>
            <a:ext cx="4400764"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3267E07-C4FC-485C-AE28-CC96E5BA589E}" type="datetime1">
              <a:rPr lang="en-US" smtClean="0"/>
              <a:t>9/12/2016</a:t>
            </a:fld>
            <a:endParaRPr lang="en-US"/>
          </a:p>
        </p:txBody>
      </p:sp>
      <p:sp>
        <p:nvSpPr>
          <p:cNvPr id="6" name="Footer Placeholder 5"/>
          <p:cNvSpPr>
            <a:spLocks noGrp="1"/>
          </p:cNvSpPr>
          <p:nvPr>
            <p:ph type="ftr" sz="quarter" idx="11"/>
          </p:nvPr>
        </p:nvSpPr>
        <p:spPr>
          <a:xfrm>
            <a:off x="6188597" y="5724836"/>
            <a:ext cx="4658219" cy="365125"/>
          </a:xfrm>
        </p:spPr>
        <p:txBody>
          <a:bodyPr>
            <a:normAutofit/>
          </a:bodyPr>
          <a:lstStyle/>
          <a:p>
            <a:endParaRPr lang="en-US">
              <a:solidFill>
                <a:srgbClr val="94C600"/>
              </a:solidFill>
            </a:endParaRPr>
          </a:p>
        </p:txBody>
      </p:sp>
      <p:sp>
        <p:nvSpPr>
          <p:cNvPr id="7" name="Slide Number Placeholder 6"/>
          <p:cNvSpPr>
            <a:spLocks noGrp="1"/>
          </p:cNvSpPr>
          <p:nvPr>
            <p:ph type="sldNum" sz="quarter" idx="12"/>
          </p:nvPr>
        </p:nvSpPr>
        <p:spPr/>
        <p:txBody>
          <a:bodyPr/>
          <a:lstStyle/>
          <a:p>
            <a:fld id="{7D502BA2-6B2A-4ED1-AF36-7DCDB34645AE}" type="slidenum">
              <a:rPr lang="en-US" smtClean="0"/>
              <a:pPr/>
              <a:t>‹#›</a:t>
            </a:fld>
            <a:endParaRPr lang="en-US"/>
          </a:p>
        </p:txBody>
      </p:sp>
    </p:spTree>
    <p:extLst>
      <p:ext uri="{BB962C8B-B14F-4D97-AF65-F5344CB8AC3E}">
        <p14:creationId xmlns:p14="http://schemas.microsoft.com/office/powerpoint/2010/main" val="3480887123"/>
      </p:ext>
    </p:extLst>
  </p:cSld>
  <p:clrMapOvr>
    <a:masterClrMapping/>
  </p:clrMapOvr>
  <p:transition spd="slow">
    <p:fade/>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EDB271C-F42C-4336-AC1E-6D44D67C29B0}" type="datetime1">
              <a:rPr lang="en-US" smtClean="0"/>
              <a:t>9/12/2016</a:t>
            </a:fld>
            <a:endParaRPr lang="en-US"/>
          </a:p>
        </p:txBody>
      </p:sp>
      <p:sp>
        <p:nvSpPr>
          <p:cNvPr id="5" name="Footer Placeholder 4"/>
          <p:cNvSpPr>
            <a:spLocks noGrp="1"/>
          </p:cNvSpPr>
          <p:nvPr>
            <p:ph type="ftr" sz="quarter" idx="11"/>
          </p:nvPr>
        </p:nvSpPr>
        <p:spPr/>
        <p:txBody>
          <a:bodyPr/>
          <a:lstStyle/>
          <a:p>
            <a:endParaRPr lang="en-US">
              <a:solidFill>
                <a:srgbClr val="94C600"/>
              </a:solidFill>
            </a:endParaRPr>
          </a:p>
        </p:txBody>
      </p:sp>
      <p:sp>
        <p:nvSpPr>
          <p:cNvPr id="6" name="Slide Number Placeholder 5"/>
          <p:cNvSpPr>
            <a:spLocks noGrp="1"/>
          </p:cNvSpPr>
          <p:nvPr>
            <p:ph type="sldNum" sz="quarter" idx="12"/>
          </p:nvPr>
        </p:nvSpPr>
        <p:spPr/>
        <p:txBody>
          <a:bodyPr/>
          <a:lstStyle/>
          <a:p>
            <a:fld id="{7D502BA2-6B2A-4ED1-AF36-7DCDB34645AE}" type="slidenum">
              <a:rPr lang="en-US" smtClean="0"/>
              <a:pPr/>
              <a:t>‹#›</a:t>
            </a:fld>
            <a:endParaRPr lang="en-US"/>
          </a:p>
        </p:txBody>
      </p:sp>
    </p:spTree>
    <p:extLst>
      <p:ext uri="{BB962C8B-B14F-4D97-AF65-F5344CB8AC3E}">
        <p14:creationId xmlns:p14="http://schemas.microsoft.com/office/powerpoint/2010/main" val="3809917083"/>
      </p:ext>
    </p:extLst>
  </p:cSld>
  <p:clrMapOvr>
    <a:masterClrMapping/>
  </p:clrMapOvr>
  <p:transition spd="slow">
    <p:fade/>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1" y="1030147"/>
            <a:ext cx="1979271" cy="4780344"/>
          </a:xfrm>
        </p:spPr>
        <p:txBody>
          <a:bodyPr vert="eaVert" anchor="ctr"/>
          <a:lstStyle/>
          <a:p>
            <a:r>
              <a:rPr lang="en-US" smtClean="0"/>
              <a:t>Click to edit Master title style</a:t>
            </a:r>
            <a:endParaRPr lang="en-US"/>
          </a:p>
        </p:txBody>
      </p:sp>
      <p:sp>
        <p:nvSpPr>
          <p:cNvPr id="3" name="Vertical Text Placeholder 2"/>
          <p:cNvSpPr>
            <a:spLocks noGrp="1"/>
          </p:cNvSpPr>
          <p:nvPr>
            <p:ph type="body" orient="vert" idx="1"/>
          </p:nvPr>
        </p:nvSpPr>
        <p:spPr>
          <a:xfrm>
            <a:off x="1404395" y="1030147"/>
            <a:ext cx="7231605" cy="47803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A878140-6F25-4A0C-AA1C-1C549D824BA0}" type="datetime1">
              <a:rPr lang="en-US" smtClean="0"/>
              <a:t>9/12/2016</a:t>
            </a:fld>
            <a:endParaRPr lang="en-US"/>
          </a:p>
        </p:txBody>
      </p:sp>
      <p:sp>
        <p:nvSpPr>
          <p:cNvPr id="5" name="Footer Placeholder 4"/>
          <p:cNvSpPr>
            <a:spLocks noGrp="1"/>
          </p:cNvSpPr>
          <p:nvPr>
            <p:ph type="ftr" sz="quarter" idx="11"/>
          </p:nvPr>
        </p:nvSpPr>
        <p:spPr/>
        <p:txBody>
          <a:bodyPr/>
          <a:lstStyle/>
          <a:p>
            <a:endParaRPr lang="en-US">
              <a:solidFill>
                <a:srgbClr val="94C600"/>
              </a:solidFill>
            </a:endParaRPr>
          </a:p>
        </p:txBody>
      </p:sp>
      <p:sp>
        <p:nvSpPr>
          <p:cNvPr id="6" name="Slide Number Placeholder 5"/>
          <p:cNvSpPr>
            <a:spLocks noGrp="1"/>
          </p:cNvSpPr>
          <p:nvPr>
            <p:ph type="sldNum" sz="quarter" idx="12"/>
          </p:nvPr>
        </p:nvSpPr>
        <p:spPr/>
        <p:txBody>
          <a:bodyPr/>
          <a:lstStyle/>
          <a:p>
            <a:fld id="{7D502BA2-6B2A-4ED1-AF36-7DCDB34645AE}" type="slidenum">
              <a:rPr lang="en-US" smtClean="0"/>
              <a:pPr/>
              <a:t>‹#›</a:t>
            </a:fld>
            <a:endParaRPr lang="en-US"/>
          </a:p>
        </p:txBody>
      </p:sp>
    </p:spTree>
    <p:extLst>
      <p:ext uri="{BB962C8B-B14F-4D97-AF65-F5344CB8AC3E}">
        <p14:creationId xmlns:p14="http://schemas.microsoft.com/office/powerpoint/2010/main" val="3119811978"/>
      </p:ext>
    </p:extLst>
  </p:cSld>
  <p:clrMapOvr>
    <a:masterClrMapping/>
  </p:clrMapOvr>
  <p:transition spd="slow">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111BC645-B671-4350-9314-AF8FC575D255}" type="datetime1">
              <a:rPr lang="en-US" smtClean="0"/>
              <a:t>9/12/2016</a:t>
            </a:fld>
            <a:endParaRPr lang="en-US"/>
          </a:p>
        </p:txBody>
      </p:sp>
      <p:sp>
        <p:nvSpPr>
          <p:cNvPr id="6" name="Footer Placeholder 5"/>
          <p:cNvSpPr>
            <a:spLocks noGrp="1"/>
          </p:cNvSpPr>
          <p:nvPr>
            <p:ph type="ftr" sz="quarter" idx="11"/>
          </p:nvPr>
        </p:nvSpPr>
        <p:spPr/>
        <p:txBody>
          <a:bodyPr/>
          <a:lstStyle/>
          <a:p>
            <a:endParaRPr lang="en-US">
              <a:solidFill>
                <a:srgbClr val="94C600"/>
              </a:solidFill>
            </a:endParaRPr>
          </a:p>
        </p:txBody>
      </p:sp>
      <p:sp>
        <p:nvSpPr>
          <p:cNvPr id="7" name="Slide Number Placeholder 6"/>
          <p:cNvSpPr>
            <a:spLocks noGrp="1"/>
          </p:cNvSpPr>
          <p:nvPr>
            <p:ph type="sldNum" sz="quarter" idx="12"/>
          </p:nvPr>
        </p:nvSpPr>
        <p:spPr/>
        <p:txBody>
          <a:bodyPr/>
          <a:lstStyle/>
          <a:p>
            <a:fld id="{01BCFC26-62B4-4113-B485-962636936649}" type="slidenum">
              <a:rPr lang="en-US" smtClean="0"/>
              <a:pPr/>
              <a:t>‹#›</a:t>
            </a:fld>
            <a:endParaRPr lang="en-US"/>
          </a:p>
        </p:txBody>
      </p:sp>
      <p:sp>
        <p:nvSpPr>
          <p:cNvPr id="9" name="Content Placeholder 8"/>
          <p:cNvSpPr>
            <a:spLocks noGrp="1"/>
          </p:cNvSpPr>
          <p:nvPr>
            <p:ph sz="quarter" idx="13"/>
          </p:nvPr>
        </p:nvSpPr>
        <p:spPr>
          <a:xfrm>
            <a:off x="1389888" y="2313432"/>
            <a:ext cx="4559808"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10"/>
          <p:cNvSpPr>
            <a:spLocks noGrp="1"/>
          </p:cNvSpPr>
          <p:nvPr>
            <p:ph sz="quarter" idx="14"/>
          </p:nvPr>
        </p:nvSpPr>
        <p:spPr>
          <a:xfrm>
            <a:off x="6193536" y="2313431"/>
            <a:ext cx="4559808"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469715051"/>
      </p:ext>
    </p:extLst>
  </p:cSld>
  <p:clrMapOvr>
    <a:masterClrMapping/>
  </p:clrMapOvr>
  <p:transition spd="slow">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882815" y="2316009"/>
            <a:ext cx="407619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388961" y="2974695"/>
            <a:ext cx="4559808"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682450" y="2316010"/>
            <a:ext cx="4074289"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536" y="2974695"/>
            <a:ext cx="4559808"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824E590-9F0B-4303-A525-74D210C9AD23}" type="datetime1">
              <a:rPr lang="en-US" smtClean="0"/>
              <a:t>9/12/2016</a:t>
            </a:fld>
            <a:endParaRPr lang="en-US"/>
          </a:p>
        </p:txBody>
      </p:sp>
      <p:sp>
        <p:nvSpPr>
          <p:cNvPr id="8" name="Footer Placeholder 7"/>
          <p:cNvSpPr>
            <a:spLocks noGrp="1"/>
          </p:cNvSpPr>
          <p:nvPr>
            <p:ph type="ftr" sz="quarter" idx="11"/>
          </p:nvPr>
        </p:nvSpPr>
        <p:spPr/>
        <p:txBody>
          <a:bodyPr/>
          <a:lstStyle/>
          <a:p>
            <a:endParaRPr lang="en-US">
              <a:solidFill>
                <a:srgbClr val="94C600"/>
              </a:solidFill>
            </a:endParaRPr>
          </a:p>
        </p:txBody>
      </p:sp>
      <p:sp>
        <p:nvSpPr>
          <p:cNvPr id="9" name="Slide Number Placeholder 8"/>
          <p:cNvSpPr>
            <a:spLocks noGrp="1"/>
          </p:cNvSpPr>
          <p:nvPr>
            <p:ph type="sldNum" sz="quarter" idx="12"/>
          </p:nvPr>
        </p:nvSpPr>
        <p:spPr/>
        <p:txBody>
          <a:bodyPr/>
          <a:lstStyle/>
          <a:p>
            <a:fld id="{01BCFC26-62B4-4113-B485-962636936649}" type="slidenum">
              <a:rPr lang="en-US" smtClean="0"/>
              <a:pPr/>
              <a:t>‹#›</a:t>
            </a:fld>
            <a:endParaRPr lang="en-US"/>
          </a:p>
        </p:txBody>
      </p:sp>
    </p:spTree>
    <p:extLst>
      <p:ext uri="{BB962C8B-B14F-4D97-AF65-F5344CB8AC3E}">
        <p14:creationId xmlns:p14="http://schemas.microsoft.com/office/powerpoint/2010/main" val="1006482519"/>
      </p:ext>
    </p:extLst>
  </p:cSld>
  <p:clrMapOvr>
    <a:masterClrMapping/>
  </p:clrMapOvr>
  <p:transition spd="slow">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76196DC-1D92-48A3-B020-B9C7A0348DFA}" type="datetime1">
              <a:rPr lang="en-US" smtClean="0"/>
              <a:t>9/12/2016</a:t>
            </a:fld>
            <a:endParaRPr lang="en-US"/>
          </a:p>
        </p:txBody>
      </p:sp>
      <p:sp>
        <p:nvSpPr>
          <p:cNvPr id="4" name="Footer Placeholder 3"/>
          <p:cNvSpPr>
            <a:spLocks noGrp="1"/>
          </p:cNvSpPr>
          <p:nvPr>
            <p:ph type="ftr" sz="quarter" idx="11"/>
          </p:nvPr>
        </p:nvSpPr>
        <p:spPr/>
        <p:txBody>
          <a:bodyPr/>
          <a:lstStyle/>
          <a:p>
            <a:endParaRPr lang="en-US">
              <a:solidFill>
                <a:srgbClr val="94C600"/>
              </a:solidFill>
            </a:endParaRPr>
          </a:p>
        </p:txBody>
      </p:sp>
      <p:sp>
        <p:nvSpPr>
          <p:cNvPr id="5" name="Slide Number Placeholder 4"/>
          <p:cNvSpPr>
            <a:spLocks noGrp="1"/>
          </p:cNvSpPr>
          <p:nvPr>
            <p:ph type="sldNum" sz="quarter" idx="12"/>
          </p:nvPr>
        </p:nvSpPr>
        <p:spPr/>
        <p:txBody>
          <a:bodyPr/>
          <a:lstStyle/>
          <a:p>
            <a:fld id="{01BCFC26-62B4-4113-B485-962636936649}" type="slidenum">
              <a:rPr lang="en-US" smtClean="0"/>
              <a:pPr/>
              <a:t>‹#›</a:t>
            </a:fld>
            <a:endParaRPr lang="en-US"/>
          </a:p>
        </p:txBody>
      </p:sp>
    </p:spTree>
    <p:extLst>
      <p:ext uri="{BB962C8B-B14F-4D97-AF65-F5344CB8AC3E}">
        <p14:creationId xmlns:p14="http://schemas.microsoft.com/office/powerpoint/2010/main" val="3629613512"/>
      </p:ext>
    </p:extLst>
  </p:cSld>
  <p:clrMapOvr>
    <a:masterClrMapping/>
  </p:clrMapOvr>
  <p:transition spd="slow">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6504256-ABFE-4522-BDC3-BC59FDEA3E91}" type="datetime1">
              <a:rPr lang="en-US" smtClean="0"/>
              <a:t>9/12/2016</a:t>
            </a:fld>
            <a:endParaRPr lang="en-US"/>
          </a:p>
        </p:txBody>
      </p:sp>
      <p:sp>
        <p:nvSpPr>
          <p:cNvPr id="3" name="Footer Placeholder 2"/>
          <p:cNvSpPr>
            <a:spLocks noGrp="1"/>
          </p:cNvSpPr>
          <p:nvPr>
            <p:ph type="ftr" sz="quarter" idx="11"/>
          </p:nvPr>
        </p:nvSpPr>
        <p:spPr/>
        <p:txBody>
          <a:bodyPr/>
          <a:lstStyle/>
          <a:p>
            <a:endParaRPr lang="en-US">
              <a:solidFill>
                <a:srgbClr val="94C600"/>
              </a:solidFill>
            </a:endParaRPr>
          </a:p>
        </p:txBody>
      </p:sp>
      <p:sp>
        <p:nvSpPr>
          <p:cNvPr id="4" name="Slide Number Placeholder 3"/>
          <p:cNvSpPr>
            <a:spLocks noGrp="1"/>
          </p:cNvSpPr>
          <p:nvPr>
            <p:ph type="sldNum" sz="quarter" idx="12"/>
          </p:nvPr>
        </p:nvSpPr>
        <p:spPr/>
        <p:txBody>
          <a:bodyPr/>
          <a:lstStyle/>
          <a:p>
            <a:fld id="{01BCFC26-62B4-4113-B485-962636936649}" type="slidenum">
              <a:rPr lang="en-US" smtClean="0"/>
              <a:pPr/>
              <a:t>‹#›</a:t>
            </a:fld>
            <a:endParaRPr lang="en-US"/>
          </a:p>
        </p:txBody>
      </p:sp>
    </p:spTree>
    <p:extLst>
      <p:ext uri="{BB962C8B-B14F-4D97-AF65-F5344CB8AC3E}">
        <p14:creationId xmlns:p14="http://schemas.microsoft.com/office/powerpoint/2010/main" val="3037388343"/>
      </p:ext>
    </p:extLst>
  </p:cSld>
  <p:clrMapOvr>
    <a:masterClrMapping/>
  </p:clrMapOvr>
  <p:transition spd="slow">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44" name="Group 43"/>
          <p:cNvGrpSpPr/>
          <p:nvPr/>
        </p:nvGrpSpPr>
        <p:grpSpPr>
          <a:xfrm>
            <a:off x="-509872" y="0"/>
            <a:ext cx="13243109"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800">
                <a:solidFill>
                  <a:prstClr val="black"/>
                </a:solidFill>
              </a:endParaRPr>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800">
                <a:solidFill>
                  <a:prstClr val="black"/>
                </a:solidFill>
              </a:endParaRPr>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800">
                <a:solidFill>
                  <a:prstClr val="black"/>
                </a:solidFill>
              </a:endParaRPr>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800">
                <a:solidFill>
                  <a:prstClr val="black"/>
                </a:solidFill>
              </a:endParaRPr>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800">
                <a:solidFill>
                  <a:prstClr val="black"/>
                </a:solidFill>
              </a:endParaRPr>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grpSp>
      <p:sp>
        <p:nvSpPr>
          <p:cNvPr id="46" name="Rectangle 45"/>
          <p:cNvSpPr/>
          <p:nvPr/>
        </p:nvSpPr>
        <p:spPr>
          <a:xfrm>
            <a:off x="6081656" y="-21511"/>
            <a:ext cx="4905488"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57" name="Rectangle 56"/>
          <p:cNvSpPr/>
          <p:nvPr/>
        </p:nvSpPr>
        <p:spPr>
          <a:xfrm>
            <a:off x="6198795" y="-21510"/>
            <a:ext cx="46736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5" name="Date Placeholder 4"/>
          <p:cNvSpPr>
            <a:spLocks noGrp="1"/>
          </p:cNvSpPr>
          <p:nvPr>
            <p:ph type="dt" sz="half" idx="10"/>
          </p:nvPr>
        </p:nvSpPr>
        <p:spPr/>
        <p:txBody>
          <a:bodyPr/>
          <a:lstStyle/>
          <a:p>
            <a:fld id="{E19530E8-C19F-497B-852C-E2D0770D6DF9}" type="datetime1">
              <a:rPr lang="en-US" smtClean="0"/>
              <a:t>9/12/2016</a:t>
            </a:fld>
            <a:endParaRPr lang="en-US"/>
          </a:p>
        </p:txBody>
      </p:sp>
      <p:sp>
        <p:nvSpPr>
          <p:cNvPr id="7" name="Slide Number Placeholder 6"/>
          <p:cNvSpPr>
            <a:spLocks noGrp="1"/>
          </p:cNvSpPr>
          <p:nvPr>
            <p:ph type="sldNum" sz="quarter" idx="12"/>
          </p:nvPr>
        </p:nvSpPr>
        <p:spPr/>
        <p:txBody>
          <a:bodyPr/>
          <a:lstStyle/>
          <a:p>
            <a:fld id="{01BCFC26-62B4-4113-B485-962636936649}" type="slidenum">
              <a:rPr lang="en-US" smtClean="0"/>
              <a:pPr/>
              <a:t>‹#›</a:t>
            </a:fld>
            <a:endParaRPr lang="en-US"/>
          </a:p>
        </p:txBody>
      </p:sp>
      <p:sp>
        <p:nvSpPr>
          <p:cNvPr id="58" name="Rectangle 57"/>
          <p:cNvSpPr/>
          <p:nvPr/>
        </p:nvSpPr>
        <p:spPr>
          <a:xfrm>
            <a:off x="1207429" y="601884"/>
            <a:ext cx="4749676"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3" name="Content Placeholder 2"/>
          <p:cNvSpPr>
            <a:spLocks noGrp="1"/>
          </p:cNvSpPr>
          <p:nvPr>
            <p:ph idx="1"/>
          </p:nvPr>
        </p:nvSpPr>
        <p:spPr>
          <a:xfrm>
            <a:off x="1527859" y="856527"/>
            <a:ext cx="4120587"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1" name="Rectangle 60"/>
          <p:cNvSpPr/>
          <p:nvPr/>
        </p:nvSpPr>
        <p:spPr>
          <a:xfrm>
            <a:off x="6201185" y="6088284"/>
            <a:ext cx="46736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6" name="Footer Placeholder 5"/>
          <p:cNvSpPr>
            <a:spLocks noGrp="1"/>
          </p:cNvSpPr>
          <p:nvPr>
            <p:ph type="ftr" sz="quarter" idx="11"/>
          </p:nvPr>
        </p:nvSpPr>
        <p:spPr>
          <a:xfrm>
            <a:off x="6188597" y="5724836"/>
            <a:ext cx="4658219" cy="365125"/>
          </a:xfrm>
        </p:spPr>
        <p:txBody>
          <a:bodyPr>
            <a:normAutofit/>
          </a:bodyPr>
          <a:lstStyle/>
          <a:p>
            <a:endParaRPr lang="en-US">
              <a:solidFill>
                <a:srgbClr val="94C600"/>
              </a:solidFill>
            </a:endParaRPr>
          </a:p>
        </p:txBody>
      </p:sp>
      <p:sp>
        <p:nvSpPr>
          <p:cNvPr id="2" name="Title 1"/>
          <p:cNvSpPr>
            <a:spLocks noGrp="1"/>
          </p:cNvSpPr>
          <p:nvPr>
            <p:ph type="title"/>
          </p:nvPr>
        </p:nvSpPr>
        <p:spPr>
          <a:xfrm>
            <a:off x="6319777" y="2657435"/>
            <a:ext cx="4406096" cy="1463153"/>
          </a:xfrm>
        </p:spPr>
        <p:txBody>
          <a:bodyPr anchor="b">
            <a:normAutofit/>
          </a:bodyPr>
          <a:lstStyle>
            <a:lvl1pPr algn="l">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6315456" y="4136994"/>
            <a:ext cx="4398379"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860666841"/>
      </p:ext>
    </p:extLst>
  </p:cSld>
  <p:clrMapOvr>
    <a:masterClrMapping/>
  </p:clrMapOvr>
  <p:transition spd="slow">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44" name="Group 43"/>
          <p:cNvGrpSpPr/>
          <p:nvPr/>
        </p:nvGrpSpPr>
        <p:grpSpPr>
          <a:xfrm>
            <a:off x="-509872" y="0"/>
            <a:ext cx="13243109"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800">
                <a:solidFill>
                  <a:prstClr val="black"/>
                </a:solidFill>
              </a:endParaRPr>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800">
                <a:solidFill>
                  <a:prstClr val="black"/>
                </a:solidFill>
              </a:endParaRPr>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800">
                <a:solidFill>
                  <a:prstClr val="black"/>
                </a:solidFill>
              </a:endParaRPr>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800">
                <a:solidFill>
                  <a:prstClr val="black"/>
                </a:solidFill>
              </a:endParaRPr>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800">
                <a:solidFill>
                  <a:prstClr val="black"/>
                </a:solidFill>
              </a:endParaRPr>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grpSp>
      <p:sp>
        <p:nvSpPr>
          <p:cNvPr id="94" name="Rectangle 93"/>
          <p:cNvSpPr/>
          <p:nvPr/>
        </p:nvSpPr>
        <p:spPr>
          <a:xfrm>
            <a:off x="6081656" y="-21511"/>
            <a:ext cx="4905488"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01" name="Rectangle 100"/>
          <p:cNvSpPr/>
          <p:nvPr/>
        </p:nvSpPr>
        <p:spPr>
          <a:xfrm>
            <a:off x="6198795" y="-21510"/>
            <a:ext cx="46736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02" name="Rectangle 101"/>
          <p:cNvSpPr/>
          <p:nvPr/>
        </p:nvSpPr>
        <p:spPr>
          <a:xfrm>
            <a:off x="1207429" y="601884"/>
            <a:ext cx="4749676"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05" name="Rectangle 104"/>
          <p:cNvSpPr/>
          <p:nvPr/>
        </p:nvSpPr>
        <p:spPr>
          <a:xfrm>
            <a:off x="6201185" y="6088284"/>
            <a:ext cx="46736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2" name="Title 1"/>
          <p:cNvSpPr>
            <a:spLocks noGrp="1"/>
          </p:cNvSpPr>
          <p:nvPr>
            <p:ph type="title"/>
          </p:nvPr>
        </p:nvSpPr>
        <p:spPr>
          <a:xfrm>
            <a:off x="6312565" y="2660904"/>
            <a:ext cx="4401312" cy="1463040"/>
          </a:xfrm>
        </p:spPr>
        <p:txBody>
          <a:bodyPr anchor="b">
            <a:normAutofit/>
          </a:bodyPr>
          <a:lstStyle>
            <a:lvl1pPr algn="l">
              <a:defRPr sz="2800" b="0"/>
            </a:lvl1pPr>
          </a:lstStyle>
          <a:p>
            <a:r>
              <a:rPr lang="en-US" smtClean="0"/>
              <a:t>Click to edit Master title style</a:t>
            </a:r>
            <a:endParaRPr lang="en-US"/>
          </a:p>
        </p:txBody>
      </p:sp>
      <p:sp>
        <p:nvSpPr>
          <p:cNvPr id="3" name="Picture Placeholder 2"/>
          <p:cNvSpPr>
            <a:spLocks noGrp="1"/>
          </p:cNvSpPr>
          <p:nvPr>
            <p:ph type="pic" idx="1"/>
          </p:nvPr>
        </p:nvSpPr>
        <p:spPr>
          <a:xfrm>
            <a:off x="1340278" y="693795"/>
            <a:ext cx="4479497"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Advert picture</a:t>
            </a:r>
            <a:endParaRPr lang="en-US" dirty="0"/>
          </a:p>
        </p:txBody>
      </p:sp>
      <p:sp>
        <p:nvSpPr>
          <p:cNvPr id="4" name="Text Placeholder 3"/>
          <p:cNvSpPr>
            <a:spLocks noGrp="1"/>
          </p:cNvSpPr>
          <p:nvPr>
            <p:ph type="body" sz="half" idx="2"/>
          </p:nvPr>
        </p:nvSpPr>
        <p:spPr>
          <a:xfrm>
            <a:off x="6312841" y="4133089"/>
            <a:ext cx="4400764"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0314E71-1BDA-4D64-9145-3C673FD2595A}" type="datetime1">
              <a:rPr lang="en-US" smtClean="0"/>
              <a:t>9/12/2016</a:t>
            </a:fld>
            <a:endParaRPr lang="en-US"/>
          </a:p>
        </p:txBody>
      </p:sp>
      <p:sp>
        <p:nvSpPr>
          <p:cNvPr id="6" name="Footer Placeholder 5"/>
          <p:cNvSpPr>
            <a:spLocks noGrp="1"/>
          </p:cNvSpPr>
          <p:nvPr>
            <p:ph type="ftr" sz="quarter" idx="11"/>
          </p:nvPr>
        </p:nvSpPr>
        <p:spPr>
          <a:xfrm>
            <a:off x="6188597" y="5724836"/>
            <a:ext cx="4658219" cy="365125"/>
          </a:xfrm>
        </p:spPr>
        <p:txBody>
          <a:bodyPr>
            <a:normAutofit/>
          </a:bodyPr>
          <a:lstStyle/>
          <a:p>
            <a:endParaRPr lang="en-US">
              <a:solidFill>
                <a:srgbClr val="94C600"/>
              </a:solidFill>
            </a:endParaRPr>
          </a:p>
        </p:txBody>
      </p:sp>
      <p:sp>
        <p:nvSpPr>
          <p:cNvPr id="7" name="Slide Number Placeholder 6"/>
          <p:cNvSpPr>
            <a:spLocks noGrp="1"/>
          </p:cNvSpPr>
          <p:nvPr>
            <p:ph type="sldNum" sz="quarter" idx="12"/>
          </p:nvPr>
        </p:nvSpPr>
        <p:spPr/>
        <p:txBody>
          <a:bodyPr/>
          <a:lstStyle/>
          <a:p>
            <a:fld id="{01BCFC26-62B4-4113-B485-962636936649}" type="slidenum">
              <a:rPr lang="en-US" smtClean="0"/>
              <a:pPr/>
              <a:t>‹#›</a:t>
            </a:fld>
            <a:endParaRPr lang="en-US"/>
          </a:p>
        </p:txBody>
      </p:sp>
    </p:spTree>
    <p:extLst>
      <p:ext uri="{BB962C8B-B14F-4D97-AF65-F5344CB8AC3E}">
        <p14:creationId xmlns:p14="http://schemas.microsoft.com/office/powerpoint/2010/main" val="3417948146"/>
      </p:ext>
    </p:extLst>
  </p:cSld>
  <p:clrMapOvr>
    <a:masterClrMapping/>
  </p:clrMapOvr>
  <p:transition spd="slow">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406400" y="0"/>
            <a:ext cx="13243109"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800">
                <a:solidFill>
                  <a:prstClr val="black"/>
                </a:solidFill>
              </a:endParaRPr>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800">
                <a:solidFill>
                  <a:prstClr val="black"/>
                </a:solidFill>
              </a:endParaRPr>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800">
                <a:solidFill>
                  <a:prstClr val="black"/>
                </a:solidFill>
              </a:endParaRPr>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800">
                <a:solidFill>
                  <a:prstClr val="black"/>
                </a:solidFill>
              </a:endParaRPr>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800">
                <a:solidFill>
                  <a:prstClr val="black"/>
                </a:solidFill>
              </a:endParaRPr>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grpSp>
      <p:sp>
        <p:nvSpPr>
          <p:cNvPr id="66" name="Rectangle 65"/>
          <p:cNvSpPr/>
          <p:nvPr/>
        </p:nvSpPr>
        <p:spPr>
          <a:xfrm>
            <a:off x="609600" y="333488"/>
            <a:ext cx="109728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70" name="Rectangle 69"/>
          <p:cNvSpPr/>
          <p:nvPr/>
        </p:nvSpPr>
        <p:spPr>
          <a:xfrm>
            <a:off x="6081656" y="-21511"/>
            <a:ext cx="4905488"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71" name="Rectangle 70"/>
          <p:cNvSpPr/>
          <p:nvPr/>
        </p:nvSpPr>
        <p:spPr>
          <a:xfrm>
            <a:off x="6198795" y="-21510"/>
            <a:ext cx="46736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2" name="Title Placeholder 1"/>
          <p:cNvSpPr>
            <a:spLocks noGrp="1"/>
          </p:cNvSpPr>
          <p:nvPr>
            <p:ph type="title"/>
          </p:nvPr>
        </p:nvSpPr>
        <p:spPr>
          <a:xfrm>
            <a:off x="1391320" y="1027664"/>
            <a:ext cx="9366325" cy="11430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391323" y="2323652"/>
            <a:ext cx="9036423" cy="350897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996517" y="224493"/>
            <a:ext cx="2844800" cy="365125"/>
          </a:xfrm>
          <a:prstGeom prst="rect">
            <a:avLst/>
          </a:prstGeom>
        </p:spPr>
        <p:txBody>
          <a:bodyPr vert="horz" lIns="91440" tIns="45720" rIns="91440" bIns="45720" rtlCol="0" anchor="ctr"/>
          <a:lstStyle>
            <a:lvl1pPr algn="r">
              <a:defRPr sz="1200">
                <a:solidFill>
                  <a:srgbClr val="FEFEFE"/>
                </a:solidFill>
              </a:defRPr>
            </a:lvl1pPr>
          </a:lstStyle>
          <a:p>
            <a:fld id="{BECA4638-8F52-452E-8B3C-83E4114E75DE}" type="datetime1">
              <a:rPr lang="en-US" smtClean="0"/>
              <a:t>9/12/2016</a:t>
            </a:fld>
            <a:endParaRPr lang="en-US"/>
          </a:p>
        </p:txBody>
      </p:sp>
      <p:sp>
        <p:nvSpPr>
          <p:cNvPr id="5" name="Footer Placeholder 4"/>
          <p:cNvSpPr>
            <a:spLocks noGrp="1"/>
          </p:cNvSpPr>
          <p:nvPr>
            <p:ph type="ftr" sz="quarter" idx="3"/>
          </p:nvPr>
        </p:nvSpPr>
        <p:spPr>
          <a:xfrm>
            <a:off x="6188597" y="5852161"/>
            <a:ext cx="4669536" cy="365125"/>
          </a:xfrm>
          <a:prstGeom prst="rect">
            <a:avLst/>
          </a:prstGeom>
        </p:spPr>
        <p:txBody>
          <a:bodyPr vert="horz" lIns="91440" tIns="45720" rIns="91440" bIns="45720" rtlCol="0" anchor="ctr"/>
          <a:lstStyle>
            <a:lvl1pPr algn="r">
              <a:defRPr sz="1200">
                <a:solidFill>
                  <a:schemeClr val="accent1"/>
                </a:solidFill>
              </a:defRPr>
            </a:lvl1pPr>
          </a:lstStyle>
          <a:p>
            <a:endParaRPr lang="en-US">
              <a:solidFill>
                <a:srgbClr val="94C600"/>
              </a:solidFill>
            </a:endParaRPr>
          </a:p>
        </p:txBody>
      </p:sp>
      <p:sp>
        <p:nvSpPr>
          <p:cNvPr id="6" name="Slide Number Placeholder 5"/>
          <p:cNvSpPr>
            <a:spLocks noGrp="1"/>
          </p:cNvSpPr>
          <p:nvPr>
            <p:ph type="sldNum" sz="quarter" idx="4"/>
          </p:nvPr>
        </p:nvSpPr>
        <p:spPr>
          <a:xfrm>
            <a:off x="6198795" y="224492"/>
            <a:ext cx="1776208" cy="365125"/>
          </a:xfrm>
          <a:prstGeom prst="rect">
            <a:avLst/>
          </a:prstGeom>
        </p:spPr>
        <p:txBody>
          <a:bodyPr vert="horz" lIns="91440" tIns="45720" rIns="91440" bIns="45720" rtlCol="0" anchor="ctr"/>
          <a:lstStyle>
            <a:lvl1pPr algn="l">
              <a:defRPr sz="1200">
                <a:solidFill>
                  <a:srgbClr val="FEFEFE"/>
                </a:solidFill>
              </a:defRPr>
            </a:lvl1pPr>
          </a:lstStyle>
          <a:p>
            <a:fld id="{01BCFC26-62B4-4113-B485-962636936649}" type="slidenum">
              <a:rPr lang="en-US" smtClean="0"/>
              <a:pPr/>
              <a:t>‹#›</a:t>
            </a:fld>
            <a:endParaRPr lang="en-US"/>
          </a:p>
        </p:txBody>
      </p:sp>
    </p:spTree>
    <p:extLst>
      <p:ext uri="{BB962C8B-B14F-4D97-AF65-F5344CB8AC3E}">
        <p14:creationId xmlns:p14="http://schemas.microsoft.com/office/powerpoint/2010/main" val="98202589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spd="slow">
    <p:fade/>
  </p:transition>
  <p:hf hdr="0" ftr="0" dt="0"/>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406400" y="0"/>
            <a:ext cx="13243109"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800">
                <a:solidFill>
                  <a:prstClr val="black"/>
                </a:solidFill>
              </a:endParaRPr>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800">
                <a:solidFill>
                  <a:prstClr val="black"/>
                </a:solidFill>
              </a:endParaRPr>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800">
                <a:solidFill>
                  <a:prstClr val="black"/>
                </a:solidFill>
              </a:endParaRPr>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800">
                <a:solidFill>
                  <a:prstClr val="black"/>
                </a:solidFill>
              </a:endParaRPr>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800">
                <a:solidFill>
                  <a:prstClr val="black"/>
                </a:solidFill>
              </a:endParaRPr>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grpSp>
      <p:sp>
        <p:nvSpPr>
          <p:cNvPr id="66" name="Rectangle 65"/>
          <p:cNvSpPr/>
          <p:nvPr/>
        </p:nvSpPr>
        <p:spPr>
          <a:xfrm>
            <a:off x="609600" y="333488"/>
            <a:ext cx="109728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70" name="Rectangle 69"/>
          <p:cNvSpPr/>
          <p:nvPr/>
        </p:nvSpPr>
        <p:spPr>
          <a:xfrm>
            <a:off x="6081656" y="-21511"/>
            <a:ext cx="4905488"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71" name="Rectangle 70"/>
          <p:cNvSpPr/>
          <p:nvPr/>
        </p:nvSpPr>
        <p:spPr>
          <a:xfrm>
            <a:off x="6198795" y="-21510"/>
            <a:ext cx="46736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2" name="Title Placeholder 1"/>
          <p:cNvSpPr>
            <a:spLocks noGrp="1"/>
          </p:cNvSpPr>
          <p:nvPr>
            <p:ph type="title"/>
          </p:nvPr>
        </p:nvSpPr>
        <p:spPr>
          <a:xfrm>
            <a:off x="1391320" y="1027664"/>
            <a:ext cx="9366325" cy="11430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391323" y="2323652"/>
            <a:ext cx="9036423" cy="350897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996517" y="224493"/>
            <a:ext cx="2844800" cy="365125"/>
          </a:xfrm>
          <a:prstGeom prst="rect">
            <a:avLst/>
          </a:prstGeom>
        </p:spPr>
        <p:txBody>
          <a:bodyPr vert="horz" lIns="91440" tIns="45720" rIns="91440" bIns="45720" rtlCol="0" anchor="ctr"/>
          <a:lstStyle>
            <a:lvl1pPr algn="r">
              <a:defRPr sz="1200">
                <a:solidFill>
                  <a:srgbClr val="FEFEFE"/>
                </a:solidFill>
              </a:defRPr>
            </a:lvl1pPr>
          </a:lstStyle>
          <a:p>
            <a:fld id="{1593D91F-67FC-4BAF-A542-8AFA72A2FF7B}" type="datetime1">
              <a:rPr lang="en-US" smtClean="0"/>
              <a:t>9/12/2016</a:t>
            </a:fld>
            <a:endParaRPr lang="en-US"/>
          </a:p>
        </p:txBody>
      </p:sp>
      <p:sp>
        <p:nvSpPr>
          <p:cNvPr id="5" name="Footer Placeholder 4"/>
          <p:cNvSpPr>
            <a:spLocks noGrp="1"/>
          </p:cNvSpPr>
          <p:nvPr>
            <p:ph type="ftr" sz="quarter" idx="3"/>
          </p:nvPr>
        </p:nvSpPr>
        <p:spPr>
          <a:xfrm>
            <a:off x="6188597" y="5852161"/>
            <a:ext cx="4669536" cy="365125"/>
          </a:xfrm>
          <a:prstGeom prst="rect">
            <a:avLst/>
          </a:prstGeom>
        </p:spPr>
        <p:txBody>
          <a:bodyPr vert="horz" lIns="91440" tIns="45720" rIns="91440" bIns="45720" rtlCol="0" anchor="ctr"/>
          <a:lstStyle>
            <a:lvl1pPr algn="r">
              <a:defRPr sz="1200">
                <a:solidFill>
                  <a:schemeClr val="accent1"/>
                </a:solidFill>
              </a:defRPr>
            </a:lvl1pPr>
          </a:lstStyle>
          <a:p>
            <a:endParaRPr lang="en-US">
              <a:solidFill>
                <a:srgbClr val="94C600"/>
              </a:solidFill>
            </a:endParaRPr>
          </a:p>
        </p:txBody>
      </p:sp>
      <p:sp>
        <p:nvSpPr>
          <p:cNvPr id="6" name="Slide Number Placeholder 5"/>
          <p:cNvSpPr>
            <a:spLocks noGrp="1"/>
          </p:cNvSpPr>
          <p:nvPr>
            <p:ph type="sldNum" sz="quarter" idx="4"/>
          </p:nvPr>
        </p:nvSpPr>
        <p:spPr>
          <a:xfrm>
            <a:off x="6198795" y="224492"/>
            <a:ext cx="1776208" cy="365125"/>
          </a:xfrm>
          <a:prstGeom prst="rect">
            <a:avLst/>
          </a:prstGeom>
        </p:spPr>
        <p:txBody>
          <a:bodyPr vert="horz" lIns="91440" tIns="45720" rIns="91440" bIns="45720" rtlCol="0" anchor="ctr"/>
          <a:lstStyle>
            <a:lvl1pPr algn="l">
              <a:defRPr sz="1200">
                <a:solidFill>
                  <a:srgbClr val="FEFEFE"/>
                </a:solidFill>
              </a:defRPr>
            </a:lvl1pPr>
          </a:lstStyle>
          <a:p>
            <a:fld id="{01BCFC26-62B4-4113-B485-962636936649}" type="slidenum">
              <a:rPr lang="en-US" smtClean="0"/>
              <a:pPr/>
              <a:t>‹#›</a:t>
            </a:fld>
            <a:endParaRPr lang="en-US"/>
          </a:p>
        </p:txBody>
      </p:sp>
    </p:spTree>
    <p:extLst>
      <p:ext uri="{BB962C8B-B14F-4D97-AF65-F5344CB8AC3E}">
        <p14:creationId xmlns:p14="http://schemas.microsoft.com/office/powerpoint/2010/main" val="136657706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ransition spd="slow">
    <p:fade/>
  </p:transition>
  <p:hf hdr="0" ftr="0" dt="0"/>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406400" y="0"/>
            <a:ext cx="13243109"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800">
                <a:solidFill>
                  <a:prstClr val="black"/>
                </a:solidFill>
              </a:endParaRPr>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800">
                <a:solidFill>
                  <a:prstClr val="black"/>
                </a:solidFill>
              </a:endParaRPr>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800">
                <a:solidFill>
                  <a:prstClr val="black"/>
                </a:solidFill>
              </a:endParaRPr>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800">
                <a:solidFill>
                  <a:prstClr val="black"/>
                </a:solidFill>
              </a:endParaRPr>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800">
                <a:solidFill>
                  <a:prstClr val="black"/>
                </a:solidFill>
              </a:endParaRPr>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grpSp>
      <p:sp>
        <p:nvSpPr>
          <p:cNvPr id="66" name="Rectangle 65"/>
          <p:cNvSpPr/>
          <p:nvPr/>
        </p:nvSpPr>
        <p:spPr>
          <a:xfrm>
            <a:off x="609600" y="333488"/>
            <a:ext cx="109728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70" name="Rectangle 69"/>
          <p:cNvSpPr/>
          <p:nvPr/>
        </p:nvSpPr>
        <p:spPr>
          <a:xfrm>
            <a:off x="6081656" y="-21511"/>
            <a:ext cx="4905488"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71" name="Rectangle 70"/>
          <p:cNvSpPr/>
          <p:nvPr/>
        </p:nvSpPr>
        <p:spPr>
          <a:xfrm>
            <a:off x="6198795" y="-21510"/>
            <a:ext cx="46736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2" name="Title Placeholder 1"/>
          <p:cNvSpPr>
            <a:spLocks noGrp="1"/>
          </p:cNvSpPr>
          <p:nvPr>
            <p:ph type="title"/>
          </p:nvPr>
        </p:nvSpPr>
        <p:spPr>
          <a:xfrm>
            <a:off x="1391320" y="1027664"/>
            <a:ext cx="9366325" cy="11430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391323" y="2323652"/>
            <a:ext cx="9036423" cy="350897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996517" y="224493"/>
            <a:ext cx="2844800" cy="365125"/>
          </a:xfrm>
          <a:prstGeom prst="rect">
            <a:avLst/>
          </a:prstGeom>
        </p:spPr>
        <p:txBody>
          <a:bodyPr vert="horz" lIns="91440" tIns="45720" rIns="91440" bIns="45720" rtlCol="0" anchor="ctr"/>
          <a:lstStyle>
            <a:lvl1pPr algn="r">
              <a:defRPr sz="1200">
                <a:solidFill>
                  <a:srgbClr val="FEFEFE"/>
                </a:solidFill>
              </a:defRPr>
            </a:lvl1pPr>
          </a:lstStyle>
          <a:p>
            <a:fld id="{430C4540-C27F-44C5-987A-5A5F4E0B2066}" type="datetime1">
              <a:rPr lang="en-US" smtClean="0"/>
              <a:t>9/12/2016</a:t>
            </a:fld>
            <a:endParaRPr lang="en-US"/>
          </a:p>
        </p:txBody>
      </p:sp>
      <p:sp>
        <p:nvSpPr>
          <p:cNvPr id="5" name="Footer Placeholder 4"/>
          <p:cNvSpPr>
            <a:spLocks noGrp="1"/>
          </p:cNvSpPr>
          <p:nvPr>
            <p:ph type="ftr" sz="quarter" idx="3"/>
          </p:nvPr>
        </p:nvSpPr>
        <p:spPr>
          <a:xfrm>
            <a:off x="6188597" y="5852161"/>
            <a:ext cx="4669536" cy="365125"/>
          </a:xfrm>
          <a:prstGeom prst="rect">
            <a:avLst/>
          </a:prstGeom>
        </p:spPr>
        <p:txBody>
          <a:bodyPr vert="horz" lIns="91440" tIns="45720" rIns="91440" bIns="45720" rtlCol="0" anchor="ctr"/>
          <a:lstStyle>
            <a:lvl1pPr algn="r">
              <a:defRPr sz="1200">
                <a:solidFill>
                  <a:schemeClr val="accent1"/>
                </a:solidFill>
              </a:defRPr>
            </a:lvl1pPr>
          </a:lstStyle>
          <a:p>
            <a:endParaRPr lang="en-US">
              <a:solidFill>
                <a:srgbClr val="94C600"/>
              </a:solidFill>
            </a:endParaRPr>
          </a:p>
        </p:txBody>
      </p:sp>
      <p:sp>
        <p:nvSpPr>
          <p:cNvPr id="6" name="Slide Number Placeholder 5"/>
          <p:cNvSpPr>
            <a:spLocks noGrp="1"/>
          </p:cNvSpPr>
          <p:nvPr>
            <p:ph type="sldNum" sz="quarter" idx="4"/>
          </p:nvPr>
        </p:nvSpPr>
        <p:spPr>
          <a:xfrm>
            <a:off x="6198795" y="224492"/>
            <a:ext cx="1776208" cy="365125"/>
          </a:xfrm>
          <a:prstGeom prst="rect">
            <a:avLst/>
          </a:prstGeom>
        </p:spPr>
        <p:txBody>
          <a:bodyPr vert="horz" lIns="91440" tIns="45720" rIns="91440" bIns="45720" rtlCol="0" anchor="ctr"/>
          <a:lstStyle>
            <a:lvl1pPr algn="l">
              <a:defRPr sz="1200">
                <a:solidFill>
                  <a:srgbClr val="FEFEFE"/>
                </a:solidFill>
              </a:defRPr>
            </a:lvl1pPr>
          </a:lstStyle>
          <a:p>
            <a:fld id="{7D502BA2-6B2A-4ED1-AF36-7DCDB34645AE}" type="slidenum">
              <a:rPr lang="en-US" smtClean="0"/>
              <a:pPr/>
              <a:t>‹#›</a:t>
            </a:fld>
            <a:endParaRPr lang="en-US"/>
          </a:p>
        </p:txBody>
      </p:sp>
    </p:spTree>
    <p:extLst>
      <p:ext uri="{BB962C8B-B14F-4D97-AF65-F5344CB8AC3E}">
        <p14:creationId xmlns:p14="http://schemas.microsoft.com/office/powerpoint/2010/main" val="4268787570"/>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ransition spd="slow">
    <p:fade/>
  </p:transition>
  <p:hf hdr="0" ftr="0" dt="0"/>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3.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4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79459" y="152400"/>
            <a:ext cx="3565656" cy="24679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Rectangle 7"/>
          <p:cNvSpPr/>
          <p:nvPr/>
        </p:nvSpPr>
        <p:spPr>
          <a:xfrm>
            <a:off x="1694792" y="2895601"/>
            <a:ext cx="4096408" cy="2554545"/>
          </a:xfrm>
          <a:prstGeom prst="rect">
            <a:avLst/>
          </a:prstGeom>
        </p:spPr>
        <p:txBody>
          <a:bodyPr wrap="square">
            <a:spAutoFit/>
          </a:bodyPr>
          <a:lstStyle/>
          <a:p>
            <a:pPr algn="ctr"/>
            <a:r>
              <a:rPr lang="en-US" sz="4000" b="1" dirty="0">
                <a:solidFill>
                  <a:srgbClr val="002060"/>
                </a:solidFill>
                <a:latin typeface="Baskerville Old Face" panose="02020602080505020303" pitchFamily="18" charset="0"/>
              </a:rPr>
              <a:t>EPHRAIM MOGALE LOCAL MUNICIPALITY </a:t>
            </a:r>
            <a:endParaRPr lang="en-US" sz="4000" dirty="0">
              <a:solidFill>
                <a:prstClr val="black"/>
              </a:solidFill>
              <a:latin typeface="Baskerville Old Face" panose="02020602080505020303" pitchFamily="18" charset="0"/>
            </a:endParaRPr>
          </a:p>
        </p:txBody>
      </p:sp>
      <p:pic>
        <p:nvPicPr>
          <p:cNvPr id="5"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174528" y="683115"/>
            <a:ext cx="872490" cy="703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Slide Number Placeholder 1"/>
          <p:cNvSpPr>
            <a:spLocks noGrp="1"/>
          </p:cNvSpPr>
          <p:nvPr>
            <p:ph type="sldNum" sz="quarter" idx="12"/>
          </p:nvPr>
        </p:nvSpPr>
        <p:spPr/>
        <p:txBody>
          <a:bodyPr/>
          <a:lstStyle/>
          <a:p>
            <a:fld id="{7D502BA2-6B2A-4ED1-AF36-7DCDB34645AE}" type="slidenum">
              <a:rPr lang="en-US" smtClean="0">
                <a:solidFill>
                  <a:srgbClr val="94C600"/>
                </a:solidFill>
              </a:rPr>
              <a:pPr/>
              <a:t>1</a:t>
            </a:fld>
            <a:endParaRPr lang="en-US">
              <a:solidFill>
                <a:srgbClr val="94C600"/>
              </a:solidFill>
            </a:endParaRPr>
          </a:p>
        </p:txBody>
      </p:sp>
      <p:sp>
        <p:nvSpPr>
          <p:cNvPr id="9" name="Rectangle 8"/>
          <p:cNvSpPr/>
          <p:nvPr/>
        </p:nvSpPr>
        <p:spPr>
          <a:xfrm>
            <a:off x="6850626" y="2395980"/>
            <a:ext cx="3352800" cy="3323987"/>
          </a:xfrm>
          <a:prstGeom prst="rect">
            <a:avLst/>
          </a:prstGeom>
        </p:spPr>
        <p:txBody>
          <a:bodyPr wrap="square">
            <a:spAutoFit/>
          </a:bodyPr>
          <a:lstStyle/>
          <a:p>
            <a:pPr algn="ctr"/>
            <a:r>
              <a:rPr lang="en-US" dirty="0">
                <a:latin typeface="Aharoni" panose="02010803020104030203" pitchFamily="2" charset="-79"/>
                <a:cs typeface="Aharoni" panose="02010803020104030203" pitchFamily="2" charset="-79"/>
              </a:rPr>
              <a:t>PERFORMANCE REVIEW</a:t>
            </a:r>
          </a:p>
          <a:p>
            <a:pPr algn="ctr"/>
            <a:endParaRPr lang="en-US" dirty="0" smtClean="0">
              <a:latin typeface="Aharoni" panose="02010803020104030203" pitchFamily="2" charset="-79"/>
              <a:cs typeface="Aharoni" panose="02010803020104030203" pitchFamily="2" charset="-79"/>
            </a:endParaRPr>
          </a:p>
          <a:p>
            <a:pPr algn="ctr"/>
            <a:r>
              <a:rPr lang="en-US" dirty="0" smtClean="0">
                <a:latin typeface="Aharoni" panose="02010803020104030203" pitchFamily="2" charset="-79"/>
                <a:cs typeface="Aharoni" panose="02010803020104030203" pitchFamily="2" charset="-79"/>
              </a:rPr>
              <a:t>ANNUAL PERFORMANCE REPORT LEKGOTLA</a:t>
            </a:r>
            <a:endParaRPr lang="en-US" dirty="0">
              <a:latin typeface="Aharoni" panose="02010803020104030203" pitchFamily="2" charset="-79"/>
              <a:cs typeface="Aharoni" panose="02010803020104030203" pitchFamily="2" charset="-79"/>
            </a:endParaRPr>
          </a:p>
          <a:p>
            <a:pPr algn="ctr"/>
            <a:r>
              <a:rPr lang="en-US" dirty="0" smtClean="0">
                <a:latin typeface="Aharoni" panose="02010803020104030203" pitchFamily="2" charset="-79"/>
                <a:cs typeface="Aharoni" panose="02010803020104030203" pitchFamily="2" charset="-79"/>
              </a:rPr>
              <a:t>2015/16</a:t>
            </a:r>
            <a:endParaRPr lang="en-US" dirty="0">
              <a:latin typeface="Aharoni" panose="02010803020104030203" pitchFamily="2" charset="-79"/>
              <a:cs typeface="Aharoni" panose="02010803020104030203" pitchFamily="2" charset="-79"/>
            </a:endParaRPr>
          </a:p>
          <a:p>
            <a:pPr algn="ctr"/>
            <a:r>
              <a:rPr lang="en-US" dirty="0" smtClean="0">
                <a:latin typeface="Aharoni" panose="02010803020104030203" pitchFamily="2" charset="-79"/>
                <a:cs typeface="Aharoni" panose="02010803020104030203" pitchFamily="2" charset="-79"/>
              </a:rPr>
              <a:t>Date: </a:t>
            </a:r>
            <a:endParaRPr lang="en-US" dirty="0">
              <a:latin typeface="Aharoni" panose="02010803020104030203" pitchFamily="2" charset="-79"/>
              <a:cs typeface="Aharoni" panose="02010803020104030203" pitchFamily="2" charset="-79"/>
            </a:endParaRPr>
          </a:p>
          <a:p>
            <a:pPr algn="ctr"/>
            <a:r>
              <a:rPr lang="en-US" sz="2400" dirty="0" smtClean="0">
                <a:latin typeface="Aharoni" panose="02010803020104030203" pitchFamily="2" charset="-79"/>
                <a:cs typeface="Aharoni" panose="02010803020104030203" pitchFamily="2" charset="-79"/>
              </a:rPr>
              <a:t>28 JULY 2016</a:t>
            </a:r>
            <a:endParaRPr lang="en-US" sz="2000" dirty="0">
              <a:latin typeface="Aharoni" panose="02010803020104030203" pitchFamily="2" charset="-79"/>
              <a:cs typeface="Aharoni" panose="02010803020104030203" pitchFamily="2" charset="-79"/>
            </a:endParaRPr>
          </a:p>
          <a:p>
            <a:pPr algn="ctr"/>
            <a:endParaRPr lang="en-US" dirty="0">
              <a:latin typeface="Aharoni" panose="02010803020104030203" pitchFamily="2" charset="-79"/>
              <a:cs typeface="Aharoni" panose="02010803020104030203" pitchFamily="2" charset="-79"/>
            </a:endParaRPr>
          </a:p>
          <a:p>
            <a:pPr algn="ctr"/>
            <a:r>
              <a:rPr lang="en-US" dirty="0" smtClean="0">
                <a:latin typeface="Aharoni" panose="02010803020104030203" pitchFamily="2" charset="-79"/>
                <a:cs typeface="Aharoni" panose="02010803020104030203" pitchFamily="2" charset="-79"/>
              </a:rPr>
              <a:t>Venue : </a:t>
            </a:r>
            <a:r>
              <a:rPr lang="en-US" smtClean="0">
                <a:latin typeface="Aharoni" panose="02010803020104030203" pitchFamily="2" charset="-79"/>
                <a:cs typeface="Aharoni" panose="02010803020104030203" pitchFamily="2" charset="-79"/>
              </a:rPr>
              <a:t>Council Chamber  </a:t>
            </a:r>
            <a:endParaRPr lang="en-US" dirty="0">
              <a:latin typeface="Aharoni" panose="02010803020104030203" pitchFamily="2" charset="-79"/>
              <a:cs typeface="Aharoni" panose="02010803020104030203" pitchFamily="2" charset="-79"/>
            </a:endParaRPr>
          </a:p>
          <a:p>
            <a:pPr algn="ctr"/>
            <a:endParaRPr lang="en-US" dirty="0">
              <a:latin typeface="Aharoni" panose="02010803020104030203" pitchFamily="2" charset="-79"/>
              <a:cs typeface="Aharoni" panose="02010803020104030203" pitchFamily="2" charset="-79"/>
            </a:endParaRPr>
          </a:p>
          <a:p>
            <a:pPr algn="ctr"/>
            <a:r>
              <a:rPr lang="en-US" dirty="0">
                <a:latin typeface="Aharoni" panose="02010803020104030203" pitchFamily="2" charset="-79"/>
                <a:cs typeface="Aharoni" panose="02010803020104030203" pitchFamily="2" charset="-79"/>
              </a:rPr>
              <a:t>Time: </a:t>
            </a:r>
            <a:r>
              <a:rPr lang="en-US" sz="2400" dirty="0" smtClean="0">
                <a:latin typeface="Aharoni" panose="02010803020104030203" pitchFamily="2" charset="-79"/>
                <a:cs typeface="Aharoni" panose="02010803020104030203" pitchFamily="2" charset="-79"/>
              </a:rPr>
              <a:t>08:30</a:t>
            </a:r>
            <a:r>
              <a:rPr lang="en-US" sz="2000" dirty="0" smtClean="0">
                <a:latin typeface="Aharoni" panose="02010803020104030203" pitchFamily="2" charset="-79"/>
                <a:cs typeface="Aharoni" panose="02010803020104030203" pitchFamily="2" charset="-79"/>
              </a:rPr>
              <a:t>am</a:t>
            </a:r>
            <a:r>
              <a:rPr lang="en-US" sz="2400" dirty="0" smtClean="0">
                <a:latin typeface="Aharoni" panose="02010803020104030203" pitchFamily="2" charset="-79"/>
                <a:cs typeface="Aharoni" panose="02010803020104030203" pitchFamily="2" charset="-79"/>
              </a:rPr>
              <a:t> </a:t>
            </a:r>
            <a:endParaRPr lang="en-US" sz="2400" dirty="0">
              <a:latin typeface="Aharoni" panose="02010803020104030203" pitchFamily="2" charset="-79"/>
              <a:cs typeface="Aharoni" panose="02010803020104030203" pitchFamily="2" charset="-79"/>
            </a:endParaRPr>
          </a:p>
        </p:txBody>
      </p:sp>
    </p:spTree>
    <p:extLst>
      <p:ext uri="{BB962C8B-B14F-4D97-AF65-F5344CB8AC3E}">
        <p14:creationId xmlns:p14="http://schemas.microsoft.com/office/powerpoint/2010/main" val="3567280227"/>
      </p:ext>
    </p:extLst>
  </p:cSld>
  <p:clrMapOvr>
    <a:masterClrMapping/>
  </p:clrMapOvr>
  <p:transition spd="slow">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089073" y="137984"/>
            <a:ext cx="3982029" cy="646331"/>
          </a:xfrm>
          <a:prstGeom prst="rect">
            <a:avLst/>
          </a:prstGeom>
          <a:solidFill>
            <a:srgbClr val="92D050"/>
          </a:solidFill>
        </p:spPr>
        <p:txBody>
          <a:bodyPr wrap="square" rtlCol="0">
            <a:spAutoFit/>
          </a:bodyPr>
          <a:lstStyle/>
          <a:p>
            <a:pPr algn="ctr"/>
            <a:r>
              <a:rPr lang="en-US" b="1" dirty="0" smtClean="0">
                <a:solidFill>
                  <a:srgbClr val="002060"/>
                </a:solidFill>
              </a:rPr>
              <a:t>EPMLM 2015/2016 ANNUAL PERFORMANCE </a:t>
            </a:r>
            <a:endParaRPr lang="en-US" b="1" dirty="0">
              <a:solidFill>
                <a:srgbClr val="002060"/>
              </a:solidFill>
            </a:endParaRPr>
          </a:p>
        </p:txBody>
      </p:sp>
      <p:pic>
        <p:nvPicPr>
          <p:cNvPr id="5"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071102" y="-28466"/>
            <a:ext cx="914400" cy="703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extBox 5"/>
          <p:cNvSpPr txBox="1"/>
          <p:nvPr/>
        </p:nvSpPr>
        <p:spPr>
          <a:xfrm>
            <a:off x="621217" y="323166"/>
            <a:ext cx="4800600" cy="368300"/>
          </a:xfrm>
          <a:prstGeom prst="rect">
            <a:avLst/>
          </a:prstGeom>
          <a:ln/>
        </p:spPr>
        <p:style>
          <a:lnRef idx="1">
            <a:schemeClr val="accent1"/>
          </a:lnRef>
          <a:fillRef idx="2">
            <a:schemeClr val="accent1"/>
          </a:fillRef>
          <a:effectRef idx="1">
            <a:schemeClr val="accent1"/>
          </a:effectRef>
          <a:fontRef idx="minor">
            <a:schemeClr val="dk1"/>
          </a:fontRef>
        </p:style>
        <p:txBody>
          <a:bodyPr>
            <a:spAutoFit/>
          </a:bodyPr>
          <a:lstStyle/>
          <a:p>
            <a:pPr algn="ctr">
              <a:defRPr/>
            </a:pPr>
            <a:r>
              <a:rPr lang="en-US" dirty="0" smtClean="0">
                <a:solidFill>
                  <a:prstClr val="black"/>
                </a:solidFill>
              </a:rPr>
              <a:t>KPA 6:  GOOD GOVERNANCE</a:t>
            </a:r>
            <a:endParaRPr lang="en-US" dirty="0">
              <a:solidFill>
                <a:prstClr val="black"/>
              </a:solidFill>
            </a:endParaRPr>
          </a:p>
        </p:txBody>
      </p:sp>
      <p:sp>
        <p:nvSpPr>
          <p:cNvPr id="3" name="Slide Number Placeholder 2"/>
          <p:cNvSpPr>
            <a:spLocks noGrp="1"/>
          </p:cNvSpPr>
          <p:nvPr>
            <p:ph type="sldNum" sz="quarter" idx="12"/>
          </p:nvPr>
        </p:nvSpPr>
        <p:spPr/>
        <p:txBody>
          <a:bodyPr/>
          <a:lstStyle/>
          <a:p>
            <a:fld id="{01BCFC26-62B4-4113-B485-962636936649}" type="slidenum">
              <a:rPr lang="en-US" smtClean="0"/>
              <a:pPr/>
              <a:t>10</a:t>
            </a:fld>
            <a:endParaRPr lang="en-US"/>
          </a:p>
        </p:txBody>
      </p:sp>
      <p:graphicFrame>
        <p:nvGraphicFramePr>
          <p:cNvPr id="7" name="Content Placeholder 5"/>
          <p:cNvGraphicFramePr>
            <a:graphicFrameLocks/>
          </p:cNvGraphicFramePr>
          <p:nvPr>
            <p:extLst>
              <p:ext uri="{D42A27DB-BD31-4B8C-83A1-F6EECF244321}">
                <p14:modId xmlns:p14="http://schemas.microsoft.com/office/powerpoint/2010/main" val="1220477292"/>
              </p:ext>
            </p:extLst>
          </p:nvPr>
        </p:nvGraphicFramePr>
        <p:xfrm>
          <a:off x="621217" y="784315"/>
          <a:ext cx="10956889" cy="5719515"/>
        </p:xfrm>
        <a:graphic>
          <a:graphicData uri="http://schemas.openxmlformats.org/drawingml/2006/table">
            <a:tbl>
              <a:tblPr firstRow="1" bandRow="1">
                <a:tableStyleId>{5C22544A-7EE6-4342-B048-85BDC9FD1C3A}</a:tableStyleId>
              </a:tblPr>
              <a:tblGrid>
                <a:gridCol w="1633301"/>
                <a:gridCol w="1142751"/>
                <a:gridCol w="1341152"/>
                <a:gridCol w="914420"/>
                <a:gridCol w="1402114"/>
                <a:gridCol w="1234468"/>
                <a:gridCol w="1402114"/>
                <a:gridCol w="1886569"/>
              </a:tblGrid>
              <a:tr h="790121">
                <a:tc>
                  <a:txBody>
                    <a:bodyPr/>
                    <a:lstStyle/>
                    <a:p>
                      <a:pPr algn="l"/>
                      <a:r>
                        <a:rPr lang="en-US" sz="1300" dirty="0" smtClean="0">
                          <a:solidFill>
                            <a:schemeClr val="tx1"/>
                          </a:solidFill>
                        </a:rPr>
                        <a:t>PROJECTS(KPI as per SDBIP) </a:t>
                      </a:r>
                      <a:endParaRPr lang="en-US" sz="1300" dirty="0">
                        <a:solidFill>
                          <a:schemeClr val="tx1"/>
                        </a:solidFill>
                      </a:endParaRPr>
                    </a:p>
                  </a:txBody>
                  <a:tcPr marT="45736" marB="45736"/>
                </a:tc>
                <a:tc>
                  <a:txBody>
                    <a:bodyPr/>
                    <a:lstStyle/>
                    <a:p>
                      <a:pPr algn="l"/>
                      <a:r>
                        <a:rPr lang="en-US" sz="1300" dirty="0" smtClean="0">
                          <a:solidFill>
                            <a:schemeClr val="tx1"/>
                          </a:solidFill>
                        </a:rPr>
                        <a:t>ANNUAL</a:t>
                      </a:r>
                      <a:r>
                        <a:rPr lang="en-US" sz="1300" baseline="0" dirty="0" smtClean="0">
                          <a:solidFill>
                            <a:schemeClr val="tx1"/>
                          </a:solidFill>
                        </a:rPr>
                        <a:t> TARGET</a:t>
                      </a:r>
                      <a:endParaRPr lang="en-US" sz="1300" dirty="0">
                        <a:solidFill>
                          <a:schemeClr val="tx1"/>
                        </a:solidFill>
                      </a:endParaRPr>
                    </a:p>
                  </a:txBody>
                  <a:tcPr marT="45736" marB="45736"/>
                </a:tc>
                <a:tc>
                  <a:txBody>
                    <a:bodyPr/>
                    <a:lstStyle/>
                    <a:p>
                      <a:pPr algn="l"/>
                      <a:r>
                        <a:rPr lang="en-US" sz="1300" dirty="0" smtClean="0">
                          <a:solidFill>
                            <a:schemeClr val="tx1"/>
                          </a:solidFill>
                        </a:rPr>
                        <a:t> ANNUAL</a:t>
                      </a:r>
                    </a:p>
                    <a:p>
                      <a:pPr algn="l"/>
                      <a:r>
                        <a:rPr lang="en-US" sz="1300" dirty="0" smtClean="0">
                          <a:solidFill>
                            <a:schemeClr val="tx1"/>
                          </a:solidFill>
                        </a:rPr>
                        <a:t>ACTUALS</a:t>
                      </a:r>
                      <a:endParaRPr lang="en-US" sz="1300" dirty="0">
                        <a:solidFill>
                          <a:schemeClr val="tx1"/>
                        </a:solidFill>
                      </a:endParaRPr>
                    </a:p>
                  </a:txBody>
                  <a:tcPr marT="45736" marB="45736"/>
                </a:tc>
                <a:tc>
                  <a:txBody>
                    <a:bodyPr/>
                    <a:lstStyle/>
                    <a:p>
                      <a:pPr algn="l"/>
                      <a:r>
                        <a:rPr lang="en-US" sz="1300" dirty="0" smtClean="0">
                          <a:solidFill>
                            <a:schemeClr val="tx1"/>
                          </a:solidFill>
                        </a:rPr>
                        <a:t>BUDGET</a:t>
                      </a:r>
                    </a:p>
                  </a:txBody>
                  <a:tcPr marT="45736" marB="45736"/>
                </a:tc>
                <a:tc>
                  <a:txBody>
                    <a:bodyPr/>
                    <a:lstStyle/>
                    <a:p>
                      <a:pPr algn="l"/>
                      <a:r>
                        <a:rPr lang="en-US" sz="1300" dirty="0" smtClean="0">
                          <a:solidFill>
                            <a:schemeClr val="tx1"/>
                          </a:solidFill>
                        </a:rPr>
                        <a:t>EXPENDITURE</a:t>
                      </a:r>
                      <a:endParaRPr lang="en-US" sz="1300" dirty="0">
                        <a:solidFill>
                          <a:schemeClr val="tx1"/>
                        </a:solidFill>
                      </a:endParaRPr>
                    </a:p>
                  </a:txBody>
                  <a:tcPr marT="45736" marB="45736"/>
                </a:tc>
                <a:tc>
                  <a:txBody>
                    <a:bodyPr/>
                    <a:lstStyle/>
                    <a:p>
                      <a:pPr algn="l"/>
                      <a:r>
                        <a:rPr lang="en-US" sz="1300" dirty="0" smtClean="0">
                          <a:solidFill>
                            <a:schemeClr val="tx1"/>
                          </a:solidFill>
                        </a:rPr>
                        <a:t>PROGRESS</a:t>
                      </a:r>
                      <a:endParaRPr lang="en-US" sz="1300" dirty="0">
                        <a:solidFill>
                          <a:schemeClr val="tx1"/>
                        </a:solidFill>
                      </a:endParaRPr>
                    </a:p>
                  </a:txBody>
                  <a:tcPr marT="45736" marB="45736"/>
                </a:tc>
                <a:tc>
                  <a:txBody>
                    <a:bodyPr/>
                    <a:lstStyle/>
                    <a:p>
                      <a:pPr algn="l"/>
                      <a:r>
                        <a:rPr lang="en-US" sz="1300" dirty="0" smtClean="0">
                          <a:solidFill>
                            <a:schemeClr val="tx1"/>
                          </a:solidFill>
                        </a:rPr>
                        <a:t>CHALLENGES </a:t>
                      </a:r>
                      <a:endParaRPr lang="en-US" sz="1300" dirty="0">
                        <a:solidFill>
                          <a:schemeClr val="tx1"/>
                        </a:solidFill>
                      </a:endParaRPr>
                    </a:p>
                  </a:txBody>
                  <a:tcPr marT="45736" marB="45736"/>
                </a:tc>
                <a:tc>
                  <a:txBody>
                    <a:bodyPr/>
                    <a:lstStyle/>
                    <a:p>
                      <a:pPr algn="l"/>
                      <a:r>
                        <a:rPr lang="en-US" sz="1300" dirty="0" smtClean="0">
                          <a:solidFill>
                            <a:schemeClr val="tx1"/>
                          </a:solidFill>
                        </a:rPr>
                        <a:t>REMEDIAL ACTION</a:t>
                      </a:r>
                      <a:endParaRPr lang="en-US" sz="1300" dirty="0">
                        <a:solidFill>
                          <a:schemeClr val="tx1"/>
                        </a:solidFill>
                      </a:endParaRPr>
                    </a:p>
                  </a:txBody>
                  <a:tcPr marT="45736" marB="45736"/>
                </a:tc>
              </a:tr>
              <a:tr h="819932">
                <a:tc>
                  <a:txBody>
                    <a:bodyPr/>
                    <a:lstStyle/>
                    <a:p>
                      <a:pPr>
                        <a:lnSpc>
                          <a:spcPct val="107000"/>
                        </a:lnSpc>
                      </a:pPr>
                      <a:r>
                        <a:rPr lang="en-ZA" sz="1100" dirty="0">
                          <a:solidFill>
                            <a:srgbClr val="0D0D0D"/>
                          </a:solidFill>
                          <a:effectLst/>
                          <a:latin typeface="Agency FB" panose="020B0503020202020204" pitchFamily="34" charset="0"/>
                        </a:rPr>
                        <a:t>No. of Audit Committee reports submitted to council by 30 Jun 16</a:t>
                      </a:r>
                      <a:endParaRPr lang="en-ZA" sz="1100" dirty="0">
                        <a:effectLst/>
                        <a:latin typeface="Calibri" panose="020F0502020204030204" pitchFamily="34" charset="0"/>
                      </a:endParaRPr>
                    </a:p>
                  </a:txBody>
                  <a:tcPr marL="68580" marR="68580" marT="0" marB="0"/>
                </a:tc>
                <a:tc>
                  <a:txBody>
                    <a:bodyPr/>
                    <a:lstStyle/>
                    <a:p>
                      <a:pPr>
                        <a:lnSpc>
                          <a:spcPct val="107000"/>
                        </a:lnSpc>
                      </a:pPr>
                      <a:r>
                        <a:rPr lang="en-ZA" sz="1100" dirty="0">
                          <a:solidFill>
                            <a:srgbClr val="0D0D0D"/>
                          </a:solidFill>
                          <a:effectLst/>
                          <a:latin typeface="Agency FB" panose="020B0503020202020204" pitchFamily="34" charset="0"/>
                        </a:rPr>
                        <a:t>4 quarterly reports</a:t>
                      </a:r>
                      <a:endParaRPr lang="en-ZA" sz="1100" dirty="0">
                        <a:effectLst/>
                        <a:latin typeface="Calibri" panose="020F0502020204030204" pitchFamily="34" charset="0"/>
                      </a:endParaRPr>
                    </a:p>
                  </a:txBody>
                  <a:tcPr marL="68580" marR="68580" marT="0" marB="0"/>
                </a:tc>
                <a:tc>
                  <a:txBody>
                    <a:bodyPr/>
                    <a:lstStyle/>
                    <a:p>
                      <a:pPr algn="l">
                        <a:lnSpc>
                          <a:spcPct val="150000"/>
                        </a:lnSpc>
                        <a:spcAft>
                          <a:spcPts val="0"/>
                        </a:spcAft>
                      </a:pPr>
                      <a:r>
                        <a:rPr lang="en-US" sz="1100" kern="1200" dirty="0" smtClean="0">
                          <a:solidFill>
                            <a:schemeClr val="dk1"/>
                          </a:solidFill>
                          <a:effectLst/>
                          <a:latin typeface="Agency FB" panose="020B0503020202020204" pitchFamily="34" charset="0"/>
                          <a:ea typeface="Times New Roman"/>
                          <a:cs typeface="+mn-cs"/>
                        </a:rPr>
                        <a:t>4 quarterly reports </a:t>
                      </a:r>
                      <a:endParaRPr lang="en-US" sz="1100" kern="1200" dirty="0">
                        <a:solidFill>
                          <a:schemeClr val="dk1"/>
                        </a:solidFill>
                        <a:effectLst/>
                        <a:latin typeface="Agency FB" panose="020B0503020202020204" pitchFamily="34" charset="0"/>
                        <a:ea typeface="Times New Roman"/>
                        <a:cs typeface="+mn-cs"/>
                      </a:endParaRPr>
                    </a:p>
                  </a:txBody>
                  <a:tcPr marL="68580" marR="68580" marT="0" marB="0"/>
                </a:tc>
                <a:tc rowSpan="4">
                  <a:txBody>
                    <a:bodyPr/>
                    <a:lstStyle/>
                    <a:p>
                      <a:pPr algn="l"/>
                      <a:r>
                        <a:rPr lang="en-US" sz="1100" kern="1200" dirty="0" smtClean="0">
                          <a:solidFill>
                            <a:schemeClr val="dk1"/>
                          </a:solidFill>
                          <a:effectLst/>
                          <a:latin typeface="Agency FB" panose="020B0503020202020204" pitchFamily="34" charset="0"/>
                          <a:ea typeface="Times New Roman"/>
                          <a:cs typeface="Times New Roman"/>
                        </a:rPr>
                        <a:t>R0.00</a:t>
                      </a:r>
                    </a:p>
                  </a:txBody>
                  <a:tcPr marT="45736" marB="45736"/>
                </a:tc>
                <a:tc rowSpan="4">
                  <a:txBody>
                    <a:bodyPr/>
                    <a:lstStyle/>
                    <a:p>
                      <a:pPr algn="l"/>
                      <a:r>
                        <a:rPr lang="en-US" sz="1100" kern="1200" dirty="0" smtClean="0">
                          <a:solidFill>
                            <a:schemeClr val="dk1"/>
                          </a:solidFill>
                          <a:effectLst/>
                          <a:latin typeface="Agency FB" panose="020B0503020202020204" pitchFamily="34" charset="0"/>
                          <a:ea typeface="Times New Roman"/>
                          <a:cs typeface="Times New Roman"/>
                        </a:rPr>
                        <a:t>R0.00</a:t>
                      </a:r>
                    </a:p>
                  </a:txBody>
                  <a:tcPr marT="45736" marB="45736"/>
                </a:tc>
                <a:tc>
                  <a:txBody>
                    <a:bodyPr/>
                    <a:lstStyle/>
                    <a:p>
                      <a:pPr algn="l">
                        <a:spcAft>
                          <a:spcPts val="0"/>
                        </a:spcAft>
                      </a:pPr>
                      <a:r>
                        <a:rPr lang="en-US" sz="1200" baseline="0" dirty="0" smtClean="0">
                          <a:effectLst/>
                          <a:latin typeface="Agency FB" panose="020B0503020202020204" pitchFamily="34" charset="0"/>
                        </a:rPr>
                        <a:t>Achieved</a:t>
                      </a:r>
                      <a:endParaRPr lang="en-ZA" sz="1200" dirty="0" smtClean="0">
                        <a:effectLst/>
                        <a:latin typeface="Calibri" panose="020F0502020204030204" pitchFamily="34" charset="0"/>
                      </a:endParaRPr>
                    </a:p>
                  </a:txBody>
                  <a:tcPr marL="68580" marR="68580" marT="0" marB="0"/>
                </a:tc>
                <a:tc>
                  <a:txBody>
                    <a:bodyPr/>
                    <a:lstStyle/>
                    <a:p>
                      <a:pPr marL="0" marR="0" algn="l">
                        <a:lnSpc>
                          <a:spcPct val="115000"/>
                        </a:lnSpc>
                        <a:spcBef>
                          <a:spcPts val="0"/>
                        </a:spcBef>
                        <a:spcAft>
                          <a:spcPts val="0"/>
                        </a:spcAft>
                      </a:pPr>
                      <a:r>
                        <a:rPr lang="en-US" sz="1200" dirty="0" smtClean="0">
                          <a:effectLst/>
                          <a:latin typeface="Agency FB" panose="020B0503020202020204" pitchFamily="34" charset="0"/>
                          <a:ea typeface="Calibri" panose="020F0502020204030204" pitchFamily="34" charset="0"/>
                        </a:rPr>
                        <a:t>None</a:t>
                      </a:r>
                      <a:endParaRPr lang="en-US" sz="1200" dirty="0">
                        <a:effectLst/>
                        <a:latin typeface="Agency FB" panose="020B0503020202020204" pitchFamily="34" charset="0"/>
                        <a:ea typeface="Calibri" panose="020F0502020204030204" pitchFamily="34" charset="0"/>
                      </a:endParaRPr>
                    </a:p>
                  </a:txBody>
                  <a:tcPr marL="68580" marR="68580" marT="0" marB="0"/>
                </a:tc>
                <a:tc>
                  <a:txBody>
                    <a:bodyPr/>
                    <a:lstStyle/>
                    <a:p>
                      <a:pPr marL="0" marR="0" algn="l">
                        <a:lnSpc>
                          <a:spcPct val="115000"/>
                        </a:lnSpc>
                        <a:spcBef>
                          <a:spcPts val="0"/>
                        </a:spcBef>
                        <a:spcAft>
                          <a:spcPts val="0"/>
                        </a:spcAft>
                      </a:pPr>
                      <a:r>
                        <a:rPr lang="en-US" sz="1200" dirty="0" smtClean="0">
                          <a:effectLst/>
                          <a:latin typeface="Agency FB" panose="020B0503020202020204" pitchFamily="34" charset="0"/>
                          <a:ea typeface="Calibri" panose="020F0502020204030204" pitchFamily="34" charset="0"/>
                        </a:rPr>
                        <a:t>None</a:t>
                      </a:r>
                      <a:endParaRPr lang="en-US" sz="1200" dirty="0">
                        <a:effectLst/>
                        <a:latin typeface="Agency FB" panose="020B0503020202020204" pitchFamily="34" charset="0"/>
                        <a:ea typeface="Calibri" panose="020F0502020204030204" pitchFamily="34" charset="0"/>
                      </a:endParaRPr>
                    </a:p>
                  </a:txBody>
                  <a:tcPr marL="68580" marR="68580" marT="0" marB="0"/>
                </a:tc>
              </a:tr>
              <a:tr h="901989">
                <a:tc>
                  <a:txBody>
                    <a:bodyPr/>
                    <a:lstStyle/>
                    <a:p>
                      <a:pPr>
                        <a:lnSpc>
                          <a:spcPct val="107000"/>
                        </a:lnSpc>
                      </a:pPr>
                      <a:r>
                        <a:rPr lang="en-ZA" sz="1100" dirty="0">
                          <a:solidFill>
                            <a:srgbClr val="0D0D0D"/>
                          </a:solidFill>
                          <a:effectLst/>
                          <a:latin typeface="Agency FB" panose="020B0503020202020204" pitchFamily="34" charset="0"/>
                        </a:rPr>
                        <a:t>%  of quarterly  Audit Committee recommendations implemented by 30 Jun 16</a:t>
                      </a:r>
                      <a:endParaRPr lang="en-ZA" sz="1100" dirty="0">
                        <a:effectLst/>
                        <a:latin typeface="Calibri" panose="020F0502020204030204" pitchFamily="34" charset="0"/>
                      </a:endParaRPr>
                    </a:p>
                  </a:txBody>
                  <a:tcPr marL="68580" marR="68580" marT="0" marB="0"/>
                </a:tc>
                <a:tc>
                  <a:txBody>
                    <a:bodyPr/>
                    <a:lstStyle/>
                    <a:p>
                      <a:pPr>
                        <a:lnSpc>
                          <a:spcPct val="107000"/>
                        </a:lnSpc>
                      </a:pPr>
                      <a:r>
                        <a:rPr lang="en-ZA" sz="1100">
                          <a:solidFill>
                            <a:srgbClr val="0D0D0D"/>
                          </a:solidFill>
                          <a:effectLst/>
                          <a:latin typeface="Agency FB" panose="020B0503020202020204" pitchFamily="34" charset="0"/>
                        </a:rPr>
                        <a:t>100% implementation of the  audit committee resolutions</a:t>
                      </a:r>
                      <a:endParaRPr lang="en-ZA" sz="1100">
                        <a:effectLst/>
                        <a:latin typeface="Calibri" panose="020F0502020204030204" pitchFamily="34" charset="0"/>
                      </a:endParaRPr>
                    </a:p>
                  </a:txBody>
                  <a:tcPr marL="68580" marR="68580" marT="0" marB="0"/>
                </a:tc>
                <a:tc>
                  <a:txBody>
                    <a:bodyPr/>
                    <a:lstStyle/>
                    <a:p>
                      <a:pPr algn="l">
                        <a:lnSpc>
                          <a:spcPct val="150000"/>
                        </a:lnSpc>
                        <a:spcAft>
                          <a:spcPts val="0"/>
                        </a:spcAft>
                      </a:pPr>
                      <a:r>
                        <a:rPr lang="en-US" sz="1100" kern="1200" dirty="0" smtClean="0">
                          <a:solidFill>
                            <a:schemeClr val="dk1"/>
                          </a:solidFill>
                          <a:effectLst/>
                          <a:latin typeface="Agency FB" panose="020B0503020202020204" pitchFamily="34" charset="0"/>
                          <a:ea typeface="Times New Roman"/>
                          <a:cs typeface="+mn-cs"/>
                        </a:rPr>
                        <a:t>100%</a:t>
                      </a:r>
                      <a:endParaRPr lang="en-US" sz="1100" kern="1200" dirty="0">
                        <a:solidFill>
                          <a:schemeClr val="dk1"/>
                        </a:solidFill>
                        <a:effectLst/>
                        <a:latin typeface="Agency FB" panose="020B0503020202020204" pitchFamily="34" charset="0"/>
                        <a:ea typeface="Times New Roman"/>
                        <a:cs typeface="+mn-cs"/>
                      </a:endParaRPr>
                    </a:p>
                  </a:txBody>
                  <a:tcPr marL="68580" marR="68580" marT="0" marB="0"/>
                </a:tc>
                <a:tc vMerge="1">
                  <a:txBody>
                    <a:bodyPr/>
                    <a:lstStyle/>
                    <a:p>
                      <a:endParaRPr lang="en-ZA"/>
                    </a:p>
                  </a:txBody>
                  <a:tcPr/>
                </a:tc>
                <a:tc vMerge="1">
                  <a:txBody>
                    <a:bodyPr/>
                    <a:lstStyle/>
                    <a:p>
                      <a:endParaRPr lang="en-ZA"/>
                    </a:p>
                  </a:txBody>
                  <a:tcPr/>
                </a:tc>
                <a:tc>
                  <a:txBody>
                    <a:bodyPr/>
                    <a:lstStyle/>
                    <a:p>
                      <a:pPr algn="l">
                        <a:spcAft>
                          <a:spcPts val="0"/>
                        </a:spcAft>
                      </a:pPr>
                      <a:r>
                        <a:rPr lang="en-US" sz="1200" baseline="0" dirty="0" smtClean="0">
                          <a:effectLst/>
                          <a:latin typeface="Agency FB" panose="020B0503020202020204" pitchFamily="34" charset="0"/>
                        </a:rPr>
                        <a:t>Achieved</a:t>
                      </a:r>
                      <a:endParaRPr lang="en-ZA" sz="1200" dirty="0" smtClean="0">
                        <a:effectLst/>
                        <a:latin typeface="Calibri" panose="020F0502020204030204" pitchFamily="34" charset="0"/>
                      </a:endParaRPr>
                    </a:p>
                  </a:txBody>
                  <a:tcPr marL="68580" marR="68580" marT="0" marB="0"/>
                </a:tc>
                <a:tc>
                  <a:txBody>
                    <a:bodyPr/>
                    <a:lstStyle/>
                    <a:p>
                      <a:pPr marL="0" marR="0" algn="l">
                        <a:lnSpc>
                          <a:spcPct val="115000"/>
                        </a:lnSpc>
                        <a:spcBef>
                          <a:spcPts val="0"/>
                        </a:spcBef>
                        <a:spcAft>
                          <a:spcPts val="0"/>
                        </a:spcAft>
                      </a:pPr>
                      <a:r>
                        <a:rPr lang="en-US" sz="1200" dirty="0" smtClean="0">
                          <a:effectLst/>
                          <a:latin typeface="Agency FB" panose="020B0503020202020204" pitchFamily="34" charset="0"/>
                          <a:ea typeface="Calibri" panose="020F0502020204030204" pitchFamily="34" charset="0"/>
                        </a:rPr>
                        <a:t>None</a:t>
                      </a:r>
                      <a:endParaRPr lang="en-US" sz="1200" dirty="0">
                        <a:effectLst/>
                        <a:latin typeface="Agency FB" panose="020B0503020202020204" pitchFamily="34" charset="0"/>
                        <a:ea typeface="Calibri" panose="020F0502020204030204" pitchFamily="34" charset="0"/>
                      </a:endParaRPr>
                    </a:p>
                  </a:txBody>
                  <a:tcPr marL="68580" marR="68580" marT="0" marB="0"/>
                </a:tc>
                <a:tc>
                  <a:txBody>
                    <a:bodyPr/>
                    <a:lstStyle/>
                    <a:p>
                      <a:pPr marL="0" marR="0" algn="l">
                        <a:lnSpc>
                          <a:spcPct val="115000"/>
                        </a:lnSpc>
                        <a:spcBef>
                          <a:spcPts val="0"/>
                        </a:spcBef>
                        <a:spcAft>
                          <a:spcPts val="0"/>
                        </a:spcAft>
                      </a:pPr>
                      <a:r>
                        <a:rPr lang="en-US" sz="1200" dirty="0" smtClean="0">
                          <a:effectLst/>
                          <a:latin typeface="Agency FB" panose="020B0503020202020204" pitchFamily="34" charset="0"/>
                          <a:ea typeface="Calibri" panose="020F0502020204030204" pitchFamily="34" charset="0"/>
                        </a:rPr>
                        <a:t>None</a:t>
                      </a:r>
                      <a:endParaRPr lang="en-US" sz="1200" dirty="0">
                        <a:effectLst/>
                        <a:latin typeface="Agency FB" panose="020B0503020202020204" pitchFamily="34" charset="0"/>
                        <a:ea typeface="Calibri" panose="020F0502020204030204" pitchFamily="34" charset="0"/>
                      </a:endParaRPr>
                    </a:p>
                  </a:txBody>
                  <a:tcPr marL="68580" marR="68580" marT="0" marB="0"/>
                </a:tc>
              </a:tr>
              <a:tr h="1293979">
                <a:tc>
                  <a:txBody>
                    <a:bodyPr/>
                    <a:lstStyle/>
                    <a:p>
                      <a:pPr algn="l">
                        <a:lnSpc>
                          <a:spcPct val="150000"/>
                        </a:lnSpc>
                      </a:pPr>
                      <a:r>
                        <a:rPr lang="en-ZA" sz="1100" dirty="0" smtClean="0">
                          <a:solidFill>
                            <a:srgbClr val="0D0D0D"/>
                          </a:solidFill>
                          <a:effectLst/>
                          <a:latin typeface="Agency FB" panose="020B0503020202020204" pitchFamily="34" charset="0"/>
                          <a:ea typeface="Calibri" panose="020F0502020204030204" pitchFamily="34" charset="0"/>
                          <a:cs typeface="Arial" panose="020B0604020202020204" pitchFamily="34" charset="0"/>
                        </a:rPr>
                        <a:t>No. of risk assessments conducted and processed by risk management committee and considered by the Audit &amp; Performance committee</a:t>
                      </a:r>
                      <a:endParaRPr lang="en-US" sz="1100" dirty="0">
                        <a:effectLst/>
                        <a:latin typeface="Agency FB" panose="020B0503020202020204" pitchFamily="34" charset="0"/>
                      </a:endParaRPr>
                    </a:p>
                  </a:txBody>
                  <a:tcPr marL="68580" marR="68580" marT="0" marB="0"/>
                </a:tc>
                <a:tc>
                  <a:txBody>
                    <a:bodyPr/>
                    <a:lstStyle/>
                    <a:p>
                      <a:r>
                        <a:rPr lang="en-ZA" sz="1100" dirty="0" smtClean="0">
                          <a:solidFill>
                            <a:srgbClr val="0D0D0D"/>
                          </a:solidFill>
                          <a:effectLst/>
                          <a:latin typeface="Agency FB" panose="020B0503020202020204" pitchFamily="34" charset="0"/>
                        </a:rPr>
                        <a:t>3 risk assessments</a:t>
                      </a:r>
                      <a:endParaRPr lang="en-ZA" sz="1100" dirty="0" smtClean="0">
                        <a:effectLst/>
                      </a:endParaRPr>
                    </a:p>
                    <a:p>
                      <a:r>
                        <a:rPr lang="en-ZA" sz="1100" dirty="0" smtClean="0">
                          <a:solidFill>
                            <a:srgbClr val="0D0D0D"/>
                          </a:solidFill>
                          <a:effectLst/>
                          <a:latin typeface="Agency FB" panose="020B0503020202020204" pitchFamily="34" charset="0"/>
                        </a:rPr>
                        <a:t> </a:t>
                      </a:r>
                      <a:endParaRPr lang="en-ZA" sz="1100" dirty="0" smtClean="0">
                        <a:effectLst/>
                      </a:endParaRPr>
                    </a:p>
                    <a:p>
                      <a:r>
                        <a:rPr lang="en-ZA" sz="1100" dirty="0" smtClean="0">
                          <a:solidFill>
                            <a:srgbClr val="0D0D0D"/>
                          </a:solidFill>
                          <a:effectLst/>
                          <a:latin typeface="Agency FB" panose="020B0503020202020204" pitchFamily="34" charset="0"/>
                        </a:rPr>
                        <a:t>1= Strategic</a:t>
                      </a:r>
                      <a:endParaRPr lang="en-ZA" sz="1100" dirty="0" smtClean="0">
                        <a:effectLst/>
                      </a:endParaRPr>
                    </a:p>
                    <a:p>
                      <a:r>
                        <a:rPr lang="en-ZA" sz="1100" dirty="0" smtClean="0">
                          <a:solidFill>
                            <a:srgbClr val="0D0D0D"/>
                          </a:solidFill>
                          <a:effectLst/>
                          <a:latin typeface="Agency FB" panose="020B0503020202020204" pitchFamily="34" charset="0"/>
                        </a:rPr>
                        <a:t>1=Operational</a:t>
                      </a:r>
                      <a:endParaRPr lang="en-ZA" sz="1100" dirty="0" smtClean="0">
                        <a:effectLst/>
                      </a:endParaRPr>
                    </a:p>
                    <a:p>
                      <a:r>
                        <a:rPr lang="en-ZA" sz="1100" dirty="0" smtClean="0">
                          <a:solidFill>
                            <a:srgbClr val="0D0D0D"/>
                          </a:solidFill>
                          <a:effectLst/>
                          <a:latin typeface="Agency FB" panose="020B0503020202020204" pitchFamily="34" charset="0"/>
                          <a:ea typeface="Calibri" panose="020F0502020204030204" pitchFamily="34" charset="0"/>
                          <a:cs typeface="Arial" panose="020B0604020202020204" pitchFamily="34" charset="0"/>
                        </a:rPr>
                        <a:t>1=</a:t>
                      </a:r>
                      <a:r>
                        <a:rPr lang="en-ZA" sz="1100" dirty="0" err="1" smtClean="0">
                          <a:solidFill>
                            <a:srgbClr val="0D0D0D"/>
                          </a:solidFill>
                          <a:effectLst/>
                          <a:latin typeface="Agency FB" panose="020B0503020202020204" pitchFamily="34" charset="0"/>
                          <a:ea typeface="Calibri" panose="020F0502020204030204" pitchFamily="34" charset="0"/>
                          <a:cs typeface="Arial" panose="020B0604020202020204" pitchFamily="34" charset="0"/>
                        </a:rPr>
                        <a:t>mSCOA</a:t>
                      </a:r>
                      <a:endParaRPr lang="en-US" sz="1100" dirty="0">
                        <a:effectLst/>
                        <a:latin typeface="Agency FB" panose="020B0503020202020204" pitchFamily="34" charset="0"/>
                      </a:endParaRPr>
                    </a:p>
                  </a:txBody>
                  <a:tcPr marL="68580" marR="68580" marT="0" marB="0"/>
                </a:tc>
                <a:tc>
                  <a:txBody>
                    <a:bodyPr/>
                    <a:lstStyle/>
                    <a:p>
                      <a:pPr algn="l"/>
                      <a:r>
                        <a:rPr lang="en-US" sz="1100" kern="1200" dirty="0" smtClean="0">
                          <a:solidFill>
                            <a:schemeClr val="dk1"/>
                          </a:solidFill>
                          <a:effectLst/>
                          <a:latin typeface="Agency FB" panose="020B0503020202020204" pitchFamily="34" charset="0"/>
                          <a:ea typeface="Times New Roman"/>
                          <a:cs typeface="+mn-cs"/>
                        </a:rPr>
                        <a:t>3 risk assessments</a:t>
                      </a:r>
                      <a:r>
                        <a:rPr lang="en-US" sz="1100" kern="1200" baseline="0" dirty="0" smtClean="0">
                          <a:solidFill>
                            <a:schemeClr val="dk1"/>
                          </a:solidFill>
                          <a:effectLst/>
                          <a:latin typeface="Agency FB" panose="020B0503020202020204" pitchFamily="34" charset="0"/>
                          <a:ea typeface="Times New Roman"/>
                          <a:cs typeface="+mn-cs"/>
                        </a:rPr>
                        <a:t> </a:t>
                      </a:r>
                      <a:endParaRPr lang="en-US" sz="1100" kern="1200" dirty="0">
                        <a:solidFill>
                          <a:schemeClr val="dk1"/>
                        </a:solidFill>
                        <a:effectLst/>
                        <a:latin typeface="Agency FB" panose="020B0503020202020204" pitchFamily="34" charset="0"/>
                        <a:ea typeface="Times New Roman"/>
                        <a:cs typeface="+mn-cs"/>
                      </a:endParaRPr>
                    </a:p>
                  </a:txBody>
                  <a:tcPr marL="68580" marR="68580" marT="0" marB="0"/>
                </a:tc>
                <a:tc vMerge="1">
                  <a:txBody>
                    <a:bodyPr/>
                    <a:lstStyle/>
                    <a:p>
                      <a:endParaRPr lang="en-ZA"/>
                    </a:p>
                  </a:txBody>
                  <a:tcPr/>
                </a:tc>
                <a:tc vMerge="1">
                  <a:txBody>
                    <a:bodyPr/>
                    <a:lstStyle/>
                    <a:p>
                      <a:endParaRPr lang="en-ZA"/>
                    </a:p>
                  </a:txBody>
                  <a:tcPr/>
                </a:tc>
                <a:tc>
                  <a:txBody>
                    <a:bodyPr/>
                    <a:lstStyle/>
                    <a:p>
                      <a:pPr algn="l">
                        <a:spcAft>
                          <a:spcPts val="0"/>
                        </a:spcAft>
                      </a:pPr>
                      <a:r>
                        <a:rPr lang="en-US" sz="1200" baseline="0" dirty="0" smtClean="0">
                          <a:effectLst/>
                          <a:latin typeface="Agency FB" panose="020B0503020202020204" pitchFamily="34" charset="0"/>
                        </a:rPr>
                        <a:t>Achieved</a:t>
                      </a:r>
                      <a:endParaRPr lang="en-ZA" sz="1200" dirty="0" smtClean="0">
                        <a:effectLst/>
                        <a:latin typeface="Calibri" panose="020F0502020204030204" pitchFamily="34" charset="0"/>
                      </a:endParaRPr>
                    </a:p>
                    <a:p>
                      <a:pPr algn="l">
                        <a:spcAft>
                          <a:spcPts val="0"/>
                        </a:spcAft>
                      </a:pPr>
                      <a:endParaRPr lang="en-US" sz="1200" dirty="0">
                        <a:effectLst/>
                        <a:latin typeface="Agency FB" panose="020B0503020202020204" pitchFamily="34" charset="0"/>
                      </a:endParaRPr>
                    </a:p>
                  </a:txBody>
                  <a:tcPr marL="68580" marR="68580" marT="0" marB="0"/>
                </a:tc>
                <a:tc>
                  <a:txBody>
                    <a:bodyPr/>
                    <a:lstStyle/>
                    <a:p>
                      <a:pPr marL="0" marR="0" algn="l">
                        <a:lnSpc>
                          <a:spcPct val="115000"/>
                        </a:lnSpc>
                        <a:spcBef>
                          <a:spcPts val="0"/>
                        </a:spcBef>
                        <a:spcAft>
                          <a:spcPts val="0"/>
                        </a:spcAft>
                      </a:pPr>
                      <a:r>
                        <a:rPr lang="en-US" sz="1200" dirty="0" smtClean="0">
                          <a:effectLst/>
                          <a:latin typeface="Agency FB" panose="020B0503020202020204" pitchFamily="34" charset="0"/>
                          <a:ea typeface="Calibri" panose="020F0502020204030204" pitchFamily="34" charset="0"/>
                        </a:rPr>
                        <a:t>None</a:t>
                      </a:r>
                      <a:endParaRPr lang="en-US" sz="1200" dirty="0">
                        <a:effectLst/>
                        <a:latin typeface="Agency FB" panose="020B0503020202020204" pitchFamily="34" charset="0"/>
                        <a:ea typeface="Calibri" panose="020F0502020204030204" pitchFamily="34" charset="0"/>
                      </a:endParaRPr>
                    </a:p>
                  </a:txBody>
                  <a:tcPr marL="68580" marR="68580" marT="0" marB="0"/>
                </a:tc>
                <a:tc>
                  <a:txBody>
                    <a:bodyPr/>
                    <a:lstStyle/>
                    <a:p>
                      <a:pPr marL="0" marR="0" algn="l">
                        <a:lnSpc>
                          <a:spcPct val="115000"/>
                        </a:lnSpc>
                        <a:spcBef>
                          <a:spcPts val="0"/>
                        </a:spcBef>
                        <a:spcAft>
                          <a:spcPts val="0"/>
                        </a:spcAft>
                      </a:pPr>
                      <a:r>
                        <a:rPr lang="en-US" sz="1200" dirty="0" smtClean="0">
                          <a:effectLst/>
                          <a:latin typeface="Agency FB" panose="020B0503020202020204" pitchFamily="34" charset="0"/>
                          <a:ea typeface="Calibri" panose="020F0502020204030204" pitchFamily="34" charset="0"/>
                        </a:rPr>
                        <a:t>None</a:t>
                      </a:r>
                      <a:endParaRPr lang="en-US" sz="1200" dirty="0">
                        <a:effectLst/>
                        <a:latin typeface="Agency FB" panose="020B0503020202020204" pitchFamily="34" charset="0"/>
                        <a:ea typeface="Calibri" panose="020F0502020204030204" pitchFamily="34" charset="0"/>
                      </a:endParaRPr>
                    </a:p>
                  </a:txBody>
                  <a:tcPr marL="68580" marR="68580" marT="0" marB="0"/>
                </a:tc>
              </a:tr>
              <a:tr h="901989">
                <a:tc>
                  <a:txBody>
                    <a:bodyPr/>
                    <a:lstStyle/>
                    <a:p>
                      <a:pPr algn="l">
                        <a:lnSpc>
                          <a:spcPct val="150000"/>
                        </a:lnSpc>
                      </a:pPr>
                      <a:r>
                        <a:rPr lang="en-ZA" sz="1100" dirty="0" smtClean="0">
                          <a:solidFill>
                            <a:srgbClr val="0D0D0D"/>
                          </a:solidFill>
                          <a:effectLst/>
                          <a:latin typeface="Agency FB" panose="020B0503020202020204" pitchFamily="34" charset="0"/>
                          <a:ea typeface="Calibri" panose="020F0502020204030204" pitchFamily="34" charset="0"/>
                          <a:cs typeface="Arial" panose="020B0604020202020204" pitchFamily="34" charset="0"/>
                        </a:rPr>
                        <a:t>No of risk mitigating factors implemented</a:t>
                      </a:r>
                      <a:endParaRPr lang="en-US" sz="1100" dirty="0">
                        <a:effectLst/>
                        <a:latin typeface="Agency FB" panose="020B0503020202020204" pitchFamily="34" charset="0"/>
                      </a:endParaRPr>
                    </a:p>
                  </a:txBody>
                  <a:tcPr marL="68580" marR="68580" marT="0" marB="0"/>
                </a:tc>
                <a:tc>
                  <a:txBody>
                    <a:bodyPr/>
                    <a:lstStyle/>
                    <a:p>
                      <a:pPr>
                        <a:lnSpc>
                          <a:spcPct val="107000"/>
                        </a:lnSpc>
                      </a:pPr>
                      <a:r>
                        <a:rPr lang="en-ZA" sz="1100" dirty="0">
                          <a:solidFill>
                            <a:srgbClr val="0D0D0D"/>
                          </a:solidFill>
                          <a:effectLst/>
                          <a:latin typeface="Agency FB" panose="020B0503020202020204" pitchFamily="34" charset="0"/>
                        </a:rPr>
                        <a:t>10 Mitigation factors for top 10 risks should be implemented by 30 June 2016</a:t>
                      </a:r>
                      <a:endParaRPr lang="en-ZA" sz="1100" dirty="0">
                        <a:effectLst/>
                        <a:latin typeface="Calibri" panose="020F0502020204030204" pitchFamily="34" charset="0"/>
                      </a:endParaRPr>
                    </a:p>
                  </a:txBody>
                  <a:tcPr marL="68580" marR="68580" marT="0" marB="0"/>
                </a:tc>
                <a:tc>
                  <a:txBody>
                    <a:bodyPr/>
                    <a:lstStyle/>
                    <a:p>
                      <a:pPr algn="l">
                        <a:lnSpc>
                          <a:spcPct val="150000"/>
                        </a:lnSpc>
                        <a:spcAft>
                          <a:spcPts val="0"/>
                        </a:spcAft>
                      </a:pPr>
                      <a:r>
                        <a:rPr lang="en-US" sz="1100" kern="1200" dirty="0" smtClean="0">
                          <a:solidFill>
                            <a:schemeClr val="dk1"/>
                          </a:solidFill>
                          <a:effectLst/>
                          <a:latin typeface="Agency FB" panose="020B0503020202020204" pitchFamily="34" charset="0"/>
                          <a:ea typeface="Times New Roman"/>
                          <a:cs typeface="+mn-cs"/>
                        </a:rPr>
                        <a:t>Not achieved </a:t>
                      </a:r>
                      <a:endParaRPr lang="en-US" sz="1100" kern="1200" dirty="0">
                        <a:solidFill>
                          <a:schemeClr val="dk1"/>
                        </a:solidFill>
                        <a:effectLst/>
                        <a:latin typeface="Agency FB" panose="020B0503020202020204" pitchFamily="34" charset="0"/>
                        <a:ea typeface="Times New Roman"/>
                        <a:cs typeface="+mn-cs"/>
                      </a:endParaRPr>
                    </a:p>
                  </a:txBody>
                  <a:tcPr marL="68580" marR="68580" marT="0" marB="0"/>
                </a:tc>
                <a:tc vMerge="1">
                  <a:txBody>
                    <a:bodyPr/>
                    <a:lstStyle/>
                    <a:p>
                      <a:endParaRPr lang="en-US"/>
                    </a:p>
                  </a:txBody>
                  <a:tcPr/>
                </a:tc>
                <a:tc vMerge="1">
                  <a:txBody>
                    <a:bodyPr/>
                    <a:lstStyle/>
                    <a:p>
                      <a:endParaRPr lang="en-US"/>
                    </a:p>
                  </a:txBody>
                  <a:tcPr/>
                </a:tc>
                <a:tc>
                  <a:txBody>
                    <a:bodyPr/>
                    <a:lstStyle/>
                    <a:p>
                      <a:pPr>
                        <a:lnSpc>
                          <a:spcPct val="107000"/>
                        </a:lnSpc>
                      </a:pPr>
                      <a:r>
                        <a:rPr lang="en-ZA" sz="1100" dirty="0" smtClean="0">
                          <a:effectLst/>
                          <a:latin typeface="Calibri" panose="020F0502020204030204" pitchFamily="34" charset="0"/>
                        </a:rPr>
                        <a:t>Not achieved </a:t>
                      </a:r>
                      <a:endParaRPr lang="en-ZA" sz="1100" dirty="0">
                        <a:effectLst/>
                        <a:latin typeface="Calibri" panose="020F0502020204030204" pitchFamily="34" charset="0"/>
                      </a:endParaRPr>
                    </a:p>
                  </a:txBody>
                  <a:tcPr marL="68580" marR="68580" marT="0" marB="0"/>
                </a:tc>
                <a:tc>
                  <a:txBody>
                    <a:bodyPr/>
                    <a:lstStyle/>
                    <a:p>
                      <a:pPr>
                        <a:lnSpc>
                          <a:spcPct val="107000"/>
                        </a:lnSpc>
                      </a:pPr>
                      <a:r>
                        <a:rPr lang="en-ZA" sz="1100" dirty="0" smtClean="0">
                          <a:effectLst/>
                          <a:latin typeface="Calibri" panose="020F0502020204030204" pitchFamily="34" charset="0"/>
                        </a:rPr>
                        <a:t>Non-functional risk management committee.</a:t>
                      </a:r>
                      <a:endParaRPr lang="en-ZA" sz="1100" dirty="0">
                        <a:effectLst/>
                        <a:latin typeface="Calibri" panose="020F0502020204030204" pitchFamily="34" charset="0"/>
                      </a:endParaRPr>
                    </a:p>
                  </a:txBody>
                  <a:tcPr marL="68580" marR="68580" marT="0" marB="0"/>
                </a:tc>
                <a:tc>
                  <a:txBody>
                    <a:bodyPr/>
                    <a:lstStyle/>
                    <a:p>
                      <a:pPr>
                        <a:lnSpc>
                          <a:spcPct val="107000"/>
                        </a:lnSpc>
                      </a:pPr>
                      <a:r>
                        <a:rPr lang="en-ZA" sz="1100" dirty="0" smtClean="0">
                          <a:effectLst/>
                          <a:latin typeface="Calibri" panose="020F0502020204030204" pitchFamily="34" charset="0"/>
                        </a:rPr>
                        <a:t>Replace</a:t>
                      </a:r>
                      <a:r>
                        <a:rPr lang="en-ZA" sz="1100" baseline="0" dirty="0" smtClean="0">
                          <a:effectLst/>
                          <a:latin typeface="Calibri" panose="020F0502020204030204" pitchFamily="34" charset="0"/>
                        </a:rPr>
                        <a:t> the chairperson of the risk management committee </a:t>
                      </a:r>
                      <a:endParaRPr lang="en-ZA" sz="1100" dirty="0">
                        <a:effectLst/>
                        <a:latin typeface="Calibri" panose="020F0502020204030204" pitchFamily="34" charset="0"/>
                      </a:endParaRPr>
                    </a:p>
                  </a:txBody>
                  <a:tcPr marL="68580" marR="68580" marT="0" marB="0"/>
                </a:tc>
              </a:tr>
              <a:tr h="1011505">
                <a:tc>
                  <a:txBody>
                    <a:bodyPr/>
                    <a:lstStyle/>
                    <a:p>
                      <a:pPr algn="l">
                        <a:lnSpc>
                          <a:spcPct val="150000"/>
                        </a:lnSpc>
                      </a:pPr>
                      <a:r>
                        <a:rPr lang="en-ZA" sz="1100" dirty="0" smtClean="0">
                          <a:solidFill>
                            <a:srgbClr val="0D0D0D"/>
                          </a:solidFill>
                          <a:effectLst/>
                          <a:latin typeface="Agency FB" panose="020B0503020202020204" pitchFamily="34" charset="0"/>
                          <a:ea typeface="Calibri" panose="020F0502020204030204" pitchFamily="34" charset="0"/>
                          <a:cs typeface="Arial" panose="020B0604020202020204" pitchFamily="34" charset="0"/>
                        </a:rPr>
                        <a:t>No. of  risk management  policies to be adopted by 30 Jun 16</a:t>
                      </a:r>
                      <a:endParaRPr lang="en-US" sz="1100" dirty="0">
                        <a:effectLst/>
                        <a:latin typeface="Agency FB" panose="020B0503020202020204" pitchFamily="34" charset="0"/>
                      </a:endParaRPr>
                    </a:p>
                  </a:txBody>
                  <a:tcPr marL="68580" marR="68580" marT="0" marB="0"/>
                </a:tc>
                <a:tc>
                  <a:txBody>
                    <a:bodyPr/>
                    <a:lstStyle/>
                    <a:p>
                      <a:r>
                        <a:rPr lang="en-ZA" sz="1100" dirty="0" smtClean="0">
                          <a:solidFill>
                            <a:srgbClr val="0D0D0D"/>
                          </a:solidFill>
                          <a:effectLst/>
                          <a:latin typeface="Agency FB" panose="020B0503020202020204" pitchFamily="34" charset="0"/>
                        </a:rPr>
                        <a:t>3</a:t>
                      </a:r>
                      <a:r>
                        <a:rPr lang="en-ZA" sz="1100" dirty="0" smtClean="0">
                          <a:solidFill>
                            <a:schemeClr val="dk1"/>
                          </a:solidFill>
                          <a:effectLst/>
                          <a:latin typeface="+mn-lt"/>
                        </a:rPr>
                        <a:t>)</a:t>
                      </a:r>
                      <a:r>
                        <a:rPr lang="en-ZA" sz="1100" baseline="0" dirty="0" smtClean="0">
                          <a:solidFill>
                            <a:schemeClr val="dk1"/>
                          </a:solidFill>
                          <a:effectLst/>
                          <a:latin typeface="+mn-lt"/>
                        </a:rPr>
                        <a:t> </a:t>
                      </a:r>
                      <a:r>
                        <a:rPr lang="en-ZA" sz="1100" dirty="0" smtClean="0">
                          <a:solidFill>
                            <a:srgbClr val="0D0D0D"/>
                          </a:solidFill>
                          <a:effectLst/>
                          <a:latin typeface="Agency FB" panose="020B0503020202020204" pitchFamily="34" charset="0"/>
                        </a:rPr>
                        <a:t> Risk management policy</a:t>
                      </a:r>
                      <a:r>
                        <a:rPr lang="en-ZA" sz="1100" dirty="0" smtClean="0">
                          <a:solidFill>
                            <a:schemeClr val="dk1"/>
                          </a:solidFill>
                          <a:effectLst/>
                          <a:latin typeface="+mn-lt"/>
                        </a:rPr>
                        <a:t>,</a:t>
                      </a:r>
                      <a:r>
                        <a:rPr lang="en-ZA" sz="1100" baseline="0" dirty="0" smtClean="0">
                          <a:solidFill>
                            <a:schemeClr val="dk1"/>
                          </a:solidFill>
                          <a:effectLst/>
                          <a:latin typeface="+mn-lt"/>
                        </a:rPr>
                        <a:t> </a:t>
                      </a:r>
                      <a:r>
                        <a:rPr lang="en-ZA" sz="1100" dirty="0" smtClean="0">
                          <a:solidFill>
                            <a:srgbClr val="0D0D0D"/>
                          </a:solidFill>
                          <a:effectLst/>
                          <a:latin typeface="Agency FB" panose="020B0503020202020204" pitchFamily="34" charset="0"/>
                        </a:rPr>
                        <a:t>Whistle blowing policy</a:t>
                      </a:r>
                      <a:r>
                        <a:rPr lang="en-ZA" sz="1100" baseline="0" dirty="0" smtClean="0">
                          <a:solidFill>
                            <a:schemeClr val="dk1"/>
                          </a:solidFill>
                          <a:effectLst/>
                          <a:latin typeface="+mn-lt"/>
                        </a:rPr>
                        <a:t> &amp;</a:t>
                      </a:r>
                      <a:r>
                        <a:rPr lang="en-ZA" sz="1100" dirty="0" smtClean="0">
                          <a:solidFill>
                            <a:srgbClr val="0D0D0D"/>
                          </a:solidFill>
                          <a:effectLst/>
                          <a:latin typeface="Agency FB" panose="020B0503020202020204" pitchFamily="34" charset="0"/>
                          <a:ea typeface="Calibri" panose="020F0502020204030204" pitchFamily="34" charset="0"/>
                          <a:cs typeface="Arial" panose="020B0604020202020204" pitchFamily="34" charset="0"/>
                        </a:rPr>
                        <a:t> Anti-corruption policy)</a:t>
                      </a:r>
                      <a:endParaRPr lang="en-US" sz="1100" dirty="0">
                        <a:effectLst/>
                        <a:latin typeface="Agency FB" panose="020B0503020202020204" pitchFamily="34" charset="0"/>
                      </a:endParaRPr>
                    </a:p>
                  </a:txBody>
                  <a:tcPr marL="68580" marR="68580" marT="0" marB="0"/>
                </a:tc>
                <a:tc>
                  <a:txBody>
                    <a:bodyPr/>
                    <a:lstStyle/>
                    <a:p>
                      <a:pPr algn="l">
                        <a:spcAft>
                          <a:spcPts val="0"/>
                        </a:spcAft>
                      </a:pPr>
                      <a:r>
                        <a:rPr lang="en-US" sz="1200" dirty="0" smtClean="0">
                          <a:effectLst/>
                          <a:latin typeface="Agency FB" panose="020B0503020202020204" pitchFamily="34" charset="0"/>
                        </a:rPr>
                        <a:t>3</a:t>
                      </a:r>
                      <a:endParaRPr lang="en-US" sz="1200" dirty="0">
                        <a:effectLst/>
                        <a:latin typeface="Agency FB" panose="020B0503020202020204" pitchFamily="34" charset="0"/>
                      </a:endParaRPr>
                    </a:p>
                  </a:txBody>
                  <a:tcPr marL="68580" marR="68580" marT="0" marB="0"/>
                </a:tc>
                <a:tc>
                  <a:txBody>
                    <a:bodyPr/>
                    <a:lstStyle/>
                    <a:p>
                      <a:pPr algn="l"/>
                      <a:r>
                        <a:rPr lang="en-US" sz="1100" kern="1200" dirty="0" smtClean="0">
                          <a:solidFill>
                            <a:schemeClr val="dk1"/>
                          </a:solidFill>
                          <a:effectLst/>
                          <a:latin typeface="Agency FB" panose="020B0503020202020204" pitchFamily="34" charset="0"/>
                          <a:ea typeface="Times New Roman"/>
                          <a:cs typeface="Times New Roman"/>
                        </a:rPr>
                        <a:t>R0.00</a:t>
                      </a:r>
                    </a:p>
                  </a:txBody>
                  <a:tcPr marT="45736" marB="45736"/>
                </a:tc>
                <a:tc>
                  <a:txBody>
                    <a:bodyPr/>
                    <a:lstStyle/>
                    <a:p>
                      <a:pPr algn="l"/>
                      <a:r>
                        <a:rPr lang="en-US" sz="1100" kern="1200" dirty="0" smtClean="0">
                          <a:solidFill>
                            <a:schemeClr val="dk1"/>
                          </a:solidFill>
                          <a:effectLst/>
                          <a:latin typeface="Agency FB" panose="020B0503020202020204" pitchFamily="34" charset="0"/>
                          <a:ea typeface="Times New Roman"/>
                          <a:cs typeface="Times New Roman"/>
                        </a:rPr>
                        <a:t>R0.00</a:t>
                      </a:r>
                      <a:endParaRPr lang="en-US" sz="1100" kern="1200" dirty="0">
                        <a:solidFill>
                          <a:schemeClr val="dk1"/>
                        </a:solidFill>
                        <a:effectLst/>
                        <a:latin typeface="Agency FB" panose="020B0503020202020204" pitchFamily="34" charset="0"/>
                        <a:ea typeface="Times New Roman"/>
                        <a:cs typeface="Times New Roman"/>
                      </a:endParaRPr>
                    </a:p>
                  </a:txBody>
                  <a:tcPr marT="45736" marB="45736"/>
                </a:tc>
                <a:tc>
                  <a:txBody>
                    <a:bodyPr/>
                    <a:lstStyle/>
                    <a:p>
                      <a:pPr algn="l">
                        <a:spcAft>
                          <a:spcPts val="0"/>
                        </a:spcAft>
                      </a:pPr>
                      <a:r>
                        <a:rPr lang="en-US" sz="1200" baseline="0" dirty="0" smtClean="0">
                          <a:effectLst/>
                          <a:latin typeface="Agency FB" panose="020B0503020202020204" pitchFamily="34" charset="0"/>
                        </a:rPr>
                        <a:t>Achieved</a:t>
                      </a:r>
                      <a:endParaRPr lang="en-ZA" sz="1200" dirty="0" smtClean="0">
                        <a:effectLst/>
                        <a:latin typeface="Calibri" panose="020F0502020204030204" pitchFamily="34" charset="0"/>
                      </a:endParaRPr>
                    </a:p>
                  </a:txBody>
                  <a:tcPr marL="68580" marR="68580" marT="0" marB="0"/>
                </a:tc>
                <a:tc>
                  <a:txBody>
                    <a:bodyPr/>
                    <a:lstStyle/>
                    <a:p>
                      <a:pPr marL="0" marR="0" algn="l">
                        <a:lnSpc>
                          <a:spcPct val="115000"/>
                        </a:lnSpc>
                        <a:spcBef>
                          <a:spcPts val="0"/>
                        </a:spcBef>
                        <a:spcAft>
                          <a:spcPts val="0"/>
                        </a:spcAft>
                      </a:pPr>
                      <a:r>
                        <a:rPr lang="en-US" sz="1200" dirty="0" smtClean="0">
                          <a:effectLst/>
                          <a:latin typeface="Agency FB" panose="020B0503020202020204" pitchFamily="34" charset="0"/>
                          <a:ea typeface="Calibri" panose="020F0502020204030204" pitchFamily="34" charset="0"/>
                        </a:rPr>
                        <a:t>None</a:t>
                      </a:r>
                      <a:endParaRPr lang="en-US" sz="1200" dirty="0">
                        <a:effectLst/>
                        <a:latin typeface="Agency FB" panose="020B0503020202020204" pitchFamily="34" charset="0"/>
                        <a:ea typeface="Calibri" panose="020F0502020204030204" pitchFamily="34" charset="0"/>
                      </a:endParaRPr>
                    </a:p>
                  </a:txBody>
                  <a:tcPr marL="68580" marR="68580" marT="0" marB="0"/>
                </a:tc>
                <a:tc>
                  <a:txBody>
                    <a:bodyPr/>
                    <a:lstStyle/>
                    <a:p>
                      <a:pPr marL="0" marR="0" algn="l">
                        <a:lnSpc>
                          <a:spcPct val="115000"/>
                        </a:lnSpc>
                        <a:spcBef>
                          <a:spcPts val="0"/>
                        </a:spcBef>
                        <a:spcAft>
                          <a:spcPts val="0"/>
                        </a:spcAft>
                      </a:pPr>
                      <a:r>
                        <a:rPr lang="en-US" sz="1200" dirty="0" smtClean="0">
                          <a:effectLst/>
                          <a:latin typeface="Agency FB" panose="020B0503020202020204" pitchFamily="34" charset="0"/>
                          <a:ea typeface="Calibri" panose="020F0502020204030204" pitchFamily="34" charset="0"/>
                        </a:rPr>
                        <a:t>None</a:t>
                      </a:r>
                      <a:endParaRPr lang="en-US" sz="1200" dirty="0">
                        <a:effectLst/>
                        <a:latin typeface="Agency FB" panose="020B0503020202020204" pitchFamily="34" charset="0"/>
                        <a:ea typeface="Calibri" panose="020F0502020204030204" pitchFamily="34" charset="0"/>
                      </a:endParaRPr>
                    </a:p>
                  </a:txBody>
                  <a:tcPr marL="68580" marR="68580" marT="0" marB="0"/>
                </a:tc>
              </a:tr>
            </a:tbl>
          </a:graphicData>
        </a:graphic>
      </p:graphicFrame>
    </p:spTree>
    <p:extLst>
      <p:ext uri="{BB962C8B-B14F-4D97-AF65-F5344CB8AC3E}">
        <p14:creationId xmlns:p14="http://schemas.microsoft.com/office/powerpoint/2010/main" val="155059268"/>
      </p:ext>
    </p:extLst>
  </p:cSld>
  <p:clrMapOvr>
    <a:masterClrMapping/>
  </p:clrMapOvr>
  <p:transition spd="slow">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089073" y="137984"/>
            <a:ext cx="3982029" cy="646331"/>
          </a:xfrm>
          <a:prstGeom prst="rect">
            <a:avLst/>
          </a:prstGeom>
          <a:solidFill>
            <a:srgbClr val="92D050"/>
          </a:solidFill>
        </p:spPr>
        <p:txBody>
          <a:bodyPr wrap="square" rtlCol="0">
            <a:spAutoFit/>
          </a:bodyPr>
          <a:lstStyle/>
          <a:p>
            <a:pPr algn="ctr"/>
            <a:r>
              <a:rPr lang="en-US" b="1" dirty="0" smtClean="0">
                <a:solidFill>
                  <a:srgbClr val="002060"/>
                </a:solidFill>
              </a:rPr>
              <a:t>EPMLM 2015/2016 ANNUAL PERFORMANCE </a:t>
            </a:r>
            <a:endParaRPr lang="en-US" b="1" dirty="0">
              <a:solidFill>
                <a:srgbClr val="002060"/>
              </a:solidFill>
            </a:endParaRPr>
          </a:p>
        </p:txBody>
      </p:sp>
      <p:pic>
        <p:nvPicPr>
          <p:cNvPr id="5"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071102" y="-28466"/>
            <a:ext cx="914400" cy="703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extBox 5"/>
          <p:cNvSpPr txBox="1"/>
          <p:nvPr/>
        </p:nvSpPr>
        <p:spPr>
          <a:xfrm>
            <a:off x="621217" y="323166"/>
            <a:ext cx="4800600" cy="368300"/>
          </a:xfrm>
          <a:prstGeom prst="rect">
            <a:avLst/>
          </a:prstGeom>
          <a:ln/>
        </p:spPr>
        <p:style>
          <a:lnRef idx="1">
            <a:schemeClr val="accent1"/>
          </a:lnRef>
          <a:fillRef idx="2">
            <a:schemeClr val="accent1"/>
          </a:fillRef>
          <a:effectRef idx="1">
            <a:schemeClr val="accent1"/>
          </a:effectRef>
          <a:fontRef idx="minor">
            <a:schemeClr val="dk1"/>
          </a:fontRef>
        </p:style>
        <p:txBody>
          <a:bodyPr>
            <a:spAutoFit/>
          </a:bodyPr>
          <a:lstStyle/>
          <a:p>
            <a:pPr algn="ctr">
              <a:defRPr/>
            </a:pPr>
            <a:r>
              <a:rPr lang="en-US" dirty="0" smtClean="0">
                <a:solidFill>
                  <a:prstClr val="black"/>
                </a:solidFill>
              </a:rPr>
              <a:t>KPA 6: GOOD GOVERNANCE</a:t>
            </a:r>
            <a:endParaRPr lang="en-US" dirty="0">
              <a:solidFill>
                <a:prstClr val="black"/>
              </a:solidFill>
            </a:endParaRPr>
          </a:p>
        </p:txBody>
      </p:sp>
      <p:sp>
        <p:nvSpPr>
          <p:cNvPr id="3" name="Slide Number Placeholder 2"/>
          <p:cNvSpPr>
            <a:spLocks noGrp="1"/>
          </p:cNvSpPr>
          <p:nvPr>
            <p:ph type="sldNum" sz="quarter" idx="12"/>
          </p:nvPr>
        </p:nvSpPr>
        <p:spPr/>
        <p:txBody>
          <a:bodyPr/>
          <a:lstStyle/>
          <a:p>
            <a:fld id="{01BCFC26-62B4-4113-B485-962636936649}" type="slidenum">
              <a:rPr lang="en-US" smtClean="0"/>
              <a:pPr/>
              <a:t>11</a:t>
            </a:fld>
            <a:endParaRPr lang="en-US"/>
          </a:p>
        </p:txBody>
      </p:sp>
      <p:graphicFrame>
        <p:nvGraphicFramePr>
          <p:cNvPr id="7" name="Content Placeholder 5"/>
          <p:cNvGraphicFramePr>
            <a:graphicFrameLocks/>
          </p:cNvGraphicFramePr>
          <p:nvPr>
            <p:extLst>
              <p:ext uri="{D42A27DB-BD31-4B8C-83A1-F6EECF244321}">
                <p14:modId xmlns:p14="http://schemas.microsoft.com/office/powerpoint/2010/main" val="4294577730"/>
              </p:ext>
            </p:extLst>
          </p:nvPr>
        </p:nvGraphicFramePr>
        <p:xfrm>
          <a:off x="687546" y="987866"/>
          <a:ext cx="10803054" cy="3576227"/>
        </p:xfrm>
        <a:graphic>
          <a:graphicData uri="http://schemas.openxmlformats.org/drawingml/2006/table">
            <a:tbl>
              <a:tblPr firstRow="1" bandRow="1">
                <a:tableStyleId>{5C22544A-7EE6-4342-B048-85BDC9FD1C3A}</a:tableStyleId>
              </a:tblPr>
              <a:tblGrid>
                <a:gridCol w="1604479"/>
                <a:gridCol w="1087244"/>
                <a:gridCol w="1302513"/>
                <a:gridCol w="928228"/>
                <a:gridCol w="1422285"/>
                <a:gridCol w="1122856"/>
                <a:gridCol w="1497142"/>
                <a:gridCol w="1838307"/>
              </a:tblGrid>
              <a:tr h="583357">
                <a:tc>
                  <a:txBody>
                    <a:bodyPr/>
                    <a:lstStyle/>
                    <a:p>
                      <a:pPr algn="l"/>
                      <a:r>
                        <a:rPr lang="en-US" sz="1300" dirty="0" smtClean="0">
                          <a:solidFill>
                            <a:schemeClr val="tx1"/>
                          </a:solidFill>
                        </a:rPr>
                        <a:t>PROJECTS(KPI as per SDBIP) </a:t>
                      </a:r>
                      <a:endParaRPr lang="en-US" sz="1300" dirty="0">
                        <a:solidFill>
                          <a:schemeClr val="tx1"/>
                        </a:solidFill>
                      </a:endParaRPr>
                    </a:p>
                  </a:txBody>
                  <a:tcPr marT="45736" marB="45736"/>
                </a:tc>
                <a:tc>
                  <a:txBody>
                    <a:bodyPr/>
                    <a:lstStyle/>
                    <a:p>
                      <a:pPr algn="l"/>
                      <a:r>
                        <a:rPr lang="en-US" sz="1300" dirty="0" smtClean="0">
                          <a:solidFill>
                            <a:schemeClr val="tx1"/>
                          </a:solidFill>
                        </a:rPr>
                        <a:t>ANNUAL</a:t>
                      </a:r>
                      <a:r>
                        <a:rPr lang="en-US" sz="1300" baseline="0" dirty="0" smtClean="0">
                          <a:solidFill>
                            <a:schemeClr val="tx1"/>
                          </a:solidFill>
                        </a:rPr>
                        <a:t> TARGET</a:t>
                      </a:r>
                      <a:endParaRPr lang="en-US" sz="1300" dirty="0">
                        <a:solidFill>
                          <a:schemeClr val="tx1"/>
                        </a:solidFill>
                      </a:endParaRPr>
                    </a:p>
                  </a:txBody>
                  <a:tcPr marT="45736" marB="45736"/>
                </a:tc>
                <a:tc>
                  <a:txBody>
                    <a:bodyPr/>
                    <a:lstStyle/>
                    <a:p>
                      <a:pPr algn="l"/>
                      <a:r>
                        <a:rPr lang="en-US" sz="1300" dirty="0" smtClean="0">
                          <a:solidFill>
                            <a:schemeClr val="tx1"/>
                          </a:solidFill>
                        </a:rPr>
                        <a:t> ANNUAL</a:t>
                      </a:r>
                    </a:p>
                    <a:p>
                      <a:pPr algn="l"/>
                      <a:r>
                        <a:rPr lang="en-US" sz="1300" dirty="0" smtClean="0">
                          <a:solidFill>
                            <a:schemeClr val="tx1"/>
                          </a:solidFill>
                        </a:rPr>
                        <a:t>ACTUALS</a:t>
                      </a:r>
                      <a:endParaRPr lang="en-US" sz="1300" dirty="0">
                        <a:solidFill>
                          <a:schemeClr val="tx1"/>
                        </a:solidFill>
                      </a:endParaRPr>
                    </a:p>
                  </a:txBody>
                  <a:tcPr marT="45736" marB="45736"/>
                </a:tc>
                <a:tc>
                  <a:txBody>
                    <a:bodyPr/>
                    <a:lstStyle/>
                    <a:p>
                      <a:pPr algn="l"/>
                      <a:r>
                        <a:rPr lang="en-US" sz="1300" dirty="0" smtClean="0">
                          <a:solidFill>
                            <a:schemeClr val="tx1"/>
                          </a:solidFill>
                        </a:rPr>
                        <a:t>BUDGET</a:t>
                      </a:r>
                    </a:p>
                  </a:txBody>
                  <a:tcPr marT="45736" marB="45736"/>
                </a:tc>
                <a:tc>
                  <a:txBody>
                    <a:bodyPr/>
                    <a:lstStyle/>
                    <a:p>
                      <a:pPr algn="l"/>
                      <a:r>
                        <a:rPr lang="en-US" sz="1300" dirty="0" smtClean="0">
                          <a:solidFill>
                            <a:schemeClr val="tx1"/>
                          </a:solidFill>
                        </a:rPr>
                        <a:t>EXPENDITURE</a:t>
                      </a:r>
                      <a:endParaRPr lang="en-US" sz="1300" dirty="0">
                        <a:solidFill>
                          <a:schemeClr val="tx1"/>
                        </a:solidFill>
                      </a:endParaRPr>
                    </a:p>
                  </a:txBody>
                  <a:tcPr marT="45736" marB="45736"/>
                </a:tc>
                <a:tc>
                  <a:txBody>
                    <a:bodyPr/>
                    <a:lstStyle/>
                    <a:p>
                      <a:pPr algn="l"/>
                      <a:r>
                        <a:rPr lang="en-US" sz="1300" dirty="0" smtClean="0">
                          <a:solidFill>
                            <a:schemeClr val="tx1"/>
                          </a:solidFill>
                        </a:rPr>
                        <a:t>PROGRESS</a:t>
                      </a:r>
                      <a:endParaRPr lang="en-US" sz="1300" dirty="0">
                        <a:solidFill>
                          <a:schemeClr val="tx1"/>
                        </a:solidFill>
                      </a:endParaRPr>
                    </a:p>
                  </a:txBody>
                  <a:tcPr marT="45736" marB="45736"/>
                </a:tc>
                <a:tc>
                  <a:txBody>
                    <a:bodyPr/>
                    <a:lstStyle/>
                    <a:p>
                      <a:pPr algn="l"/>
                      <a:r>
                        <a:rPr lang="en-US" sz="1300" dirty="0" smtClean="0">
                          <a:solidFill>
                            <a:schemeClr val="tx1"/>
                          </a:solidFill>
                        </a:rPr>
                        <a:t>CHALLENGES </a:t>
                      </a:r>
                      <a:endParaRPr lang="en-US" sz="1300" dirty="0">
                        <a:solidFill>
                          <a:schemeClr val="tx1"/>
                        </a:solidFill>
                      </a:endParaRPr>
                    </a:p>
                  </a:txBody>
                  <a:tcPr marT="45736" marB="45736"/>
                </a:tc>
                <a:tc>
                  <a:txBody>
                    <a:bodyPr/>
                    <a:lstStyle/>
                    <a:p>
                      <a:pPr algn="l"/>
                      <a:r>
                        <a:rPr lang="en-US" sz="1300" dirty="0" smtClean="0">
                          <a:solidFill>
                            <a:schemeClr val="tx1"/>
                          </a:solidFill>
                        </a:rPr>
                        <a:t>REMEDIAL ACTION</a:t>
                      </a:r>
                      <a:endParaRPr lang="en-US" sz="1300" dirty="0">
                        <a:solidFill>
                          <a:schemeClr val="tx1"/>
                        </a:solidFill>
                      </a:endParaRPr>
                    </a:p>
                  </a:txBody>
                  <a:tcPr marT="45736" marB="45736"/>
                </a:tc>
              </a:tr>
              <a:tr h="2992870">
                <a:tc>
                  <a:txBody>
                    <a:bodyPr/>
                    <a:lstStyle/>
                    <a:p>
                      <a:pPr>
                        <a:lnSpc>
                          <a:spcPct val="107000"/>
                        </a:lnSpc>
                      </a:pPr>
                      <a:r>
                        <a:rPr lang="en-ZA" sz="1400" dirty="0" smtClean="0">
                          <a:solidFill>
                            <a:srgbClr val="0D0D0D"/>
                          </a:solidFill>
                          <a:effectLst/>
                          <a:latin typeface="Agency FB" panose="020B0503020202020204" pitchFamily="34" charset="0"/>
                          <a:ea typeface="Calibri" panose="020F0502020204030204" pitchFamily="34" charset="0"/>
                          <a:cs typeface="Arial" panose="020B0604020202020204" pitchFamily="34" charset="0"/>
                        </a:rPr>
                        <a:t>No. of awareness campaigns to be held by 30 Jun 16</a:t>
                      </a:r>
                      <a:endParaRPr lang="en-ZA" sz="1400" dirty="0">
                        <a:effectLst/>
                        <a:latin typeface="Agency FB" panose="020B0503020202020204" pitchFamily="34" charset="0"/>
                      </a:endParaRPr>
                    </a:p>
                  </a:txBody>
                  <a:tcPr marL="68580" marR="68580" marT="0" marB="0"/>
                </a:tc>
                <a:tc>
                  <a:txBody>
                    <a:bodyPr/>
                    <a:lstStyle/>
                    <a:p>
                      <a:pPr>
                        <a:lnSpc>
                          <a:spcPct val="107000"/>
                        </a:lnSpc>
                      </a:pPr>
                      <a:r>
                        <a:rPr lang="en-ZA" sz="1400" dirty="0" smtClean="0">
                          <a:effectLst/>
                          <a:latin typeface="Agency FB" panose="020B0503020202020204" pitchFamily="34" charset="0"/>
                        </a:rPr>
                        <a:t>4</a:t>
                      </a:r>
                      <a:endParaRPr lang="en-ZA" sz="1400" dirty="0">
                        <a:effectLst/>
                        <a:latin typeface="Agency FB" panose="020B0503020202020204" pitchFamily="34" charset="0"/>
                      </a:endParaRPr>
                    </a:p>
                  </a:txBody>
                  <a:tcPr marL="68580" marR="68580" marT="0" marB="0"/>
                </a:tc>
                <a:tc>
                  <a:txBody>
                    <a:bodyPr/>
                    <a:lstStyle/>
                    <a:p>
                      <a:pPr algn="l">
                        <a:lnSpc>
                          <a:spcPct val="150000"/>
                        </a:lnSpc>
                        <a:spcAft>
                          <a:spcPts val="0"/>
                        </a:spcAft>
                      </a:pPr>
                      <a:r>
                        <a:rPr lang="en-US" sz="1400" kern="1200" dirty="0" smtClean="0">
                          <a:solidFill>
                            <a:schemeClr val="dk1"/>
                          </a:solidFill>
                          <a:effectLst/>
                          <a:latin typeface="Agency FB" panose="020B0503020202020204" pitchFamily="34" charset="0"/>
                          <a:ea typeface="Times New Roman"/>
                          <a:cs typeface="+mn-cs"/>
                        </a:rPr>
                        <a:t>2</a:t>
                      </a:r>
                      <a:endParaRPr lang="en-US" sz="1400" kern="1200" dirty="0">
                        <a:solidFill>
                          <a:schemeClr val="dk1"/>
                        </a:solidFill>
                        <a:effectLst/>
                        <a:latin typeface="Agency FB" panose="020B0503020202020204" pitchFamily="34" charset="0"/>
                        <a:ea typeface="Times New Roman"/>
                        <a:cs typeface="+mn-cs"/>
                      </a:endParaRPr>
                    </a:p>
                  </a:txBody>
                  <a:tcPr marL="68580" marR="68580" marT="0" marB="0"/>
                </a:tc>
                <a:tc>
                  <a:txBody>
                    <a:bodyPr/>
                    <a:lstStyle/>
                    <a:p>
                      <a:pPr algn="l"/>
                      <a:r>
                        <a:rPr lang="en-US" sz="1400" kern="1200" dirty="0" smtClean="0">
                          <a:solidFill>
                            <a:schemeClr val="dk1"/>
                          </a:solidFill>
                          <a:effectLst/>
                          <a:latin typeface="Agency FB" panose="020B0503020202020204" pitchFamily="34" charset="0"/>
                          <a:ea typeface="Times New Roman"/>
                          <a:cs typeface="Times New Roman"/>
                        </a:rPr>
                        <a:t>R0.00</a:t>
                      </a:r>
                    </a:p>
                  </a:txBody>
                  <a:tcPr marT="45736" marB="45736"/>
                </a:tc>
                <a:tc>
                  <a:txBody>
                    <a:bodyPr/>
                    <a:lstStyle/>
                    <a:p>
                      <a:pPr algn="l"/>
                      <a:r>
                        <a:rPr lang="en-US" sz="1400" kern="1200" dirty="0" smtClean="0">
                          <a:solidFill>
                            <a:schemeClr val="dk1"/>
                          </a:solidFill>
                          <a:effectLst/>
                          <a:latin typeface="Agency FB" panose="020B0503020202020204" pitchFamily="34" charset="0"/>
                          <a:ea typeface="Times New Roman"/>
                          <a:cs typeface="Times New Roman"/>
                        </a:rPr>
                        <a:t>R0.00</a:t>
                      </a:r>
                    </a:p>
                  </a:txBody>
                  <a:tcPr marT="45736" marB="45736"/>
                </a:tc>
                <a:tc>
                  <a:txBody>
                    <a:bodyPr/>
                    <a:lstStyle/>
                    <a:p>
                      <a:pPr>
                        <a:lnSpc>
                          <a:spcPct val="107000"/>
                        </a:lnSpc>
                        <a:spcAft>
                          <a:spcPts val="0"/>
                        </a:spcAft>
                      </a:pPr>
                      <a:r>
                        <a:rPr lang="en-ZA" sz="1400" dirty="0" smtClean="0">
                          <a:effectLst/>
                          <a:latin typeface="Agency FB" panose="020B0503020202020204" pitchFamily="34" charset="0"/>
                        </a:rPr>
                        <a:t>Not Achieved</a:t>
                      </a:r>
                      <a:r>
                        <a:rPr lang="en-ZA" sz="1400" baseline="0" dirty="0" smtClean="0">
                          <a:effectLst/>
                          <a:latin typeface="Agency FB" panose="020B0503020202020204" pitchFamily="34" charset="0"/>
                        </a:rPr>
                        <a:t> </a:t>
                      </a:r>
                      <a:endParaRPr lang="en-ZA" sz="1400" dirty="0">
                        <a:effectLst/>
                        <a:latin typeface="Agency FB" panose="020B0503020202020204" pitchFamily="34" charset="0"/>
                      </a:endParaRPr>
                    </a:p>
                  </a:txBody>
                  <a:tcPr marL="68580" marR="68580" marT="0" marB="0"/>
                </a:tc>
                <a:tc>
                  <a:txBody>
                    <a:bodyPr/>
                    <a:lstStyle/>
                    <a:p>
                      <a:pPr>
                        <a:lnSpc>
                          <a:spcPct val="107000"/>
                        </a:lnSpc>
                        <a:spcAft>
                          <a:spcPts val="0"/>
                        </a:spcAft>
                      </a:pPr>
                      <a:r>
                        <a:rPr lang="en-ZA" sz="1400" dirty="0" smtClean="0">
                          <a:effectLst/>
                          <a:latin typeface="Agency FB" panose="020B0503020202020204" pitchFamily="34" charset="0"/>
                        </a:rPr>
                        <a:t>Non-availability of targeted presenters</a:t>
                      </a:r>
                      <a:r>
                        <a:rPr lang="en-ZA" sz="1400" baseline="0" dirty="0" smtClean="0">
                          <a:effectLst/>
                          <a:latin typeface="Agency FB" panose="020B0503020202020204" pitchFamily="34" charset="0"/>
                        </a:rPr>
                        <a:t>.</a:t>
                      </a:r>
                    </a:p>
                    <a:p>
                      <a:pPr marL="0" marR="0" lvl="0" indent="0" algn="l" defTabSz="914400" rtl="0" eaLnBrk="1" fontAlgn="auto" latinLnBrk="0" hangingPunct="1">
                        <a:lnSpc>
                          <a:spcPct val="107000"/>
                        </a:lnSpc>
                        <a:spcBef>
                          <a:spcPts val="0"/>
                        </a:spcBef>
                        <a:spcAft>
                          <a:spcPts val="0"/>
                        </a:spcAft>
                        <a:buClrTx/>
                        <a:buSzTx/>
                        <a:buFontTx/>
                        <a:buNone/>
                        <a:tabLst/>
                        <a:defRPr/>
                      </a:pPr>
                      <a:r>
                        <a:rPr kumimoji="0" lang="en-ZA" sz="1400" b="0" i="0" u="none" strike="noStrike" kern="1200" cap="none" spc="0" normalizeH="0" baseline="0" noProof="0" dirty="0" smtClean="0">
                          <a:ln>
                            <a:noFill/>
                          </a:ln>
                          <a:solidFill>
                            <a:prstClr val="black"/>
                          </a:solidFill>
                          <a:effectLst/>
                          <a:uLnTx/>
                          <a:uFillTx/>
                          <a:latin typeface="Agency FB" panose="020B0503020202020204" pitchFamily="34" charset="0"/>
                        </a:rPr>
                        <a:t>2 awareness campaigns were held </a:t>
                      </a:r>
                    </a:p>
                  </a:txBody>
                  <a:tcPr marL="68580" marR="68580" marT="0" marB="0"/>
                </a:tc>
                <a:tc>
                  <a:txBody>
                    <a:bodyPr/>
                    <a:lstStyle/>
                    <a:p>
                      <a:pPr>
                        <a:lnSpc>
                          <a:spcPct val="107000"/>
                        </a:lnSpc>
                        <a:spcAft>
                          <a:spcPts val="0"/>
                        </a:spcAft>
                      </a:pPr>
                      <a:r>
                        <a:rPr lang="en-ZA" sz="1400" dirty="0" smtClean="0">
                          <a:effectLst/>
                          <a:latin typeface="Agency FB" panose="020B0503020202020204" pitchFamily="34" charset="0"/>
                        </a:rPr>
                        <a:t>Develop annual time</a:t>
                      </a:r>
                      <a:r>
                        <a:rPr lang="en-ZA" sz="1400" baseline="0" dirty="0" smtClean="0">
                          <a:effectLst/>
                          <a:latin typeface="Agency FB" panose="020B0503020202020204" pitchFamily="34" charset="0"/>
                        </a:rPr>
                        <a:t> table for awareness campaigns</a:t>
                      </a:r>
                    </a:p>
                    <a:p>
                      <a:pPr>
                        <a:lnSpc>
                          <a:spcPct val="107000"/>
                        </a:lnSpc>
                        <a:spcAft>
                          <a:spcPts val="0"/>
                        </a:spcAft>
                      </a:pPr>
                      <a:endParaRPr lang="en-ZA" sz="1400" baseline="0" dirty="0" smtClean="0">
                        <a:effectLst/>
                        <a:latin typeface="Agency FB" panose="020B0503020202020204" pitchFamily="34" charset="0"/>
                      </a:endParaRPr>
                    </a:p>
                    <a:p>
                      <a:pPr>
                        <a:lnSpc>
                          <a:spcPct val="107000"/>
                        </a:lnSpc>
                        <a:spcAft>
                          <a:spcPts val="0"/>
                        </a:spcAft>
                      </a:pPr>
                      <a:endParaRPr lang="en-ZA" sz="1400" dirty="0">
                        <a:effectLst/>
                        <a:latin typeface="Agency FB" panose="020B0503020202020204" pitchFamily="34" charset="0"/>
                      </a:endParaRPr>
                    </a:p>
                  </a:txBody>
                  <a:tcPr marL="68580" marR="68580" marT="0" marB="0"/>
                </a:tc>
              </a:tr>
            </a:tbl>
          </a:graphicData>
        </a:graphic>
      </p:graphicFrame>
    </p:spTree>
    <p:extLst>
      <p:ext uri="{BB962C8B-B14F-4D97-AF65-F5344CB8AC3E}">
        <p14:creationId xmlns:p14="http://schemas.microsoft.com/office/powerpoint/2010/main" val="3844022665"/>
      </p:ext>
    </p:extLst>
  </p:cSld>
  <p:clrMapOvr>
    <a:masterClrMapping/>
  </p:clrMapOvr>
  <p:transition spd="slow">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2651833535"/>
              </p:ext>
            </p:extLst>
          </p:nvPr>
        </p:nvGraphicFramePr>
        <p:xfrm>
          <a:off x="865632" y="938784"/>
          <a:ext cx="10082784" cy="5491503"/>
        </p:xfrm>
        <a:graphic>
          <a:graphicData uri="http://schemas.openxmlformats.org/drawingml/2006/table">
            <a:tbl>
              <a:tblPr firstRow="1" bandRow="1"/>
              <a:tblGrid>
                <a:gridCol w="5041392"/>
                <a:gridCol w="5041392"/>
              </a:tblGrid>
              <a:tr h="984147">
                <a:tc gridSpan="2">
                  <a:txBody>
                    <a:bodyPr/>
                    <a:lstStyle>
                      <a:lvl1pPr marL="0" algn="l" defTabSz="914400" rtl="0" eaLnBrk="1" latinLnBrk="0" hangingPunct="1">
                        <a:defRPr sz="1800" b="1" kern="1200">
                          <a:solidFill>
                            <a:schemeClr val="lt1"/>
                          </a:solidFill>
                          <a:latin typeface="Calibri" panose="020F0502020204030204"/>
                          <a:ea typeface=""/>
                          <a:cs typeface=""/>
                        </a:defRPr>
                      </a:lvl1pPr>
                      <a:lvl2pPr marL="457200" algn="l" defTabSz="914400" rtl="0" eaLnBrk="1" latinLnBrk="0" hangingPunct="1">
                        <a:defRPr sz="1800" b="1" kern="1200">
                          <a:solidFill>
                            <a:schemeClr val="lt1"/>
                          </a:solidFill>
                          <a:latin typeface="Calibri" panose="020F0502020204030204"/>
                          <a:ea typeface=""/>
                          <a:cs typeface=""/>
                        </a:defRPr>
                      </a:lvl2pPr>
                      <a:lvl3pPr marL="914400" algn="l" defTabSz="914400" rtl="0" eaLnBrk="1" latinLnBrk="0" hangingPunct="1">
                        <a:defRPr sz="1800" b="1" kern="1200">
                          <a:solidFill>
                            <a:schemeClr val="lt1"/>
                          </a:solidFill>
                          <a:latin typeface="Calibri" panose="020F0502020204030204"/>
                          <a:ea typeface=""/>
                          <a:cs typeface=""/>
                        </a:defRPr>
                      </a:lvl3pPr>
                      <a:lvl4pPr marL="1371600" algn="l" defTabSz="914400" rtl="0" eaLnBrk="1" latinLnBrk="0" hangingPunct="1">
                        <a:defRPr sz="1800" b="1" kern="1200">
                          <a:solidFill>
                            <a:schemeClr val="lt1"/>
                          </a:solidFill>
                          <a:latin typeface="Calibri" panose="020F0502020204030204"/>
                          <a:ea typeface=""/>
                          <a:cs typeface=""/>
                        </a:defRPr>
                      </a:lvl4pPr>
                      <a:lvl5pPr marL="1828800" algn="l" defTabSz="914400" rtl="0" eaLnBrk="1" latinLnBrk="0" hangingPunct="1">
                        <a:defRPr sz="1800" b="1" kern="1200">
                          <a:solidFill>
                            <a:schemeClr val="lt1"/>
                          </a:solidFill>
                          <a:latin typeface="Calibri" panose="020F0502020204030204"/>
                          <a:ea typeface=""/>
                          <a:cs typeface=""/>
                        </a:defRPr>
                      </a:lvl5pPr>
                      <a:lvl6pPr marL="2286000" algn="l" defTabSz="914400" rtl="0" eaLnBrk="1" latinLnBrk="0" hangingPunct="1">
                        <a:defRPr sz="1800" b="1" kern="1200">
                          <a:solidFill>
                            <a:schemeClr val="lt1"/>
                          </a:solidFill>
                          <a:latin typeface="Calibri" panose="020F0502020204030204"/>
                          <a:ea typeface=""/>
                          <a:cs typeface=""/>
                        </a:defRPr>
                      </a:lvl6pPr>
                      <a:lvl7pPr marL="2743200" algn="l" defTabSz="914400" rtl="0" eaLnBrk="1" latinLnBrk="0" hangingPunct="1">
                        <a:defRPr sz="1800" b="1" kern="1200">
                          <a:solidFill>
                            <a:schemeClr val="lt1"/>
                          </a:solidFill>
                          <a:latin typeface="Calibri" panose="020F0502020204030204"/>
                          <a:ea typeface=""/>
                          <a:cs typeface=""/>
                        </a:defRPr>
                      </a:lvl7pPr>
                      <a:lvl8pPr marL="3200400" algn="l" defTabSz="914400" rtl="0" eaLnBrk="1" latinLnBrk="0" hangingPunct="1">
                        <a:defRPr sz="1800" b="1" kern="1200">
                          <a:solidFill>
                            <a:schemeClr val="lt1"/>
                          </a:solidFill>
                          <a:latin typeface="Calibri" panose="020F0502020204030204"/>
                          <a:ea typeface=""/>
                          <a:cs typeface=""/>
                        </a:defRPr>
                      </a:lvl8pPr>
                      <a:lvl9pPr marL="3657600" algn="l" defTabSz="914400" rtl="0" eaLnBrk="1" latinLnBrk="0" hangingPunct="1">
                        <a:defRPr sz="1800" b="1" kern="1200">
                          <a:solidFill>
                            <a:schemeClr val="lt1"/>
                          </a:solidFill>
                          <a:latin typeface="Calibri" panose="020F0502020204030204"/>
                          <a:ea typeface=""/>
                          <a:cs typeface=""/>
                        </a:defRPr>
                      </a:lvl9pPr>
                    </a:lstStyle>
                    <a:p>
                      <a:pPr algn="ctr"/>
                      <a:r>
                        <a:rPr lang="en-ZA" sz="2400" dirty="0" smtClean="0">
                          <a:solidFill>
                            <a:schemeClr val="tx1"/>
                          </a:solidFill>
                        </a:rPr>
                        <a:t>OVERALL</a:t>
                      </a:r>
                      <a:r>
                        <a:rPr lang="en-ZA" sz="2400" baseline="0" dirty="0" smtClean="0">
                          <a:solidFill>
                            <a:schemeClr val="tx1"/>
                          </a:solidFill>
                        </a:rPr>
                        <a:t> PERFORMANCE</a:t>
                      </a:r>
                      <a:endParaRPr lang="en-ZA" sz="2400" dirty="0">
                        <a:solidFill>
                          <a:schemeClr val="tx1"/>
                        </a:solidFill>
                      </a:endParaRPr>
                    </a:p>
                  </a:txBody>
                  <a:tcPr>
                    <a:lnL w="12700" cmpd="sng">
                      <a:solidFill>
                        <a:sysClr val="window" lastClr="FFFFFF"/>
                      </a:solidFill>
                    </a:lnL>
                    <a:lnR w="12700" cap="flat" cmpd="sng" algn="ctr">
                      <a:solidFill>
                        <a:sysClr val="window" lastClr="FFFFFF"/>
                      </a:solidFill>
                      <a:prstDash val="solid"/>
                      <a:round/>
                      <a:headEnd type="none" w="med" len="med"/>
                      <a:tailEnd type="none" w="med" len="med"/>
                    </a:lnR>
                    <a:lnT w="12700" cmpd="sng">
                      <a:solidFill>
                        <a:sysClr val="window" lastClr="FFFFFF"/>
                      </a:solidFill>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5B9BD5"/>
                    </a:solidFill>
                  </a:tcPr>
                </a:tc>
                <a:tc hMerge="1">
                  <a:txBody>
                    <a:bodyPr/>
                    <a:lstStyle>
                      <a:lvl1pPr marL="0" algn="l" defTabSz="914400" rtl="0" eaLnBrk="1" latinLnBrk="0" hangingPunct="1">
                        <a:defRPr sz="1800" b="1" kern="1200">
                          <a:solidFill>
                            <a:schemeClr val="lt1"/>
                          </a:solidFill>
                          <a:latin typeface="Calibri" panose="020F0502020204030204"/>
                          <a:ea typeface=""/>
                          <a:cs typeface=""/>
                        </a:defRPr>
                      </a:lvl1pPr>
                      <a:lvl2pPr marL="457200" algn="l" defTabSz="914400" rtl="0" eaLnBrk="1" latinLnBrk="0" hangingPunct="1">
                        <a:defRPr sz="1800" b="1" kern="1200">
                          <a:solidFill>
                            <a:schemeClr val="lt1"/>
                          </a:solidFill>
                          <a:latin typeface="Calibri" panose="020F0502020204030204"/>
                          <a:ea typeface=""/>
                          <a:cs typeface=""/>
                        </a:defRPr>
                      </a:lvl2pPr>
                      <a:lvl3pPr marL="914400" algn="l" defTabSz="914400" rtl="0" eaLnBrk="1" latinLnBrk="0" hangingPunct="1">
                        <a:defRPr sz="1800" b="1" kern="1200">
                          <a:solidFill>
                            <a:schemeClr val="lt1"/>
                          </a:solidFill>
                          <a:latin typeface="Calibri" panose="020F0502020204030204"/>
                          <a:ea typeface=""/>
                          <a:cs typeface=""/>
                        </a:defRPr>
                      </a:lvl3pPr>
                      <a:lvl4pPr marL="1371600" algn="l" defTabSz="914400" rtl="0" eaLnBrk="1" latinLnBrk="0" hangingPunct="1">
                        <a:defRPr sz="1800" b="1" kern="1200">
                          <a:solidFill>
                            <a:schemeClr val="lt1"/>
                          </a:solidFill>
                          <a:latin typeface="Calibri" panose="020F0502020204030204"/>
                          <a:ea typeface=""/>
                          <a:cs typeface=""/>
                        </a:defRPr>
                      </a:lvl4pPr>
                      <a:lvl5pPr marL="1828800" algn="l" defTabSz="914400" rtl="0" eaLnBrk="1" latinLnBrk="0" hangingPunct="1">
                        <a:defRPr sz="1800" b="1" kern="1200">
                          <a:solidFill>
                            <a:schemeClr val="lt1"/>
                          </a:solidFill>
                          <a:latin typeface="Calibri" panose="020F0502020204030204"/>
                          <a:ea typeface=""/>
                          <a:cs typeface=""/>
                        </a:defRPr>
                      </a:lvl5pPr>
                      <a:lvl6pPr marL="2286000" algn="l" defTabSz="914400" rtl="0" eaLnBrk="1" latinLnBrk="0" hangingPunct="1">
                        <a:defRPr sz="1800" b="1" kern="1200">
                          <a:solidFill>
                            <a:schemeClr val="lt1"/>
                          </a:solidFill>
                          <a:latin typeface="Calibri" panose="020F0502020204030204"/>
                          <a:ea typeface=""/>
                          <a:cs typeface=""/>
                        </a:defRPr>
                      </a:lvl6pPr>
                      <a:lvl7pPr marL="2743200" algn="l" defTabSz="914400" rtl="0" eaLnBrk="1" latinLnBrk="0" hangingPunct="1">
                        <a:defRPr sz="1800" b="1" kern="1200">
                          <a:solidFill>
                            <a:schemeClr val="lt1"/>
                          </a:solidFill>
                          <a:latin typeface="Calibri" panose="020F0502020204030204"/>
                          <a:ea typeface=""/>
                          <a:cs typeface=""/>
                        </a:defRPr>
                      </a:lvl7pPr>
                      <a:lvl8pPr marL="3200400" algn="l" defTabSz="914400" rtl="0" eaLnBrk="1" latinLnBrk="0" hangingPunct="1">
                        <a:defRPr sz="1800" b="1" kern="1200">
                          <a:solidFill>
                            <a:schemeClr val="lt1"/>
                          </a:solidFill>
                          <a:latin typeface="Calibri" panose="020F0502020204030204"/>
                          <a:ea typeface=""/>
                          <a:cs typeface=""/>
                        </a:defRPr>
                      </a:lvl8pPr>
                      <a:lvl9pPr marL="3657600" algn="l" defTabSz="914400" rtl="0" eaLnBrk="1" latinLnBrk="0" hangingPunct="1">
                        <a:defRPr sz="1800" b="1" kern="1200">
                          <a:solidFill>
                            <a:schemeClr val="lt1"/>
                          </a:solidFill>
                          <a:latin typeface="Calibri" panose="020F0502020204030204"/>
                          <a:ea typeface=""/>
                          <a:cs typeface=""/>
                        </a:defRPr>
                      </a:lvl9pPr>
                    </a:lstStyle>
                    <a:p>
                      <a:endParaRPr lang="en-ZA" dirty="0"/>
                    </a:p>
                  </a:txBody>
                  <a:tcP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5B9BD5"/>
                    </a:solidFill>
                  </a:tcPr>
                </a:tc>
              </a:tr>
              <a:tr h="835310">
                <a:tc>
                  <a:txBody>
                    <a:bodyPr/>
                    <a:lstStyle>
                      <a:lvl1pPr marL="0" algn="l" defTabSz="914400" rtl="0" eaLnBrk="1" latinLnBrk="0" hangingPunct="1">
                        <a:defRPr sz="1800" kern="1200">
                          <a:solidFill>
                            <a:schemeClr val="dk1"/>
                          </a:solidFill>
                          <a:latin typeface="Calibri" panose="020F0502020204030204"/>
                          <a:ea typeface=""/>
                          <a:cs typeface=""/>
                        </a:defRPr>
                      </a:lvl1pPr>
                      <a:lvl2pPr marL="457200" algn="l" defTabSz="914400" rtl="0" eaLnBrk="1" latinLnBrk="0" hangingPunct="1">
                        <a:defRPr sz="1800" kern="1200">
                          <a:solidFill>
                            <a:schemeClr val="dk1"/>
                          </a:solidFill>
                          <a:latin typeface="Calibri" panose="020F0502020204030204"/>
                          <a:ea typeface=""/>
                          <a:cs typeface=""/>
                        </a:defRPr>
                      </a:lvl2pPr>
                      <a:lvl3pPr marL="914400" algn="l" defTabSz="914400" rtl="0" eaLnBrk="1" latinLnBrk="0" hangingPunct="1">
                        <a:defRPr sz="1800" kern="1200">
                          <a:solidFill>
                            <a:schemeClr val="dk1"/>
                          </a:solidFill>
                          <a:latin typeface="Calibri" panose="020F0502020204030204"/>
                          <a:ea typeface=""/>
                          <a:cs typeface=""/>
                        </a:defRPr>
                      </a:lvl3pPr>
                      <a:lvl4pPr marL="1371600" algn="l" defTabSz="914400" rtl="0" eaLnBrk="1" latinLnBrk="0" hangingPunct="1">
                        <a:defRPr sz="1800" kern="1200">
                          <a:solidFill>
                            <a:schemeClr val="dk1"/>
                          </a:solidFill>
                          <a:latin typeface="Calibri" panose="020F0502020204030204"/>
                          <a:ea typeface=""/>
                          <a:cs typeface=""/>
                        </a:defRPr>
                      </a:lvl4pPr>
                      <a:lvl5pPr marL="1828800" algn="l" defTabSz="914400" rtl="0" eaLnBrk="1" latinLnBrk="0" hangingPunct="1">
                        <a:defRPr sz="1800" kern="1200">
                          <a:solidFill>
                            <a:schemeClr val="dk1"/>
                          </a:solidFill>
                          <a:latin typeface="Calibri" panose="020F0502020204030204"/>
                          <a:ea typeface=""/>
                          <a:cs typeface=""/>
                        </a:defRPr>
                      </a:lvl5pPr>
                      <a:lvl6pPr marL="2286000" algn="l" defTabSz="914400" rtl="0" eaLnBrk="1" latinLnBrk="0" hangingPunct="1">
                        <a:defRPr sz="1800" kern="1200">
                          <a:solidFill>
                            <a:schemeClr val="dk1"/>
                          </a:solidFill>
                          <a:latin typeface="Calibri" panose="020F0502020204030204"/>
                          <a:ea typeface=""/>
                          <a:cs typeface=""/>
                        </a:defRPr>
                      </a:lvl6pPr>
                      <a:lvl7pPr marL="2743200" algn="l" defTabSz="914400" rtl="0" eaLnBrk="1" latinLnBrk="0" hangingPunct="1">
                        <a:defRPr sz="1800" kern="1200">
                          <a:solidFill>
                            <a:schemeClr val="dk1"/>
                          </a:solidFill>
                          <a:latin typeface="Calibri" panose="020F0502020204030204"/>
                          <a:ea typeface=""/>
                          <a:cs typeface=""/>
                        </a:defRPr>
                      </a:lvl7pPr>
                      <a:lvl8pPr marL="3200400" algn="l" defTabSz="914400" rtl="0" eaLnBrk="1" latinLnBrk="0" hangingPunct="1">
                        <a:defRPr sz="1800" kern="1200">
                          <a:solidFill>
                            <a:schemeClr val="dk1"/>
                          </a:solidFill>
                          <a:latin typeface="Calibri" panose="020F0502020204030204"/>
                          <a:ea typeface=""/>
                          <a:cs typeface=""/>
                        </a:defRPr>
                      </a:lvl8pPr>
                      <a:lvl9pPr marL="3657600" algn="l" defTabSz="914400" rtl="0" eaLnBrk="1" latinLnBrk="0" hangingPunct="1">
                        <a:defRPr sz="1800" kern="1200">
                          <a:solidFill>
                            <a:schemeClr val="dk1"/>
                          </a:solidFill>
                          <a:latin typeface="Calibri" panose="020F0502020204030204"/>
                          <a:ea typeface=""/>
                          <a:cs typeface=""/>
                        </a:defRPr>
                      </a:lvl9pPr>
                    </a:lstStyle>
                    <a:p>
                      <a:r>
                        <a:rPr lang="en-ZA" sz="1600" dirty="0" smtClean="0">
                          <a:latin typeface="Arial" panose="020B0604020202020204" pitchFamily="34" charset="0"/>
                          <a:cs typeface="Arial" panose="020B0604020202020204" pitchFamily="34" charset="0"/>
                        </a:rPr>
                        <a:t>TARGETS ACHIEVED</a:t>
                      </a:r>
                      <a:endParaRPr lang="en-ZA" sz="1600" dirty="0">
                        <a:latin typeface="Arial" panose="020B0604020202020204" pitchFamily="34" charset="0"/>
                        <a:cs typeface="Arial" panose="020B0604020202020204" pitchFamily="34" charset="0"/>
                      </a:endParaRPr>
                    </a:p>
                  </a:txBody>
                  <a:tcPr marT="45754" marB="45754">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40000"/>
                      </a:srgbClr>
                    </a:solidFill>
                  </a:tcPr>
                </a:tc>
                <a:tc>
                  <a:txBody>
                    <a:bodyPr/>
                    <a:lstStyle>
                      <a:lvl1pPr marL="0" algn="l" defTabSz="914400" rtl="0" eaLnBrk="1" latinLnBrk="0" hangingPunct="1">
                        <a:defRPr sz="1800" kern="1200">
                          <a:solidFill>
                            <a:schemeClr val="dk1"/>
                          </a:solidFill>
                          <a:latin typeface="Calibri" panose="020F0502020204030204"/>
                          <a:ea typeface=""/>
                          <a:cs typeface=""/>
                        </a:defRPr>
                      </a:lvl1pPr>
                      <a:lvl2pPr marL="457200" algn="l" defTabSz="914400" rtl="0" eaLnBrk="1" latinLnBrk="0" hangingPunct="1">
                        <a:defRPr sz="1800" kern="1200">
                          <a:solidFill>
                            <a:schemeClr val="dk1"/>
                          </a:solidFill>
                          <a:latin typeface="Calibri" panose="020F0502020204030204"/>
                          <a:ea typeface=""/>
                          <a:cs typeface=""/>
                        </a:defRPr>
                      </a:lvl2pPr>
                      <a:lvl3pPr marL="914400" algn="l" defTabSz="914400" rtl="0" eaLnBrk="1" latinLnBrk="0" hangingPunct="1">
                        <a:defRPr sz="1800" kern="1200">
                          <a:solidFill>
                            <a:schemeClr val="dk1"/>
                          </a:solidFill>
                          <a:latin typeface="Calibri" panose="020F0502020204030204"/>
                          <a:ea typeface=""/>
                          <a:cs typeface=""/>
                        </a:defRPr>
                      </a:lvl3pPr>
                      <a:lvl4pPr marL="1371600" algn="l" defTabSz="914400" rtl="0" eaLnBrk="1" latinLnBrk="0" hangingPunct="1">
                        <a:defRPr sz="1800" kern="1200">
                          <a:solidFill>
                            <a:schemeClr val="dk1"/>
                          </a:solidFill>
                          <a:latin typeface="Calibri" panose="020F0502020204030204"/>
                          <a:ea typeface=""/>
                          <a:cs typeface=""/>
                        </a:defRPr>
                      </a:lvl4pPr>
                      <a:lvl5pPr marL="1828800" algn="l" defTabSz="914400" rtl="0" eaLnBrk="1" latinLnBrk="0" hangingPunct="1">
                        <a:defRPr sz="1800" kern="1200">
                          <a:solidFill>
                            <a:schemeClr val="dk1"/>
                          </a:solidFill>
                          <a:latin typeface="Calibri" panose="020F0502020204030204"/>
                          <a:ea typeface=""/>
                          <a:cs typeface=""/>
                        </a:defRPr>
                      </a:lvl5pPr>
                      <a:lvl6pPr marL="2286000" algn="l" defTabSz="914400" rtl="0" eaLnBrk="1" latinLnBrk="0" hangingPunct="1">
                        <a:defRPr sz="1800" kern="1200">
                          <a:solidFill>
                            <a:schemeClr val="dk1"/>
                          </a:solidFill>
                          <a:latin typeface="Calibri" panose="020F0502020204030204"/>
                          <a:ea typeface=""/>
                          <a:cs typeface=""/>
                        </a:defRPr>
                      </a:lvl6pPr>
                      <a:lvl7pPr marL="2743200" algn="l" defTabSz="914400" rtl="0" eaLnBrk="1" latinLnBrk="0" hangingPunct="1">
                        <a:defRPr sz="1800" kern="1200">
                          <a:solidFill>
                            <a:schemeClr val="dk1"/>
                          </a:solidFill>
                          <a:latin typeface="Calibri" panose="020F0502020204030204"/>
                          <a:ea typeface=""/>
                          <a:cs typeface=""/>
                        </a:defRPr>
                      </a:lvl7pPr>
                      <a:lvl8pPr marL="3200400" algn="l" defTabSz="914400" rtl="0" eaLnBrk="1" latinLnBrk="0" hangingPunct="1">
                        <a:defRPr sz="1800" kern="1200">
                          <a:solidFill>
                            <a:schemeClr val="dk1"/>
                          </a:solidFill>
                          <a:latin typeface="Calibri" panose="020F0502020204030204"/>
                          <a:ea typeface=""/>
                          <a:cs typeface=""/>
                        </a:defRPr>
                      </a:lvl8pPr>
                      <a:lvl9pPr marL="3657600" algn="l" defTabSz="914400" rtl="0" eaLnBrk="1" latinLnBrk="0" hangingPunct="1">
                        <a:defRPr sz="1800" kern="1200">
                          <a:solidFill>
                            <a:schemeClr val="dk1"/>
                          </a:solidFill>
                          <a:latin typeface="Calibri" panose="020F0502020204030204"/>
                          <a:ea typeface=""/>
                          <a:cs typeface=""/>
                        </a:defRPr>
                      </a:lvl9pPr>
                    </a:lstStyle>
                    <a:p>
                      <a:r>
                        <a:rPr lang="en-ZA" dirty="0" smtClean="0"/>
                        <a:t>5</a:t>
                      </a:r>
                      <a:endParaRPr lang="en-ZA" dirty="0"/>
                    </a:p>
                  </a:txBody>
                  <a:tcP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40000"/>
                      </a:srgbClr>
                    </a:solidFill>
                  </a:tcPr>
                </a:tc>
              </a:tr>
              <a:tr h="835310">
                <a:tc>
                  <a:txBody>
                    <a:bodyPr/>
                    <a:lstStyle>
                      <a:lvl1pPr marL="0" algn="l" defTabSz="914400" rtl="0" eaLnBrk="1" latinLnBrk="0" hangingPunct="1">
                        <a:defRPr sz="1800" kern="1200">
                          <a:solidFill>
                            <a:schemeClr val="dk1"/>
                          </a:solidFill>
                          <a:latin typeface="Calibri" panose="020F0502020204030204"/>
                          <a:ea typeface=""/>
                          <a:cs typeface=""/>
                        </a:defRPr>
                      </a:lvl1pPr>
                      <a:lvl2pPr marL="457200" algn="l" defTabSz="914400" rtl="0" eaLnBrk="1" latinLnBrk="0" hangingPunct="1">
                        <a:defRPr sz="1800" kern="1200">
                          <a:solidFill>
                            <a:schemeClr val="dk1"/>
                          </a:solidFill>
                          <a:latin typeface="Calibri" panose="020F0502020204030204"/>
                          <a:ea typeface=""/>
                          <a:cs typeface=""/>
                        </a:defRPr>
                      </a:lvl2pPr>
                      <a:lvl3pPr marL="914400" algn="l" defTabSz="914400" rtl="0" eaLnBrk="1" latinLnBrk="0" hangingPunct="1">
                        <a:defRPr sz="1800" kern="1200">
                          <a:solidFill>
                            <a:schemeClr val="dk1"/>
                          </a:solidFill>
                          <a:latin typeface="Calibri" panose="020F0502020204030204"/>
                          <a:ea typeface=""/>
                          <a:cs typeface=""/>
                        </a:defRPr>
                      </a:lvl3pPr>
                      <a:lvl4pPr marL="1371600" algn="l" defTabSz="914400" rtl="0" eaLnBrk="1" latinLnBrk="0" hangingPunct="1">
                        <a:defRPr sz="1800" kern="1200">
                          <a:solidFill>
                            <a:schemeClr val="dk1"/>
                          </a:solidFill>
                          <a:latin typeface="Calibri" panose="020F0502020204030204"/>
                          <a:ea typeface=""/>
                          <a:cs typeface=""/>
                        </a:defRPr>
                      </a:lvl4pPr>
                      <a:lvl5pPr marL="1828800" algn="l" defTabSz="914400" rtl="0" eaLnBrk="1" latinLnBrk="0" hangingPunct="1">
                        <a:defRPr sz="1800" kern="1200">
                          <a:solidFill>
                            <a:schemeClr val="dk1"/>
                          </a:solidFill>
                          <a:latin typeface="Calibri" panose="020F0502020204030204"/>
                          <a:ea typeface=""/>
                          <a:cs typeface=""/>
                        </a:defRPr>
                      </a:lvl5pPr>
                      <a:lvl6pPr marL="2286000" algn="l" defTabSz="914400" rtl="0" eaLnBrk="1" latinLnBrk="0" hangingPunct="1">
                        <a:defRPr sz="1800" kern="1200">
                          <a:solidFill>
                            <a:schemeClr val="dk1"/>
                          </a:solidFill>
                          <a:latin typeface="Calibri" panose="020F0502020204030204"/>
                          <a:ea typeface=""/>
                          <a:cs typeface=""/>
                        </a:defRPr>
                      </a:lvl6pPr>
                      <a:lvl7pPr marL="2743200" algn="l" defTabSz="914400" rtl="0" eaLnBrk="1" latinLnBrk="0" hangingPunct="1">
                        <a:defRPr sz="1800" kern="1200">
                          <a:solidFill>
                            <a:schemeClr val="dk1"/>
                          </a:solidFill>
                          <a:latin typeface="Calibri" panose="020F0502020204030204"/>
                          <a:ea typeface=""/>
                          <a:cs typeface=""/>
                        </a:defRPr>
                      </a:lvl7pPr>
                      <a:lvl8pPr marL="3200400" algn="l" defTabSz="914400" rtl="0" eaLnBrk="1" latinLnBrk="0" hangingPunct="1">
                        <a:defRPr sz="1800" kern="1200">
                          <a:solidFill>
                            <a:schemeClr val="dk1"/>
                          </a:solidFill>
                          <a:latin typeface="Calibri" panose="020F0502020204030204"/>
                          <a:ea typeface=""/>
                          <a:cs typeface=""/>
                        </a:defRPr>
                      </a:lvl8pPr>
                      <a:lvl9pPr marL="3657600" algn="l" defTabSz="914400" rtl="0" eaLnBrk="1" latinLnBrk="0" hangingPunct="1">
                        <a:defRPr sz="1800" kern="1200">
                          <a:solidFill>
                            <a:schemeClr val="dk1"/>
                          </a:solidFill>
                          <a:latin typeface="Calibri" panose="020F0502020204030204"/>
                          <a:ea typeface=""/>
                          <a:cs typeface=""/>
                        </a:defRPr>
                      </a:lvl9pPr>
                    </a:lstStyle>
                    <a:p>
                      <a:r>
                        <a:rPr lang="en-ZA" sz="1600" dirty="0" smtClean="0">
                          <a:latin typeface="Arial" panose="020B0604020202020204" pitchFamily="34" charset="0"/>
                          <a:cs typeface="Arial" panose="020B0604020202020204" pitchFamily="34" charset="0"/>
                        </a:rPr>
                        <a:t>TARGETS NOT ACHIEVED</a:t>
                      </a:r>
                      <a:endParaRPr lang="en-ZA" sz="1600" dirty="0">
                        <a:latin typeface="Arial" panose="020B0604020202020204" pitchFamily="34" charset="0"/>
                        <a:cs typeface="Arial" panose="020B0604020202020204" pitchFamily="34" charset="0"/>
                      </a:endParaRPr>
                    </a:p>
                  </a:txBody>
                  <a:tcPr marT="45754" marB="45754">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20000"/>
                      </a:srgbClr>
                    </a:solidFill>
                  </a:tcPr>
                </a:tc>
                <a:tc>
                  <a:txBody>
                    <a:bodyPr/>
                    <a:lstStyle>
                      <a:lvl1pPr marL="0" algn="l" defTabSz="914400" rtl="0" eaLnBrk="1" latinLnBrk="0" hangingPunct="1">
                        <a:defRPr sz="1800" kern="1200">
                          <a:solidFill>
                            <a:schemeClr val="dk1"/>
                          </a:solidFill>
                          <a:latin typeface="Calibri" panose="020F0502020204030204"/>
                          <a:ea typeface=""/>
                          <a:cs typeface=""/>
                        </a:defRPr>
                      </a:lvl1pPr>
                      <a:lvl2pPr marL="457200" algn="l" defTabSz="914400" rtl="0" eaLnBrk="1" latinLnBrk="0" hangingPunct="1">
                        <a:defRPr sz="1800" kern="1200">
                          <a:solidFill>
                            <a:schemeClr val="dk1"/>
                          </a:solidFill>
                          <a:latin typeface="Calibri" panose="020F0502020204030204"/>
                          <a:ea typeface=""/>
                          <a:cs typeface=""/>
                        </a:defRPr>
                      </a:lvl2pPr>
                      <a:lvl3pPr marL="914400" algn="l" defTabSz="914400" rtl="0" eaLnBrk="1" latinLnBrk="0" hangingPunct="1">
                        <a:defRPr sz="1800" kern="1200">
                          <a:solidFill>
                            <a:schemeClr val="dk1"/>
                          </a:solidFill>
                          <a:latin typeface="Calibri" panose="020F0502020204030204"/>
                          <a:ea typeface=""/>
                          <a:cs typeface=""/>
                        </a:defRPr>
                      </a:lvl3pPr>
                      <a:lvl4pPr marL="1371600" algn="l" defTabSz="914400" rtl="0" eaLnBrk="1" latinLnBrk="0" hangingPunct="1">
                        <a:defRPr sz="1800" kern="1200">
                          <a:solidFill>
                            <a:schemeClr val="dk1"/>
                          </a:solidFill>
                          <a:latin typeface="Calibri" panose="020F0502020204030204"/>
                          <a:ea typeface=""/>
                          <a:cs typeface=""/>
                        </a:defRPr>
                      </a:lvl4pPr>
                      <a:lvl5pPr marL="1828800" algn="l" defTabSz="914400" rtl="0" eaLnBrk="1" latinLnBrk="0" hangingPunct="1">
                        <a:defRPr sz="1800" kern="1200">
                          <a:solidFill>
                            <a:schemeClr val="dk1"/>
                          </a:solidFill>
                          <a:latin typeface="Calibri" panose="020F0502020204030204"/>
                          <a:ea typeface=""/>
                          <a:cs typeface=""/>
                        </a:defRPr>
                      </a:lvl5pPr>
                      <a:lvl6pPr marL="2286000" algn="l" defTabSz="914400" rtl="0" eaLnBrk="1" latinLnBrk="0" hangingPunct="1">
                        <a:defRPr sz="1800" kern="1200">
                          <a:solidFill>
                            <a:schemeClr val="dk1"/>
                          </a:solidFill>
                          <a:latin typeface="Calibri" panose="020F0502020204030204"/>
                          <a:ea typeface=""/>
                          <a:cs typeface=""/>
                        </a:defRPr>
                      </a:lvl6pPr>
                      <a:lvl7pPr marL="2743200" algn="l" defTabSz="914400" rtl="0" eaLnBrk="1" latinLnBrk="0" hangingPunct="1">
                        <a:defRPr sz="1800" kern="1200">
                          <a:solidFill>
                            <a:schemeClr val="dk1"/>
                          </a:solidFill>
                          <a:latin typeface="Calibri" panose="020F0502020204030204"/>
                          <a:ea typeface=""/>
                          <a:cs typeface=""/>
                        </a:defRPr>
                      </a:lvl7pPr>
                      <a:lvl8pPr marL="3200400" algn="l" defTabSz="914400" rtl="0" eaLnBrk="1" latinLnBrk="0" hangingPunct="1">
                        <a:defRPr sz="1800" kern="1200">
                          <a:solidFill>
                            <a:schemeClr val="dk1"/>
                          </a:solidFill>
                          <a:latin typeface="Calibri" panose="020F0502020204030204"/>
                          <a:ea typeface=""/>
                          <a:cs typeface=""/>
                        </a:defRPr>
                      </a:lvl8pPr>
                      <a:lvl9pPr marL="3657600" algn="l" defTabSz="914400" rtl="0" eaLnBrk="1" latinLnBrk="0" hangingPunct="1">
                        <a:defRPr sz="1800" kern="1200">
                          <a:solidFill>
                            <a:schemeClr val="dk1"/>
                          </a:solidFill>
                          <a:latin typeface="Calibri" panose="020F0502020204030204"/>
                          <a:ea typeface=""/>
                          <a:cs typeface=""/>
                        </a:defRPr>
                      </a:lvl9pPr>
                    </a:lstStyle>
                    <a:p>
                      <a:r>
                        <a:rPr lang="en-ZA" dirty="0" smtClean="0"/>
                        <a:t>5</a:t>
                      </a:r>
                      <a:endParaRPr lang="en-ZA" dirty="0"/>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20000"/>
                      </a:srgbClr>
                    </a:solidFill>
                  </a:tcPr>
                </a:tc>
              </a:tr>
              <a:tr h="984228">
                <a:tc>
                  <a:txBody>
                    <a:bodyPr/>
                    <a:lstStyle>
                      <a:lvl1pPr marL="0" algn="l" defTabSz="914400" rtl="0" eaLnBrk="1" latinLnBrk="0" hangingPunct="1">
                        <a:defRPr sz="1800" kern="1200">
                          <a:solidFill>
                            <a:schemeClr val="dk1"/>
                          </a:solidFill>
                          <a:latin typeface="Calibri" panose="020F0502020204030204"/>
                          <a:ea typeface=""/>
                          <a:cs typeface=""/>
                        </a:defRPr>
                      </a:lvl1pPr>
                      <a:lvl2pPr marL="457200" algn="l" defTabSz="914400" rtl="0" eaLnBrk="1" latinLnBrk="0" hangingPunct="1">
                        <a:defRPr sz="1800" kern="1200">
                          <a:solidFill>
                            <a:schemeClr val="dk1"/>
                          </a:solidFill>
                          <a:latin typeface="Calibri" panose="020F0502020204030204"/>
                          <a:ea typeface=""/>
                          <a:cs typeface=""/>
                        </a:defRPr>
                      </a:lvl2pPr>
                      <a:lvl3pPr marL="914400" algn="l" defTabSz="914400" rtl="0" eaLnBrk="1" latinLnBrk="0" hangingPunct="1">
                        <a:defRPr sz="1800" kern="1200">
                          <a:solidFill>
                            <a:schemeClr val="dk1"/>
                          </a:solidFill>
                          <a:latin typeface="Calibri" panose="020F0502020204030204"/>
                          <a:ea typeface=""/>
                          <a:cs typeface=""/>
                        </a:defRPr>
                      </a:lvl3pPr>
                      <a:lvl4pPr marL="1371600" algn="l" defTabSz="914400" rtl="0" eaLnBrk="1" latinLnBrk="0" hangingPunct="1">
                        <a:defRPr sz="1800" kern="1200">
                          <a:solidFill>
                            <a:schemeClr val="dk1"/>
                          </a:solidFill>
                          <a:latin typeface="Calibri" panose="020F0502020204030204"/>
                          <a:ea typeface=""/>
                          <a:cs typeface=""/>
                        </a:defRPr>
                      </a:lvl4pPr>
                      <a:lvl5pPr marL="1828800" algn="l" defTabSz="914400" rtl="0" eaLnBrk="1" latinLnBrk="0" hangingPunct="1">
                        <a:defRPr sz="1800" kern="1200">
                          <a:solidFill>
                            <a:schemeClr val="dk1"/>
                          </a:solidFill>
                          <a:latin typeface="Calibri" panose="020F0502020204030204"/>
                          <a:ea typeface=""/>
                          <a:cs typeface=""/>
                        </a:defRPr>
                      </a:lvl5pPr>
                      <a:lvl6pPr marL="2286000" algn="l" defTabSz="914400" rtl="0" eaLnBrk="1" latinLnBrk="0" hangingPunct="1">
                        <a:defRPr sz="1800" kern="1200">
                          <a:solidFill>
                            <a:schemeClr val="dk1"/>
                          </a:solidFill>
                          <a:latin typeface="Calibri" panose="020F0502020204030204"/>
                          <a:ea typeface=""/>
                          <a:cs typeface=""/>
                        </a:defRPr>
                      </a:lvl6pPr>
                      <a:lvl7pPr marL="2743200" algn="l" defTabSz="914400" rtl="0" eaLnBrk="1" latinLnBrk="0" hangingPunct="1">
                        <a:defRPr sz="1800" kern="1200">
                          <a:solidFill>
                            <a:schemeClr val="dk1"/>
                          </a:solidFill>
                          <a:latin typeface="Calibri" panose="020F0502020204030204"/>
                          <a:ea typeface=""/>
                          <a:cs typeface=""/>
                        </a:defRPr>
                      </a:lvl7pPr>
                      <a:lvl8pPr marL="3200400" algn="l" defTabSz="914400" rtl="0" eaLnBrk="1" latinLnBrk="0" hangingPunct="1">
                        <a:defRPr sz="1800" kern="1200">
                          <a:solidFill>
                            <a:schemeClr val="dk1"/>
                          </a:solidFill>
                          <a:latin typeface="Calibri" panose="020F0502020204030204"/>
                          <a:ea typeface=""/>
                          <a:cs typeface=""/>
                        </a:defRPr>
                      </a:lvl8pPr>
                      <a:lvl9pPr marL="3657600" algn="l" defTabSz="914400" rtl="0" eaLnBrk="1" latinLnBrk="0" hangingPunct="1">
                        <a:defRPr sz="1800" kern="1200">
                          <a:solidFill>
                            <a:schemeClr val="dk1"/>
                          </a:solidFill>
                          <a:latin typeface="Calibri" panose="020F0502020204030204"/>
                          <a:ea typeface=""/>
                          <a:cs typeface=""/>
                        </a:defRPr>
                      </a:lvl9pPr>
                    </a:lstStyle>
                    <a:p>
                      <a:r>
                        <a:rPr lang="en-ZA" sz="1600" dirty="0" smtClean="0">
                          <a:latin typeface="Arial" panose="020B0604020202020204" pitchFamily="34" charset="0"/>
                          <a:cs typeface="Arial" panose="020B0604020202020204" pitchFamily="34" charset="0"/>
                        </a:rPr>
                        <a:t>PERCENTAGE FOR ANNUAL</a:t>
                      </a:r>
                      <a:r>
                        <a:rPr lang="en-ZA" sz="1600" baseline="0" dirty="0" smtClean="0">
                          <a:latin typeface="Arial" panose="020B0604020202020204" pitchFamily="34" charset="0"/>
                          <a:cs typeface="Arial" panose="020B0604020202020204" pitchFamily="34" charset="0"/>
                        </a:rPr>
                        <a:t> </a:t>
                      </a:r>
                      <a:r>
                        <a:rPr lang="en-ZA" sz="1600" dirty="0" smtClean="0">
                          <a:latin typeface="Arial" panose="020B0604020202020204" pitchFamily="34" charset="0"/>
                          <a:cs typeface="Arial" panose="020B0604020202020204" pitchFamily="34" charset="0"/>
                        </a:rPr>
                        <a:t>PERFORMANCE</a:t>
                      </a:r>
                      <a:endParaRPr lang="en-ZA" sz="1600" dirty="0">
                        <a:latin typeface="Arial" panose="020B0604020202020204" pitchFamily="34" charset="0"/>
                        <a:cs typeface="Arial" panose="020B0604020202020204" pitchFamily="34" charset="0"/>
                      </a:endParaRPr>
                    </a:p>
                  </a:txBody>
                  <a:tcPr marT="45754" marB="45754">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5B9BD5">
                        <a:tint val="40000"/>
                      </a:srgbClr>
                    </a:solidFill>
                  </a:tcPr>
                </a:tc>
                <a:tc>
                  <a:txBody>
                    <a:bodyPr/>
                    <a:lstStyle>
                      <a:lvl1pPr marL="0" algn="l" defTabSz="914400" rtl="0" eaLnBrk="1" latinLnBrk="0" hangingPunct="1">
                        <a:defRPr sz="1800" kern="1200">
                          <a:solidFill>
                            <a:schemeClr val="dk1"/>
                          </a:solidFill>
                          <a:latin typeface="Calibri" panose="020F0502020204030204"/>
                          <a:ea typeface=""/>
                          <a:cs typeface=""/>
                        </a:defRPr>
                      </a:lvl1pPr>
                      <a:lvl2pPr marL="457200" algn="l" defTabSz="914400" rtl="0" eaLnBrk="1" latinLnBrk="0" hangingPunct="1">
                        <a:defRPr sz="1800" kern="1200">
                          <a:solidFill>
                            <a:schemeClr val="dk1"/>
                          </a:solidFill>
                          <a:latin typeface="Calibri" panose="020F0502020204030204"/>
                          <a:ea typeface=""/>
                          <a:cs typeface=""/>
                        </a:defRPr>
                      </a:lvl2pPr>
                      <a:lvl3pPr marL="914400" algn="l" defTabSz="914400" rtl="0" eaLnBrk="1" latinLnBrk="0" hangingPunct="1">
                        <a:defRPr sz="1800" kern="1200">
                          <a:solidFill>
                            <a:schemeClr val="dk1"/>
                          </a:solidFill>
                          <a:latin typeface="Calibri" panose="020F0502020204030204"/>
                          <a:ea typeface=""/>
                          <a:cs typeface=""/>
                        </a:defRPr>
                      </a:lvl3pPr>
                      <a:lvl4pPr marL="1371600" algn="l" defTabSz="914400" rtl="0" eaLnBrk="1" latinLnBrk="0" hangingPunct="1">
                        <a:defRPr sz="1800" kern="1200">
                          <a:solidFill>
                            <a:schemeClr val="dk1"/>
                          </a:solidFill>
                          <a:latin typeface="Calibri" panose="020F0502020204030204"/>
                          <a:ea typeface=""/>
                          <a:cs typeface=""/>
                        </a:defRPr>
                      </a:lvl4pPr>
                      <a:lvl5pPr marL="1828800" algn="l" defTabSz="914400" rtl="0" eaLnBrk="1" latinLnBrk="0" hangingPunct="1">
                        <a:defRPr sz="1800" kern="1200">
                          <a:solidFill>
                            <a:schemeClr val="dk1"/>
                          </a:solidFill>
                          <a:latin typeface="Calibri" panose="020F0502020204030204"/>
                          <a:ea typeface=""/>
                          <a:cs typeface=""/>
                        </a:defRPr>
                      </a:lvl5pPr>
                      <a:lvl6pPr marL="2286000" algn="l" defTabSz="914400" rtl="0" eaLnBrk="1" latinLnBrk="0" hangingPunct="1">
                        <a:defRPr sz="1800" kern="1200">
                          <a:solidFill>
                            <a:schemeClr val="dk1"/>
                          </a:solidFill>
                          <a:latin typeface="Calibri" panose="020F0502020204030204"/>
                          <a:ea typeface=""/>
                          <a:cs typeface=""/>
                        </a:defRPr>
                      </a:lvl6pPr>
                      <a:lvl7pPr marL="2743200" algn="l" defTabSz="914400" rtl="0" eaLnBrk="1" latinLnBrk="0" hangingPunct="1">
                        <a:defRPr sz="1800" kern="1200">
                          <a:solidFill>
                            <a:schemeClr val="dk1"/>
                          </a:solidFill>
                          <a:latin typeface="Calibri" panose="020F0502020204030204"/>
                          <a:ea typeface=""/>
                          <a:cs typeface=""/>
                        </a:defRPr>
                      </a:lvl7pPr>
                      <a:lvl8pPr marL="3200400" algn="l" defTabSz="914400" rtl="0" eaLnBrk="1" latinLnBrk="0" hangingPunct="1">
                        <a:defRPr sz="1800" kern="1200">
                          <a:solidFill>
                            <a:schemeClr val="dk1"/>
                          </a:solidFill>
                          <a:latin typeface="Calibri" panose="020F0502020204030204"/>
                          <a:ea typeface=""/>
                          <a:cs typeface=""/>
                        </a:defRPr>
                      </a:lvl8pPr>
                      <a:lvl9pPr marL="3657600" algn="l" defTabSz="914400" rtl="0" eaLnBrk="1" latinLnBrk="0" hangingPunct="1">
                        <a:defRPr sz="1800" kern="1200">
                          <a:solidFill>
                            <a:schemeClr val="dk1"/>
                          </a:solidFill>
                          <a:latin typeface="Calibri" panose="020F0502020204030204"/>
                          <a:ea typeface=""/>
                          <a:cs typeface=""/>
                        </a:defRPr>
                      </a:lvl9pPr>
                    </a:lstStyle>
                    <a:p>
                      <a:r>
                        <a:rPr lang="en-ZA" dirty="0" smtClean="0"/>
                        <a:t>50%</a:t>
                      </a:r>
                      <a:endParaRPr lang="en-ZA" dirty="0"/>
                    </a:p>
                  </a:txBody>
                  <a:tcPr>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5B9BD5">
                        <a:tint val="40000"/>
                      </a:srgbClr>
                    </a:solidFill>
                  </a:tcPr>
                </a:tc>
              </a:tr>
              <a:tr h="868280">
                <a:tc>
                  <a:txBody>
                    <a:bodyPr/>
                    <a:lstStyle>
                      <a:lvl1pPr marL="0" algn="l" defTabSz="914400" rtl="0" eaLnBrk="1" latinLnBrk="0" hangingPunct="1">
                        <a:defRPr sz="1800" kern="1200">
                          <a:solidFill>
                            <a:schemeClr val="dk1"/>
                          </a:solidFill>
                          <a:latin typeface="Calibri" panose="020F0502020204030204"/>
                          <a:ea typeface=""/>
                          <a:cs typeface=""/>
                        </a:defRPr>
                      </a:lvl1pPr>
                      <a:lvl2pPr marL="457200" algn="l" defTabSz="914400" rtl="0" eaLnBrk="1" latinLnBrk="0" hangingPunct="1">
                        <a:defRPr sz="1800" kern="1200">
                          <a:solidFill>
                            <a:schemeClr val="dk1"/>
                          </a:solidFill>
                          <a:latin typeface="Calibri" panose="020F0502020204030204"/>
                          <a:ea typeface=""/>
                          <a:cs typeface=""/>
                        </a:defRPr>
                      </a:lvl2pPr>
                      <a:lvl3pPr marL="914400" algn="l" defTabSz="914400" rtl="0" eaLnBrk="1" latinLnBrk="0" hangingPunct="1">
                        <a:defRPr sz="1800" kern="1200">
                          <a:solidFill>
                            <a:schemeClr val="dk1"/>
                          </a:solidFill>
                          <a:latin typeface="Calibri" panose="020F0502020204030204"/>
                          <a:ea typeface=""/>
                          <a:cs typeface=""/>
                        </a:defRPr>
                      </a:lvl3pPr>
                      <a:lvl4pPr marL="1371600" algn="l" defTabSz="914400" rtl="0" eaLnBrk="1" latinLnBrk="0" hangingPunct="1">
                        <a:defRPr sz="1800" kern="1200">
                          <a:solidFill>
                            <a:schemeClr val="dk1"/>
                          </a:solidFill>
                          <a:latin typeface="Calibri" panose="020F0502020204030204"/>
                          <a:ea typeface=""/>
                          <a:cs typeface=""/>
                        </a:defRPr>
                      </a:lvl4pPr>
                      <a:lvl5pPr marL="1828800" algn="l" defTabSz="914400" rtl="0" eaLnBrk="1" latinLnBrk="0" hangingPunct="1">
                        <a:defRPr sz="1800" kern="1200">
                          <a:solidFill>
                            <a:schemeClr val="dk1"/>
                          </a:solidFill>
                          <a:latin typeface="Calibri" panose="020F0502020204030204"/>
                          <a:ea typeface=""/>
                          <a:cs typeface=""/>
                        </a:defRPr>
                      </a:lvl5pPr>
                      <a:lvl6pPr marL="2286000" algn="l" defTabSz="914400" rtl="0" eaLnBrk="1" latinLnBrk="0" hangingPunct="1">
                        <a:defRPr sz="1800" kern="1200">
                          <a:solidFill>
                            <a:schemeClr val="dk1"/>
                          </a:solidFill>
                          <a:latin typeface="Calibri" panose="020F0502020204030204"/>
                          <a:ea typeface=""/>
                          <a:cs typeface=""/>
                        </a:defRPr>
                      </a:lvl6pPr>
                      <a:lvl7pPr marL="2743200" algn="l" defTabSz="914400" rtl="0" eaLnBrk="1" latinLnBrk="0" hangingPunct="1">
                        <a:defRPr sz="1800" kern="1200">
                          <a:solidFill>
                            <a:schemeClr val="dk1"/>
                          </a:solidFill>
                          <a:latin typeface="Calibri" panose="020F0502020204030204"/>
                          <a:ea typeface=""/>
                          <a:cs typeface=""/>
                        </a:defRPr>
                      </a:lvl7pPr>
                      <a:lvl8pPr marL="3200400" algn="l" defTabSz="914400" rtl="0" eaLnBrk="1" latinLnBrk="0" hangingPunct="1">
                        <a:defRPr sz="1800" kern="1200">
                          <a:solidFill>
                            <a:schemeClr val="dk1"/>
                          </a:solidFill>
                          <a:latin typeface="Calibri" panose="020F0502020204030204"/>
                          <a:ea typeface=""/>
                          <a:cs typeface=""/>
                        </a:defRPr>
                      </a:lvl8pPr>
                      <a:lvl9pPr marL="3657600" algn="l" defTabSz="914400" rtl="0" eaLnBrk="1" latinLnBrk="0" hangingPunct="1">
                        <a:defRPr sz="1800" kern="1200">
                          <a:solidFill>
                            <a:schemeClr val="dk1"/>
                          </a:solidFill>
                          <a:latin typeface="Calibri" panose="020F0502020204030204"/>
                          <a:ea typeface=""/>
                          <a:cs typeface=""/>
                        </a:defRPr>
                      </a:lvl9pPr>
                    </a:lstStyle>
                    <a:p>
                      <a:r>
                        <a:rPr lang="en-ZA" sz="1600" dirty="0" smtClean="0">
                          <a:solidFill>
                            <a:schemeClr val="tx1"/>
                          </a:solidFill>
                          <a:latin typeface="Arial" panose="020B0604020202020204" pitchFamily="34" charset="0"/>
                          <a:cs typeface="Arial" panose="020B0604020202020204" pitchFamily="34" charset="0"/>
                        </a:rPr>
                        <a:t>BUDGET </a:t>
                      </a:r>
                      <a:endParaRPr lang="en-ZA" sz="1600" dirty="0">
                        <a:solidFill>
                          <a:schemeClr val="tx1"/>
                        </a:solidFill>
                        <a:latin typeface="Arial" panose="020B0604020202020204" pitchFamily="34" charset="0"/>
                        <a:cs typeface="Arial" panose="020B0604020202020204" pitchFamily="34" charset="0"/>
                      </a:endParaRPr>
                    </a:p>
                  </a:txBody>
                  <a:tcPr marT="45754" marB="45754">
                    <a:lnL w="12700" cmpd="sng">
                      <a:solidFill>
                        <a:sysClr val="window" lastClr="FFFFFF"/>
                      </a:solidFill>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5B9BD5">
                        <a:tint val="40000"/>
                      </a:srgbClr>
                    </a:solidFill>
                  </a:tcPr>
                </a:tc>
                <a:tc>
                  <a:txBody>
                    <a:bodyPr/>
                    <a:lstStyle>
                      <a:lvl1pPr marL="0" algn="l" defTabSz="914400" rtl="0" eaLnBrk="1" latinLnBrk="0" hangingPunct="1">
                        <a:defRPr sz="1800" kern="1200">
                          <a:solidFill>
                            <a:schemeClr val="dk1"/>
                          </a:solidFill>
                          <a:latin typeface="Calibri" panose="020F0502020204030204"/>
                          <a:ea typeface=""/>
                          <a:cs typeface=""/>
                        </a:defRPr>
                      </a:lvl1pPr>
                      <a:lvl2pPr marL="457200" algn="l" defTabSz="914400" rtl="0" eaLnBrk="1" latinLnBrk="0" hangingPunct="1">
                        <a:defRPr sz="1800" kern="1200">
                          <a:solidFill>
                            <a:schemeClr val="dk1"/>
                          </a:solidFill>
                          <a:latin typeface="Calibri" panose="020F0502020204030204"/>
                          <a:ea typeface=""/>
                          <a:cs typeface=""/>
                        </a:defRPr>
                      </a:lvl2pPr>
                      <a:lvl3pPr marL="914400" algn="l" defTabSz="914400" rtl="0" eaLnBrk="1" latinLnBrk="0" hangingPunct="1">
                        <a:defRPr sz="1800" kern="1200">
                          <a:solidFill>
                            <a:schemeClr val="dk1"/>
                          </a:solidFill>
                          <a:latin typeface="Calibri" panose="020F0502020204030204"/>
                          <a:ea typeface=""/>
                          <a:cs typeface=""/>
                        </a:defRPr>
                      </a:lvl3pPr>
                      <a:lvl4pPr marL="1371600" algn="l" defTabSz="914400" rtl="0" eaLnBrk="1" latinLnBrk="0" hangingPunct="1">
                        <a:defRPr sz="1800" kern="1200">
                          <a:solidFill>
                            <a:schemeClr val="dk1"/>
                          </a:solidFill>
                          <a:latin typeface="Calibri" panose="020F0502020204030204"/>
                          <a:ea typeface=""/>
                          <a:cs typeface=""/>
                        </a:defRPr>
                      </a:lvl4pPr>
                      <a:lvl5pPr marL="1828800" algn="l" defTabSz="914400" rtl="0" eaLnBrk="1" latinLnBrk="0" hangingPunct="1">
                        <a:defRPr sz="1800" kern="1200">
                          <a:solidFill>
                            <a:schemeClr val="dk1"/>
                          </a:solidFill>
                          <a:latin typeface="Calibri" panose="020F0502020204030204"/>
                          <a:ea typeface=""/>
                          <a:cs typeface=""/>
                        </a:defRPr>
                      </a:lvl5pPr>
                      <a:lvl6pPr marL="2286000" algn="l" defTabSz="914400" rtl="0" eaLnBrk="1" latinLnBrk="0" hangingPunct="1">
                        <a:defRPr sz="1800" kern="1200">
                          <a:solidFill>
                            <a:schemeClr val="dk1"/>
                          </a:solidFill>
                          <a:latin typeface="Calibri" panose="020F0502020204030204"/>
                          <a:ea typeface=""/>
                          <a:cs typeface=""/>
                        </a:defRPr>
                      </a:lvl6pPr>
                      <a:lvl7pPr marL="2743200" algn="l" defTabSz="914400" rtl="0" eaLnBrk="1" latinLnBrk="0" hangingPunct="1">
                        <a:defRPr sz="1800" kern="1200">
                          <a:solidFill>
                            <a:schemeClr val="dk1"/>
                          </a:solidFill>
                          <a:latin typeface="Calibri" panose="020F0502020204030204"/>
                          <a:ea typeface=""/>
                          <a:cs typeface=""/>
                        </a:defRPr>
                      </a:lvl7pPr>
                      <a:lvl8pPr marL="3200400" algn="l" defTabSz="914400" rtl="0" eaLnBrk="1" latinLnBrk="0" hangingPunct="1">
                        <a:defRPr sz="1800" kern="1200">
                          <a:solidFill>
                            <a:schemeClr val="dk1"/>
                          </a:solidFill>
                          <a:latin typeface="Calibri" panose="020F0502020204030204"/>
                          <a:ea typeface=""/>
                          <a:cs typeface=""/>
                        </a:defRPr>
                      </a:lvl8pPr>
                      <a:lvl9pPr marL="3657600" algn="l" defTabSz="914400" rtl="0" eaLnBrk="1" latinLnBrk="0" hangingPunct="1">
                        <a:defRPr sz="1800" kern="1200">
                          <a:solidFill>
                            <a:schemeClr val="dk1"/>
                          </a:solidFill>
                          <a:latin typeface="Calibri" panose="020F0502020204030204"/>
                          <a:ea typeface=""/>
                          <a:cs typeface=""/>
                        </a:defRPr>
                      </a:lvl9pPr>
                    </a:lstStyle>
                    <a:p>
                      <a:r>
                        <a:rPr lang="en-US" dirty="0" smtClean="0">
                          <a:solidFill>
                            <a:schemeClr val="tx1"/>
                          </a:solidFill>
                        </a:rPr>
                        <a:t>R 691 117.61</a:t>
                      </a:r>
                      <a:endParaRPr lang="en-US" dirty="0">
                        <a:solidFill>
                          <a:schemeClr val="tx1"/>
                        </a:solidFill>
                      </a:endParaRPr>
                    </a:p>
                  </a:txBody>
                  <a:tcPr>
                    <a:lnL w="12700" cap="flat" cmpd="sng" algn="ctr">
                      <a:solidFill>
                        <a:sysClr val="window" lastClr="FFFFFF"/>
                      </a:solidFill>
                      <a:prstDash val="solid"/>
                      <a:round/>
                      <a:headEnd type="none" w="med" len="med"/>
                      <a:tailEnd type="none" w="med" len="med"/>
                    </a:lnL>
                    <a:lnR w="12700" cmpd="sng">
                      <a:solidFill>
                        <a:sysClr val="window" lastClr="FFFFFF"/>
                      </a:solidFill>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5B9BD5">
                        <a:tint val="40000"/>
                      </a:srgbClr>
                    </a:solidFill>
                  </a:tcPr>
                </a:tc>
              </a:tr>
              <a:tr h="984228">
                <a:tc>
                  <a:txBody>
                    <a:bodyPr/>
                    <a:lstStyle>
                      <a:lvl1pPr marL="0" algn="l" defTabSz="914400" rtl="0" eaLnBrk="1" latinLnBrk="0" hangingPunct="1">
                        <a:defRPr sz="1800" kern="1200">
                          <a:solidFill>
                            <a:schemeClr val="dk1"/>
                          </a:solidFill>
                          <a:latin typeface="Calibri" panose="020F0502020204030204"/>
                          <a:ea typeface=""/>
                          <a:cs typeface=""/>
                        </a:defRPr>
                      </a:lvl1pPr>
                      <a:lvl2pPr marL="457200" algn="l" defTabSz="914400" rtl="0" eaLnBrk="1" latinLnBrk="0" hangingPunct="1">
                        <a:defRPr sz="1800" kern="1200">
                          <a:solidFill>
                            <a:schemeClr val="dk1"/>
                          </a:solidFill>
                          <a:latin typeface="Calibri" panose="020F0502020204030204"/>
                          <a:ea typeface=""/>
                          <a:cs typeface=""/>
                        </a:defRPr>
                      </a:lvl2pPr>
                      <a:lvl3pPr marL="914400" algn="l" defTabSz="914400" rtl="0" eaLnBrk="1" latinLnBrk="0" hangingPunct="1">
                        <a:defRPr sz="1800" kern="1200">
                          <a:solidFill>
                            <a:schemeClr val="dk1"/>
                          </a:solidFill>
                          <a:latin typeface="Calibri" panose="020F0502020204030204"/>
                          <a:ea typeface=""/>
                          <a:cs typeface=""/>
                        </a:defRPr>
                      </a:lvl3pPr>
                      <a:lvl4pPr marL="1371600" algn="l" defTabSz="914400" rtl="0" eaLnBrk="1" latinLnBrk="0" hangingPunct="1">
                        <a:defRPr sz="1800" kern="1200">
                          <a:solidFill>
                            <a:schemeClr val="dk1"/>
                          </a:solidFill>
                          <a:latin typeface="Calibri" panose="020F0502020204030204"/>
                          <a:ea typeface=""/>
                          <a:cs typeface=""/>
                        </a:defRPr>
                      </a:lvl4pPr>
                      <a:lvl5pPr marL="1828800" algn="l" defTabSz="914400" rtl="0" eaLnBrk="1" latinLnBrk="0" hangingPunct="1">
                        <a:defRPr sz="1800" kern="1200">
                          <a:solidFill>
                            <a:schemeClr val="dk1"/>
                          </a:solidFill>
                          <a:latin typeface="Calibri" panose="020F0502020204030204"/>
                          <a:ea typeface=""/>
                          <a:cs typeface=""/>
                        </a:defRPr>
                      </a:lvl5pPr>
                      <a:lvl6pPr marL="2286000" algn="l" defTabSz="914400" rtl="0" eaLnBrk="1" latinLnBrk="0" hangingPunct="1">
                        <a:defRPr sz="1800" kern="1200">
                          <a:solidFill>
                            <a:schemeClr val="dk1"/>
                          </a:solidFill>
                          <a:latin typeface="Calibri" panose="020F0502020204030204"/>
                          <a:ea typeface=""/>
                          <a:cs typeface=""/>
                        </a:defRPr>
                      </a:lvl6pPr>
                      <a:lvl7pPr marL="2743200" algn="l" defTabSz="914400" rtl="0" eaLnBrk="1" latinLnBrk="0" hangingPunct="1">
                        <a:defRPr sz="1800" kern="1200">
                          <a:solidFill>
                            <a:schemeClr val="dk1"/>
                          </a:solidFill>
                          <a:latin typeface="Calibri" panose="020F0502020204030204"/>
                          <a:ea typeface=""/>
                          <a:cs typeface=""/>
                        </a:defRPr>
                      </a:lvl7pPr>
                      <a:lvl8pPr marL="3200400" algn="l" defTabSz="914400" rtl="0" eaLnBrk="1" latinLnBrk="0" hangingPunct="1">
                        <a:defRPr sz="1800" kern="1200">
                          <a:solidFill>
                            <a:schemeClr val="dk1"/>
                          </a:solidFill>
                          <a:latin typeface="Calibri" panose="020F0502020204030204"/>
                          <a:ea typeface=""/>
                          <a:cs typeface=""/>
                        </a:defRPr>
                      </a:lvl8pPr>
                      <a:lvl9pPr marL="3657600" algn="l" defTabSz="914400" rtl="0" eaLnBrk="1" latinLnBrk="0" hangingPunct="1">
                        <a:defRPr sz="1800" kern="1200">
                          <a:solidFill>
                            <a:schemeClr val="dk1"/>
                          </a:solidFill>
                          <a:latin typeface="Calibri" panose="020F0502020204030204"/>
                          <a:ea typeface=""/>
                          <a:cs typeface=""/>
                        </a:defRPr>
                      </a:lvl9pPr>
                    </a:lstStyle>
                    <a:p>
                      <a:r>
                        <a:rPr lang="en-ZA" sz="1600" dirty="0" smtClean="0">
                          <a:solidFill>
                            <a:schemeClr val="tx1"/>
                          </a:solidFill>
                          <a:latin typeface="Arial" panose="020B0604020202020204" pitchFamily="34" charset="0"/>
                          <a:cs typeface="Arial" panose="020B0604020202020204" pitchFamily="34" charset="0"/>
                        </a:rPr>
                        <a:t>EXPENDITURE </a:t>
                      </a:r>
                      <a:endParaRPr lang="en-ZA" sz="1600" dirty="0">
                        <a:solidFill>
                          <a:schemeClr val="tx1"/>
                        </a:solidFill>
                        <a:latin typeface="Arial" panose="020B0604020202020204" pitchFamily="34" charset="0"/>
                        <a:cs typeface="Arial" panose="020B0604020202020204" pitchFamily="34" charset="0"/>
                      </a:endParaRPr>
                    </a:p>
                  </a:txBody>
                  <a:tcPr marT="45754" marB="45754">
                    <a:lnL w="12700" cmpd="sng">
                      <a:solidFill>
                        <a:sysClr val="window" lastClr="FFFFFF"/>
                      </a:solidFill>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5B9BD5">
                        <a:tint val="40000"/>
                      </a:srgbClr>
                    </a:solidFill>
                  </a:tcPr>
                </a:tc>
                <a:tc>
                  <a:txBody>
                    <a:bodyPr/>
                    <a:lstStyle>
                      <a:lvl1pPr marL="0" algn="l" defTabSz="914400" rtl="0" eaLnBrk="1" latinLnBrk="0" hangingPunct="1">
                        <a:defRPr sz="1800" kern="1200">
                          <a:solidFill>
                            <a:schemeClr val="dk1"/>
                          </a:solidFill>
                          <a:latin typeface="Calibri" panose="020F0502020204030204"/>
                          <a:ea typeface=""/>
                          <a:cs typeface=""/>
                        </a:defRPr>
                      </a:lvl1pPr>
                      <a:lvl2pPr marL="457200" algn="l" defTabSz="914400" rtl="0" eaLnBrk="1" latinLnBrk="0" hangingPunct="1">
                        <a:defRPr sz="1800" kern="1200">
                          <a:solidFill>
                            <a:schemeClr val="dk1"/>
                          </a:solidFill>
                          <a:latin typeface="Calibri" panose="020F0502020204030204"/>
                          <a:ea typeface=""/>
                          <a:cs typeface=""/>
                        </a:defRPr>
                      </a:lvl2pPr>
                      <a:lvl3pPr marL="914400" algn="l" defTabSz="914400" rtl="0" eaLnBrk="1" latinLnBrk="0" hangingPunct="1">
                        <a:defRPr sz="1800" kern="1200">
                          <a:solidFill>
                            <a:schemeClr val="dk1"/>
                          </a:solidFill>
                          <a:latin typeface="Calibri" panose="020F0502020204030204"/>
                          <a:ea typeface=""/>
                          <a:cs typeface=""/>
                        </a:defRPr>
                      </a:lvl3pPr>
                      <a:lvl4pPr marL="1371600" algn="l" defTabSz="914400" rtl="0" eaLnBrk="1" latinLnBrk="0" hangingPunct="1">
                        <a:defRPr sz="1800" kern="1200">
                          <a:solidFill>
                            <a:schemeClr val="dk1"/>
                          </a:solidFill>
                          <a:latin typeface="Calibri" panose="020F0502020204030204"/>
                          <a:ea typeface=""/>
                          <a:cs typeface=""/>
                        </a:defRPr>
                      </a:lvl4pPr>
                      <a:lvl5pPr marL="1828800" algn="l" defTabSz="914400" rtl="0" eaLnBrk="1" latinLnBrk="0" hangingPunct="1">
                        <a:defRPr sz="1800" kern="1200">
                          <a:solidFill>
                            <a:schemeClr val="dk1"/>
                          </a:solidFill>
                          <a:latin typeface="Calibri" panose="020F0502020204030204"/>
                          <a:ea typeface=""/>
                          <a:cs typeface=""/>
                        </a:defRPr>
                      </a:lvl5pPr>
                      <a:lvl6pPr marL="2286000" algn="l" defTabSz="914400" rtl="0" eaLnBrk="1" latinLnBrk="0" hangingPunct="1">
                        <a:defRPr sz="1800" kern="1200">
                          <a:solidFill>
                            <a:schemeClr val="dk1"/>
                          </a:solidFill>
                          <a:latin typeface="Calibri" panose="020F0502020204030204"/>
                          <a:ea typeface=""/>
                          <a:cs typeface=""/>
                        </a:defRPr>
                      </a:lvl6pPr>
                      <a:lvl7pPr marL="2743200" algn="l" defTabSz="914400" rtl="0" eaLnBrk="1" latinLnBrk="0" hangingPunct="1">
                        <a:defRPr sz="1800" kern="1200">
                          <a:solidFill>
                            <a:schemeClr val="dk1"/>
                          </a:solidFill>
                          <a:latin typeface="Calibri" panose="020F0502020204030204"/>
                          <a:ea typeface=""/>
                          <a:cs typeface=""/>
                        </a:defRPr>
                      </a:lvl7pPr>
                      <a:lvl8pPr marL="3200400" algn="l" defTabSz="914400" rtl="0" eaLnBrk="1" latinLnBrk="0" hangingPunct="1">
                        <a:defRPr sz="1800" kern="1200">
                          <a:solidFill>
                            <a:schemeClr val="dk1"/>
                          </a:solidFill>
                          <a:latin typeface="Calibri" panose="020F0502020204030204"/>
                          <a:ea typeface=""/>
                          <a:cs typeface=""/>
                        </a:defRPr>
                      </a:lvl8pPr>
                      <a:lvl9pPr marL="3657600" algn="l" defTabSz="914400" rtl="0" eaLnBrk="1" latinLnBrk="0" hangingPunct="1">
                        <a:defRPr sz="1800" kern="1200">
                          <a:solidFill>
                            <a:schemeClr val="dk1"/>
                          </a:solidFill>
                          <a:latin typeface="Calibri" panose="020F0502020204030204"/>
                          <a:ea typeface=""/>
                          <a:cs typeface=""/>
                        </a:defRPr>
                      </a:lvl9pPr>
                    </a:lstStyle>
                    <a:p>
                      <a:r>
                        <a:rPr lang="en-US" dirty="0" smtClean="0">
                          <a:solidFill>
                            <a:schemeClr val="tx1"/>
                          </a:solidFill>
                        </a:rPr>
                        <a:t>R 691 117.61</a:t>
                      </a:r>
                      <a:endParaRPr lang="en-US" dirty="0">
                        <a:solidFill>
                          <a:schemeClr val="tx1"/>
                        </a:solidFill>
                      </a:endParaRPr>
                    </a:p>
                  </a:txBody>
                  <a:tcPr>
                    <a:lnL w="12700" cap="flat" cmpd="sng" algn="ctr">
                      <a:solidFill>
                        <a:sysClr val="window" lastClr="FFFFFF"/>
                      </a:solidFill>
                      <a:prstDash val="solid"/>
                      <a:round/>
                      <a:headEnd type="none" w="med" len="med"/>
                      <a:tailEnd type="none" w="med" len="med"/>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40000"/>
                      </a:srgbClr>
                    </a:solidFill>
                  </a:tcPr>
                </a:tc>
              </a:tr>
            </a:tbl>
          </a:graphicData>
        </a:graphic>
      </p:graphicFrame>
      <p:sp>
        <p:nvSpPr>
          <p:cNvPr id="4" name="TextBox 3"/>
          <p:cNvSpPr txBox="1"/>
          <p:nvPr/>
        </p:nvSpPr>
        <p:spPr>
          <a:xfrm>
            <a:off x="6213764" y="86030"/>
            <a:ext cx="3982029" cy="646331"/>
          </a:xfrm>
          <a:prstGeom prst="rect">
            <a:avLst/>
          </a:prstGeom>
          <a:solidFill>
            <a:srgbClr val="92D050"/>
          </a:solidFill>
        </p:spPr>
        <p:txBody>
          <a:bodyPr wrap="square" rtlCol="0">
            <a:spAutoFit/>
          </a:bodyPr>
          <a:lstStyle/>
          <a:p>
            <a:pPr algn="ctr"/>
            <a:r>
              <a:rPr lang="en-US" b="1" dirty="0" smtClean="0">
                <a:solidFill>
                  <a:srgbClr val="002060"/>
                </a:solidFill>
              </a:rPr>
              <a:t>EPMLM 2015/2016 ANNUAL PERFORMANCE </a:t>
            </a:r>
            <a:endParaRPr lang="en-US" b="1" dirty="0">
              <a:solidFill>
                <a:srgbClr val="002060"/>
              </a:solidFill>
            </a:endParaRPr>
          </a:p>
        </p:txBody>
      </p:sp>
      <p:pic>
        <p:nvPicPr>
          <p:cNvPr id="5"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071102" y="-28466"/>
            <a:ext cx="914400" cy="703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Slide Number Placeholder 1"/>
          <p:cNvSpPr>
            <a:spLocks noGrp="1"/>
          </p:cNvSpPr>
          <p:nvPr>
            <p:ph type="sldNum" sz="quarter" idx="12"/>
          </p:nvPr>
        </p:nvSpPr>
        <p:spPr>
          <a:xfrm>
            <a:off x="6213764" y="86030"/>
            <a:ext cx="1776208" cy="365125"/>
          </a:xfrm>
        </p:spPr>
        <p:txBody>
          <a:bodyPr/>
          <a:lstStyle/>
          <a:p>
            <a:fld id="{01BCFC26-62B4-4113-B485-962636936649}" type="slidenum">
              <a:rPr lang="en-US" smtClean="0"/>
              <a:pPr/>
              <a:t>12</a:t>
            </a:fld>
            <a:endParaRPr lang="en-US" dirty="0"/>
          </a:p>
        </p:txBody>
      </p:sp>
      <p:sp>
        <p:nvSpPr>
          <p:cNvPr id="6" name="TextBox 5"/>
          <p:cNvSpPr txBox="1"/>
          <p:nvPr/>
        </p:nvSpPr>
        <p:spPr>
          <a:xfrm>
            <a:off x="621217" y="323166"/>
            <a:ext cx="4800600" cy="368300"/>
          </a:xfrm>
          <a:prstGeom prst="rect">
            <a:avLst/>
          </a:prstGeom>
          <a:ln/>
        </p:spPr>
        <p:style>
          <a:lnRef idx="1">
            <a:schemeClr val="accent1"/>
          </a:lnRef>
          <a:fillRef idx="2">
            <a:schemeClr val="accent1"/>
          </a:fillRef>
          <a:effectRef idx="1">
            <a:schemeClr val="accent1"/>
          </a:effectRef>
          <a:fontRef idx="minor">
            <a:schemeClr val="dk1"/>
          </a:fontRef>
        </p:style>
        <p:txBody>
          <a:bodyPr>
            <a:spAutoFit/>
          </a:bodyPr>
          <a:lstStyle/>
          <a:p>
            <a:pPr>
              <a:defRPr/>
            </a:pPr>
            <a:r>
              <a:rPr lang="en-US" dirty="0" smtClean="0">
                <a:solidFill>
                  <a:prstClr val="black"/>
                </a:solidFill>
              </a:rPr>
              <a:t>Overall Performance for MM’s Office</a:t>
            </a:r>
            <a:endParaRPr lang="en-US" dirty="0">
              <a:solidFill>
                <a:prstClr val="black"/>
              </a:solidFill>
            </a:endParaRPr>
          </a:p>
        </p:txBody>
      </p:sp>
    </p:spTree>
    <p:extLst>
      <p:ext uri="{BB962C8B-B14F-4D97-AF65-F5344CB8AC3E}">
        <p14:creationId xmlns:p14="http://schemas.microsoft.com/office/powerpoint/2010/main" val="935759088"/>
      </p:ext>
    </p:extLst>
  </p:cSld>
  <p:clrMapOvr>
    <a:masterClrMapping/>
  </p:clrMapOvr>
  <p:transition spd="slow">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12837" y="914400"/>
            <a:ext cx="9366325" cy="4972050"/>
          </a:xfrm>
        </p:spPr>
        <p:txBody>
          <a:bodyPr>
            <a:normAutofit/>
          </a:bodyPr>
          <a:lstStyle/>
          <a:p>
            <a:pPr marL="68580" lvl="0" algn="ctr">
              <a:spcBef>
                <a:spcPct val="20000"/>
              </a:spcBef>
            </a:pPr>
            <a:r>
              <a:rPr lang="en-ZA" sz="8000" b="1" dirty="0">
                <a:solidFill>
                  <a:srgbClr val="94C600">
                    <a:lumMod val="50000"/>
                  </a:srgbClr>
                </a:solidFill>
              </a:rPr>
              <a:t>PLANNING AND ECONOMIC DEVELOPMENT  </a:t>
            </a:r>
            <a:r>
              <a:rPr lang="en-ZA" b="1" dirty="0">
                <a:solidFill>
                  <a:srgbClr val="94C600">
                    <a:lumMod val="50000"/>
                  </a:srgbClr>
                </a:solidFill>
              </a:rPr>
              <a:t/>
            </a:r>
            <a:br>
              <a:rPr lang="en-ZA" b="1" dirty="0">
                <a:solidFill>
                  <a:srgbClr val="94C600">
                    <a:lumMod val="50000"/>
                  </a:srgbClr>
                </a:solidFill>
              </a:rPr>
            </a:br>
            <a:endParaRPr lang="en-ZA" dirty="0"/>
          </a:p>
        </p:txBody>
      </p:sp>
      <p:sp>
        <p:nvSpPr>
          <p:cNvPr id="3" name="TextBox 2"/>
          <p:cNvSpPr txBox="1"/>
          <p:nvPr/>
        </p:nvSpPr>
        <p:spPr>
          <a:xfrm>
            <a:off x="6213764" y="86030"/>
            <a:ext cx="3982029" cy="646331"/>
          </a:xfrm>
          <a:prstGeom prst="rect">
            <a:avLst/>
          </a:prstGeom>
          <a:solidFill>
            <a:srgbClr val="92D050"/>
          </a:solidFill>
        </p:spPr>
        <p:txBody>
          <a:bodyPr wrap="square" rtlCol="0">
            <a:spAutoFit/>
          </a:bodyPr>
          <a:lstStyle/>
          <a:p>
            <a:pPr algn="ctr"/>
            <a:r>
              <a:rPr lang="en-US" b="1" dirty="0" smtClean="0">
                <a:solidFill>
                  <a:srgbClr val="002060"/>
                </a:solidFill>
              </a:rPr>
              <a:t>EPMLM 2015/2016 ANNUAL PERFORMANCE </a:t>
            </a:r>
            <a:endParaRPr lang="en-US" b="1" dirty="0">
              <a:solidFill>
                <a:srgbClr val="002060"/>
              </a:solidFill>
            </a:endParaRPr>
          </a:p>
        </p:txBody>
      </p:sp>
      <p:pic>
        <p:nvPicPr>
          <p:cNvPr id="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071102" y="-28466"/>
            <a:ext cx="914400" cy="703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Slide Number Placeholder 4"/>
          <p:cNvSpPr>
            <a:spLocks noGrp="1"/>
          </p:cNvSpPr>
          <p:nvPr>
            <p:ph type="sldNum" sz="quarter" idx="12"/>
          </p:nvPr>
        </p:nvSpPr>
        <p:spPr>
          <a:xfrm>
            <a:off x="6213764" y="90237"/>
            <a:ext cx="1776208" cy="365125"/>
          </a:xfrm>
        </p:spPr>
        <p:txBody>
          <a:bodyPr/>
          <a:lstStyle/>
          <a:p>
            <a:fld id="{01BCFC26-62B4-4113-B485-962636936649}" type="slidenum">
              <a:rPr lang="en-US" smtClean="0"/>
              <a:pPr/>
              <a:t>13</a:t>
            </a:fld>
            <a:endParaRPr lang="en-US" dirty="0"/>
          </a:p>
        </p:txBody>
      </p:sp>
    </p:spTree>
    <p:extLst>
      <p:ext uri="{BB962C8B-B14F-4D97-AF65-F5344CB8AC3E}">
        <p14:creationId xmlns:p14="http://schemas.microsoft.com/office/powerpoint/2010/main" val="1066552619"/>
      </p:ext>
    </p:extLst>
  </p:cSld>
  <p:clrMapOvr>
    <a:masterClrMapping/>
  </p:clrMapOvr>
  <p:transition spd="slow">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ontent Placeholder 5"/>
          <p:cNvGraphicFramePr>
            <a:graphicFrameLocks/>
          </p:cNvGraphicFramePr>
          <p:nvPr>
            <p:extLst>
              <p:ext uri="{D42A27DB-BD31-4B8C-83A1-F6EECF244321}">
                <p14:modId xmlns:p14="http://schemas.microsoft.com/office/powerpoint/2010/main" val="3882369738"/>
              </p:ext>
            </p:extLst>
          </p:nvPr>
        </p:nvGraphicFramePr>
        <p:xfrm>
          <a:off x="727842" y="691466"/>
          <a:ext cx="10772993" cy="5773729"/>
        </p:xfrm>
        <a:graphic>
          <a:graphicData uri="http://schemas.openxmlformats.org/drawingml/2006/table">
            <a:tbl>
              <a:tblPr firstRow="1" bandRow="1">
                <a:tableStyleId>{5C22544A-7EE6-4342-B048-85BDC9FD1C3A}</a:tableStyleId>
              </a:tblPr>
              <a:tblGrid>
                <a:gridCol w="1521121"/>
                <a:gridCol w="1040485"/>
                <a:gridCol w="1326995"/>
                <a:gridCol w="1085724"/>
                <a:gridCol w="1372233"/>
                <a:gridCol w="1191105"/>
                <a:gridCol w="1387487"/>
                <a:gridCol w="1847843"/>
              </a:tblGrid>
              <a:tr h="999101">
                <a:tc>
                  <a:txBody>
                    <a:bodyPr/>
                    <a:lstStyle/>
                    <a:p>
                      <a:pPr algn="l"/>
                      <a:r>
                        <a:rPr lang="en-US" sz="1300" dirty="0" smtClean="0">
                          <a:solidFill>
                            <a:schemeClr val="tx1"/>
                          </a:solidFill>
                        </a:rPr>
                        <a:t>PROJECTS(KPI as per SDBIP) </a:t>
                      </a:r>
                      <a:endParaRPr lang="en-US" sz="1300" dirty="0">
                        <a:solidFill>
                          <a:schemeClr val="tx1"/>
                        </a:solidFill>
                      </a:endParaRPr>
                    </a:p>
                  </a:txBody>
                  <a:tcPr marT="45736" marB="45736"/>
                </a:tc>
                <a:tc>
                  <a:txBody>
                    <a:bodyPr/>
                    <a:lstStyle/>
                    <a:p>
                      <a:pPr algn="l"/>
                      <a:r>
                        <a:rPr lang="en-US" sz="1300" dirty="0" smtClean="0">
                          <a:solidFill>
                            <a:schemeClr val="tx1"/>
                          </a:solidFill>
                        </a:rPr>
                        <a:t>ANNUAL</a:t>
                      </a:r>
                      <a:r>
                        <a:rPr lang="en-US" sz="1300" baseline="0" dirty="0" smtClean="0">
                          <a:solidFill>
                            <a:schemeClr val="tx1"/>
                          </a:solidFill>
                        </a:rPr>
                        <a:t> TARGET</a:t>
                      </a:r>
                      <a:endParaRPr lang="en-US" sz="1300" dirty="0">
                        <a:solidFill>
                          <a:schemeClr val="tx1"/>
                        </a:solidFill>
                      </a:endParaRPr>
                    </a:p>
                  </a:txBody>
                  <a:tcPr marT="45736" marB="45736"/>
                </a:tc>
                <a:tc>
                  <a:txBody>
                    <a:bodyPr/>
                    <a:lstStyle/>
                    <a:p>
                      <a:pPr algn="l"/>
                      <a:r>
                        <a:rPr lang="en-US" sz="1300" dirty="0" smtClean="0">
                          <a:solidFill>
                            <a:schemeClr val="tx1"/>
                          </a:solidFill>
                        </a:rPr>
                        <a:t> ANNUAL</a:t>
                      </a:r>
                    </a:p>
                    <a:p>
                      <a:pPr algn="l"/>
                      <a:r>
                        <a:rPr lang="en-US" sz="1300" dirty="0" smtClean="0">
                          <a:solidFill>
                            <a:schemeClr val="tx1"/>
                          </a:solidFill>
                        </a:rPr>
                        <a:t>ACTUALS</a:t>
                      </a:r>
                      <a:endParaRPr lang="en-US" sz="1300" dirty="0">
                        <a:solidFill>
                          <a:schemeClr val="tx1"/>
                        </a:solidFill>
                      </a:endParaRPr>
                    </a:p>
                  </a:txBody>
                  <a:tcPr marT="45736" marB="45736"/>
                </a:tc>
                <a:tc>
                  <a:txBody>
                    <a:bodyPr/>
                    <a:lstStyle/>
                    <a:p>
                      <a:pPr algn="l"/>
                      <a:r>
                        <a:rPr lang="en-US" sz="1300" dirty="0" smtClean="0">
                          <a:solidFill>
                            <a:schemeClr val="tx1"/>
                          </a:solidFill>
                        </a:rPr>
                        <a:t>BUDGET</a:t>
                      </a:r>
                    </a:p>
                  </a:txBody>
                  <a:tcPr marT="45736" marB="45736"/>
                </a:tc>
                <a:tc>
                  <a:txBody>
                    <a:bodyPr/>
                    <a:lstStyle/>
                    <a:p>
                      <a:pPr algn="l"/>
                      <a:r>
                        <a:rPr lang="en-US" sz="1300" dirty="0" smtClean="0">
                          <a:solidFill>
                            <a:schemeClr val="tx1"/>
                          </a:solidFill>
                        </a:rPr>
                        <a:t>EXPENDITURE</a:t>
                      </a:r>
                      <a:endParaRPr lang="en-US" sz="1300" dirty="0">
                        <a:solidFill>
                          <a:schemeClr val="tx1"/>
                        </a:solidFill>
                      </a:endParaRPr>
                    </a:p>
                  </a:txBody>
                  <a:tcPr marT="45736" marB="45736"/>
                </a:tc>
                <a:tc>
                  <a:txBody>
                    <a:bodyPr/>
                    <a:lstStyle/>
                    <a:p>
                      <a:pPr algn="l"/>
                      <a:r>
                        <a:rPr lang="en-US" sz="1300" dirty="0" smtClean="0">
                          <a:solidFill>
                            <a:schemeClr val="tx1"/>
                          </a:solidFill>
                        </a:rPr>
                        <a:t>PROGRESS</a:t>
                      </a:r>
                      <a:endParaRPr lang="en-US" sz="1300" dirty="0">
                        <a:solidFill>
                          <a:schemeClr val="tx1"/>
                        </a:solidFill>
                      </a:endParaRPr>
                    </a:p>
                  </a:txBody>
                  <a:tcPr marT="45736" marB="45736"/>
                </a:tc>
                <a:tc>
                  <a:txBody>
                    <a:bodyPr/>
                    <a:lstStyle/>
                    <a:p>
                      <a:pPr algn="l"/>
                      <a:r>
                        <a:rPr lang="en-US" sz="1300" dirty="0" smtClean="0">
                          <a:solidFill>
                            <a:schemeClr val="tx1"/>
                          </a:solidFill>
                        </a:rPr>
                        <a:t>CHALLENGES </a:t>
                      </a:r>
                      <a:endParaRPr lang="en-US" sz="1300" dirty="0">
                        <a:solidFill>
                          <a:schemeClr val="tx1"/>
                        </a:solidFill>
                      </a:endParaRPr>
                    </a:p>
                  </a:txBody>
                  <a:tcPr marT="45736" marB="45736"/>
                </a:tc>
                <a:tc>
                  <a:txBody>
                    <a:bodyPr/>
                    <a:lstStyle/>
                    <a:p>
                      <a:pPr algn="l"/>
                      <a:r>
                        <a:rPr lang="en-US" sz="1300" dirty="0" smtClean="0">
                          <a:solidFill>
                            <a:schemeClr val="tx1"/>
                          </a:solidFill>
                        </a:rPr>
                        <a:t>REMEDIAL ACTION</a:t>
                      </a:r>
                      <a:endParaRPr lang="en-US" sz="1300" dirty="0">
                        <a:solidFill>
                          <a:schemeClr val="tx1"/>
                        </a:solidFill>
                      </a:endParaRPr>
                    </a:p>
                  </a:txBody>
                  <a:tcPr marT="45736" marB="45736"/>
                </a:tc>
              </a:tr>
              <a:tr h="1092690">
                <a:tc>
                  <a:txBody>
                    <a:bodyPr/>
                    <a:lstStyle/>
                    <a:p>
                      <a:pPr>
                        <a:lnSpc>
                          <a:spcPct val="107000"/>
                        </a:lnSpc>
                      </a:pPr>
                      <a:r>
                        <a:rPr lang="en-ZA" sz="1100" dirty="0">
                          <a:solidFill>
                            <a:srgbClr val="0D0D0D"/>
                          </a:solidFill>
                          <a:effectLst/>
                          <a:latin typeface="Agency FB" panose="020B0503020202020204" pitchFamily="34" charset="0"/>
                        </a:rPr>
                        <a:t>No. of applications approved within 60 working days</a:t>
                      </a:r>
                      <a:endParaRPr lang="en-ZA" sz="1100" dirty="0">
                        <a:effectLst/>
                        <a:latin typeface="Calibri" panose="020F0502020204030204" pitchFamily="34" charset="0"/>
                      </a:endParaRPr>
                    </a:p>
                  </a:txBody>
                  <a:tcPr marL="68580" marR="68580" marT="0" marB="0"/>
                </a:tc>
                <a:tc>
                  <a:txBody>
                    <a:bodyPr/>
                    <a:lstStyle/>
                    <a:p>
                      <a:pPr>
                        <a:lnSpc>
                          <a:spcPct val="107000"/>
                        </a:lnSpc>
                      </a:pPr>
                      <a:r>
                        <a:rPr lang="en-ZA" sz="1100" dirty="0">
                          <a:solidFill>
                            <a:srgbClr val="0D0D0D"/>
                          </a:solidFill>
                          <a:effectLst/>
                          <a:latin typeface="Agency FB" panose="020B0503020202020204" pitchFamily="34" charset="0"/>
                        </a:rPr>
                        <a:t>All received applications to be approved within 60 working days</a:t>
                      </a:r>
                      <a:endParaRPr lang="en-ZA" sz="1100" dirty="0">
                        <a:effectLst/>
                        <a:latin typeface="Calibri" panose="020F0502020204030204" pitchFamily="34" charset="0"/>
                      </a:endParaRPr>
                    </a:p>
                  </a:txBody>
                  <a:tcPr marL="68580" marR="68580" marT="0" marB="0"/>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kumimoji="0" lang="en-ZA" sz="1100" b="0" i="0" u="none" strike="noStrike" kern="1200" cap="none" spc="0" normalizeH="0" baseline="0" noProof="0" dirty="0" smtClean="0">
                          <a:ln>
                            <a:noFill/>
                          </a:ln>
                          <a:solidFill>
                            <a:srgbClr val="0D0D0D"/>
                          </a:solidFill>
                          <a:effectLst/>
                          <a:uLnTx/>
                          <a:uFillTx/>
                          <a:latin typeface="Agency FB" panose="020B0503020202020204" pitchFamily="34" charset="0"/>
                        </a:rPr>
                        <a:t>All received applications to be approved within 60 working days</a:t>
                      </a:r>
                      <a:endParaRPr kumimoji="0" lang="en-ZA" sz="1100" b="0" i="0" u="none" strike="noStrike" kern="1200" cap="none" spc="0" normalizeH="0" baseline="0" noProof="0" dirty="0" smtClean="0">
                        <a:ln>
                          <a:noFill/>
                        </a:ln>
                        <a:solidFill>
                          <a:prstClr val="black"/>
                        </a:solidFill>
                        <a:effectLst/>
                        <a:uLnTx/>
                        <a:uFillTx/>
                        <a:latin typeface="Calibri" panose="020F0502020204030204" pitchFamily="34" charset="0"/>
                      </a:endParaRPr>
                    </a:p>
                    <a:p>
                      <a:pPr>
                        <a:lnSpc>
                          <a:spcPct val="115000"/>
                        </a:lnSpc>
                        <a:spcAft>
                          <a:spcPts val="1000"/>
                        </a:spcAft>
                      </a:pPr>
                      <a:endParaRPr lang="en-ZA" sz="1200" dirty="0">
                        <a:effectLst/>
                        <a:latin typeface="Arial" panose="020B0604020202020204" pitchFamily="34" charset="0"/>
                        <a:ea typeface="Calibri" panose="020F0502020204030204" pitchFamily="34" charset="0"/>
                      </a:endParaRPr>
                    </a:p>
                  </a:txBody>
                  <a:tcPr marL="68580" marR="68580" marT="0" marB="0"/>
                </a:tc>
                <a:tc>
                  <a:txBody>
                    <a:bodyPr/>
                    <a:lstStyle/>
                    <a:p>
                      <a:r>
                        <a:rPr lang="en-US" sz="1100" dirty="0" smtClean="0">
                          <a:latin typeface="Agency FB" panose="020B0503020202020204" pitchFamily="34" charset="0"/>
                        </a:rPr>
                        <a:t>R0.00</a:t>
                      </a:r>
                    </a:p>
                  </a:txBody>
                  <a:tcPr marT="45736" marB="45736"/>
                </a:tc>
                <a:tc>
                  <a:txBody>
                    <a:bodyPr/>
                    <a:lstStyle/>
                    <a:p>
                      <a:r>
                        <a:rPr lang="en-US" sz="1100" dirty="0" smtClean="0">
                          <a:latin typeface="Agency FB" panose="020B0503020202020204" pitchFamily="34" charset="0"/>
                        </a:rPr>
                        <a:t>R0.00</a:t>
                      </a:r>
                      <a:endParaRPr lang="en-US" sz="1100" dirty="0">
                        <a:latin typeface="Agency FB" panose="020B0503020202020204" pitchFamily="34" charset="0"/>
                      </a:endParaRPr>
                    </a:p>
                  </a:txBody>
                  <a:tcPr marT="45736" marB="45736"/>
                </a:tc>
                <a:tc>
                  <a:txBody>
                    <a:bodyPr/>
                    <a:lstStyle/>
                    <a:p>
                      <a:pPr>
                        <a:lnSpc>
                          <a:spcPct val="115000"/>
                        </a:lnSpc>
                        <a:spcAft>
                          <a:spcPts val="0"/>
                        </a:spcAft>
                      </a:pPr>
                      <a:r>
                        <a:rPr lang="en-ZA" sz="1200" dirty="0">
                          <a:effectLst/>
                          <a:latin typeface="Agency FB" panose="020B0503020202020204" pitchFamily="34" charset="0"/>
                          <a:ea typeface="Calibri" panose="020F0502020204030204" pitchFamily="34" charset="0"/>
                          <a:cs typeface="Times New Roman" panose="02020603050405020304" pitchFamily="18" charset="0"/>
                        </a:rPr>
                        <a:t>Achieved </a:t>
                      </a:r>
                      <a:endParaRPr lang="en-ZA" sz="1200" dirty="0">
                        <a:effectLst/>
                        <a:latin typeface="Arial" panose="020B0604020202020204" pitchFamily="34" charset="0"/>
                        <a:ea typeface="Calibri" panose="020F0502020204030204" pitchFamily="34" charset="0"/>
                      </a:endParaRPr>
                    </a:p>
                  </a:txBody>
                  <a:tcPr marL="68580" marR="68580" marT="0" marB="0"/>
                </a:tc>
                <a:tc>
                  <a:txBody>
                    <a:bodyPr/>
                    <a:lstStyle/>
                    <a:p>
                      <a:pPr>
                        <a:lnSpc>
                          <a:spcPct val="115000"/>
                        </a:lnSpc>
                        <a:spcAft>
                          <a:spcPts val="0"/>
                        </a:spcAft>
                      </a:pPr>
                      <a:r>
                        <a:rPr lang="en-ZA" sz="1200">
                          <a:effectLst/>
                          <a:latin typeface="Agency FB" panose="020B0503020202020204" pitchFamily="34" charset="0"/>
                          <a:ea typeface="Calibri" panose="020F0502020204030204" pitchFamily="34" charset="0"/>
                          <a:cs typeface="Times New Roman" panose="02020603050405020304" pitchFamily="18" charset="0"/>
                        </a:rPr>
                        <a:t>None</a:t>
                      </a:r>
                      <a:endParaRPr lang="en-ZA" sz="1200">
                        <a:effectLst/>
                        <a:latin typeface="Arial" panose="020B0604020202020204" pitchFamily="34" charset="0"/>
                        <a:ea typeface="Calibri" panose="020F0502020204030204" pitchFamily="34" charset="0"/>
                      </a:endParaRPr>
                    </a:p>
                  </a:txBody>
                  <a:tcPr marL="68580" marR="68580" marT="0" marB="0"/>
                </a:tc>
                <a:tc>
                  <a:txBody>
                    <a:bodyPr/>
                    <a:lstStyle/>
                    <a:p>
                      <a:pPr>
                        <a:lnSpc>
                          <a:spcPct val="115000"/>
                        </a:lnSpc>
                        <a:spcAft>
                          <a:spcPts val="0"/>
                        </a:spcAft>
                      </a:pPr>
                      <a:r>
                        <a:rPr lang="en-ZA" sz="1200">
                          <a:effectLst/>
                          <a:latin typeface="Agency FB" panose="020B0503020202020204" pitchFamily="34" charset="0"/>
                          <a:ea typeface="Calibri" panose="020F0502020204030204" pitchFamily="34" charset="0"/>
                          <a:cs typeface="Times New Roman" panose="02020603050405020304" pitchFamily="18" charset="0"/>
                        </a:rPr>
                        <a:t>None</a:t>
                      </a:r>
                      <a:endParaRPr lang="en-ZA" sz="1200">
                        <a:effectLst/>
                        <a:latin typeface="Arial" panose="020B0604020202020204" pitchFamily="34" charset="0"/>
                        <a:ea typeface="Calibri" panose="020F0502020204030204" pitchFamily="34" charset="0"/>
                      </a:endParaRPr>
                    </a:p>
                  </a:txBody>
                  <a:tcPr marL="68580" marR="68580" marT="0" marB="0"/>
                </a:tc>
              </a:tr>
              <a:tr h="1403156">
                <a:tc>
                  <a:txBody>
                    <a:bodyPr/>
                    <a:lstStyle/>
                    <a:p>
                      <a:pPr>
                        <a:lnSpc>
                          <a:spcPct val="107000"/>
                        </a:lnSpc>
                      </a:pPr>
                      <a:r>
                        <a:rPr lang="en-ZA" sz="1100">
                          <a:solidFill>
                            <a:srgbClr val="0D0D0D"/>
                          </a:solidFill>
                          <a:effectLst/>
                          <a:latin typeface="Agency FB" panose="020B0503020202020204" pitchFamily="34" charset="0"/>
                        </a:rPr>
                        <a:t>No. of Spatial Planning and Land-use By-Laws developed and gazetted</a:t>
                      </a:r>
                      <a:endParaRPr lang="en-ZA" sz="1100">
                        <a:effectLst/>
                        <a:latin typeface="Calibri" panose="020F0502020204030204" pitchFamily="34" charset="0"/>
                      </a:endParaRPr>
                    </a:p>
                  </a:txBody>
                  <a:tcPr marL="68580" marR="68580" marT="0" marB="0"/>
                </a:tc>
                <a:tc>
                  <a:txBody>
                    <a:bodyPr/>
                    <a:lstStyle/>
                    <a:p>
                      <a:pPr>
                        <a:lnSpc>
                          <a:spcPct val="107000"/>
                        </a:lnSpc>
                      </a:pPr>
                      <a:r>
                        <a:rPr lang="en-ZA" sz="1100" dirty="0">
                          <a:solidFill>
                            <a:srgbClr val="0D0D0D"/>
                          </a:solidFill>
                          <a:effectLst/>
                          <a:latin typeface="Agency FB" panose="020B0503020202020204" pitchFamily="34" charset="0"/>
                        </a:rPr>
                        <a:t>1</a:t>
                      </a:r>
                      <a:endParaRPr lang="en-ZA" sz="1100" dirty="0">
                        <a:effectLst/>
                        <a:latin typeface="Calibri" panose="020F0502020204030204" pitchFamily="34" charset="0"/>
                      </a:endParaRPr>
                    </a:p>
                  </a:txBody>
                  <a:tcPr marL="68580" marR="68580" marT="0" marB="0"/>
                </a:tc>
                <a:tc>
                  <a:txBody>
                    <a:bodyPr/>
                    <a:lstStyle/>
                    <a:p>
                      <a:pPr>
                        <a:lnSpc>
                          <a:spcPct val="107000"/>
                        </a:lnSpc>
                      </a:pPr>
                      <a:r>
                        <a:rPr lang="en-ZA" sz="1100" dirty="0" smtClean="0">
                          <a:effectLst/>
                          <a:latin typeface="Calibri" panose="020F0502020204030204" pitchFamily="34" charset="0"/>
                        </a:rPr>
                        <a:t>0</a:t>
                      </a:r>
                      <a:endParaRPr lang="en-ZA" sz="1100" dirty="0">
                        <a:effectLst/>
                        <a:latin typeface="Calibri" panose="020F0502020204030204" pitchFamily="34" charset="0"/>
                      </a:endParaRPr>
                    </a:p>
                  </a:txBody>
                  <a:tcPr marL="68580" marR="68580" marT="0" marB="0"/>
                </a:tc>
                <a:tc>
                  <a:txBody>
                    <a:bodyPr/>
                    <a:lstStyle/>
                    <a:p>
                      <a:r>
                        <a:rPr lang="en-ZA" sz="1100" dirty="0" smtClean="0">
                          <a:solidFill>
                            <a:srgbClr val="0D0D0D"/>
                          </a:solidFill>
                          <a:effectLst/>
                          <a:latin typeface="Agency FB" panose="020B0503020202020204" pitchFamily="34" charset="0"/>
                        </a:rPr>
                        <a:t>R100 000.00</a:t>
                      </a:r>
                      <a:endParaRPr lang="en-ZA" sz="1100" dirty="0" smtClean="0">
                        <a:effectLst/>
                      </a:endParaRPr>
                    </a:p>
                    <a:p>
                      <a:endParaRPr lang="en-US" sz="1100" dirty="0" smtClean="0">
                        <a:latin typeface="Agency FB" panose="020B0503020202020204" pitchFamily="34" charset="0"/>
                      </a:endParaRPr>
                    </a:p>
                  </a:txBody>
                  <a:tcPr marT="45736" marB="45736"/>
                </a:tc>
                <a:tc>
                  <a:txBody>
                    <a:bodyPr/>
                    <a:lstStyle/>
                    <a:p>
                      <a:pPr algn="l" fontAlgn="b"/>
                      <a:r>
                        <a:rPr lang="en-ZA" sz="1100" b="0" i="0" u="none" strike="noStrike" dirty="0" smtClean="0">
                          <a:solidFill>
                            <a:srgbClr val="000000"/>
                          </a:solidFill>
                          <a:effectLst/>
                          <a:latin typeface="Calibri" panose="020F0502020204030204" pitchFamily="34" charset="0"/>
                        </a:rPr>
                        <a:t>R35 </a:t>
                      </a:r>
                      <a:r>
                        <a:rPr lang="en-ZA" sz="1100" b="0" i="0" u="none" strike="noStrike" dirty="0">
                          <a:solidFill>
                            <a:srgbClr val="000000"/>
                          </a:solidFill>
                          <a:effectLst/>
                          <a:latin typeface="Calibri" panose="020F0502020204030204" pitchFamily="34" charset="0"/>
                        </a:rPr>
                        <a:t>614.25 </a:t>
                      </a:r>
                    </a:p>
                  </a:txBody>
                  <a:tcPr marL="9525" marR="9525" marT="9525" marB="0"/>
                </a:tc>
                <a:tc>
                  <a:txBody>
                    <a:bodyPr/>
                    <a:lstStyle/>
                    <a:p>
                      <a:pPr>
                        <a:lnSpc>
                          <a:spcPct val="115000"/>
                        </a:lnSpc>
                        <a:spcAft>
                          <a:spcPts val="0"/>
                        </a:spcAft>
                      </a:pPr>
                      <a:r>
                        <a:rPr lang="en-ZA" sz="1200" dirty="0">
                          <a:effectLst/>
                          <a:latin typeface="Agency FB" panose="020B0503020202020204" pitchFamily="34" charset="0"/>
                          <a:ea typeface="Calibri" panose="020F0502020204030204" pitchFamily="34" charset="0"/>
                          <a:cs typeface="Times New Roman" panose="02020603050405020304" pitchFamily="18" charset="0"/>
                        </a:rPr>
                        <a:t>Not Achieved, </a:t>
                      </a:r>
                      <a:endParaRPr lang="en-ZA" sz="1200" dirty="0">
                        <a:effectLst/>
                        <a:latin typeface="Arial" panose="020B0604020202020204" pitchFamily="34" charset="0"/>
                        <a:ea typeface="Calibri" panose="020F0502020204030204" pitchFamily="34" charset="0"/>
                      </a:endParaRPr>
                    </a:p>
                  </a:txBody>
                  <a:tcPr marL="68580" marR="68580" marT="0" marB="0"/>
                </a:tc>
                <a:tc>
                  <a:txBody>
                    <a:bodyPr/>
                    <a:lstStyle/>
                    <a:p>
                      <a:pPr>
                        <a:lnSpc>
                          <a:spcPct val="115000"/>
                        </a:lnSpc>
                        <a:spcAft>
                          <a:spcPts val="0"/>
                        </a:spcAft>
                      </a:pPr>
                      <a:r>
                        <a:rPr lang="en-ZA" sz="1200" dirty="0">
                          <a:effectLst/>
                          <a:latin typeface="Agency FB" panose="020B0503020202020204" pitchFamily="34" charset="0"/>
                          <a:ea typeface="Calibri" panose="020F0502020204030204" pitchFamily="34" charset="0"/>
                          <a:cs typeface="Times New Roman" panose="02020603050405020304" pitchFamily="18" charset="0"/>
                        </a:rPr>
                        <a:t>Draft By-Law in place, public participation has been conducted.</a:t>
                      </a:r>
                      <a:endParaRPr lang="en-ZA" sz="1200" dirty="0">
                        <a:effectLst/>
                        <a:latin typeface="Arial" panose="020B0604020202020204" pitchFamily="34" charset="0"/>
                        <a:ea typeface="Calibri" panose="020F0502020204030204" pitchFamily="34" charset="0"/>
                      </a:endParaRPr>
                    </a:p>
                    <a:p>
                      <a:pPr>
                        <a:lnSpc>
                          <a:spcPct val="115000"/>
                        </a:lnSpc>
                        <a:spcAft>
                          <a:spcPts val="0"/>
                        </a:spcAft>
                      </a:pPr>
                      <a:r>
                        <a:rPr lang="en-ZA" sz="1200" dirty="0" smtClean="0">
                          <a:effectLst/>
                          <a:latin typeface="Agency FB" panose="020B0503020202020204" pitchFamily="34" charset="0"/>
                          <a:ea typeface="Calibri" panose="020F0502020204030204" pitchFamily="34" charset="0"/>
                          <a:cs typeface="Times New Roman" panose="02020603050405020304" pitchFamily="18" charset="0"/>
                        </a:rPr>
                        <a:t>Document</a:t>
                      </a:r>
                      <a:r>
                        <a:rPr lang="en-ZA" sz="1200" baseline="0" dirty="0" smtClean="0">
                          <a:effectLst/>
                          <a:latin typeface="Agency FB" panose="020B0503020202020204" pitchFamily="34" charset="0"/>
                          <a:ea typeface="Calibri" panose="020F0502020204030204" pitchFamily="34" charset="0"/>
                          <a:cs typeface="Times New Roman" panose="02020603050405020304" pitchFamily="18" charset="0"/>
                        </a:rPr>
                        <a:t> ready for Gazetting</a:t>
                      </a:r>
                      <a:r>
                        <a:rPr lang="en-ZA" sz="1200" dirty="0" smtClean="0">
                          <a:effectLst/>
                          <a:latin typeface="Agency FB" panose="020B0503020202020204" pitchFamily="34" charset="0"/>
                          <a:ea typeface="Calibri" panose="020F0502020204030204" pitchFamily="34" charset="0"/>
                          <a:cs typeface="Times New Roman" panose="02020603050405020304" pitchFamily="18" charset="0"/>
                        </a:rPr>
                        <a:t> </a:t>
                      </a:r>
                      <a:r>
                        <a:rPr lang="en-ZA" sz="1200" dirty="0">
                          <a:effectLst/>
                          <a:latin typeface="Agency FB" panose="020B0503020202020204" pitchFamily="34" charset="0"/>
                          <a:ea typeface="Calibri" panose="020F0502020204030204" pitchFamily="34" charset="0"/>
                          <a:cs typeface="Times New Roman" panose="02020603050405020304" pitchFamily="18" charset="0"/>
                        </a:rPr>
                        <a:t>of the </a:t>
                      </a:r>
                      <a:r>
                        <a:rPr lang="en-ZA" sz="1200" dirty="0" smtClean="0">
                          <a:effectLst/>
                          <a:latin typeface="Agency FB" panose="020B0503020202020204" pitchFamily="34" charset="0"/>
                          <a:ea typeface="Calibri" panose="020F0502020204030204" pitchFamily="34" charset="0"/>
                          <a:cs typeface="Times New Roman" panose="02020603050405020304" pitchFamily="18" charset="0"/>
                        </a:rPr>
                        <a:t>By-Law. </a:t>
                      </a:r>
                      <a:endParaRPr lang="en-ZA" sz="1200" dirty="0">
                        <a:effectLst/>
                        <a:latin typeface="Arial" panose="020B0604020202020204" pitchFamily="34" charset="0"/>
                        <a:ea typeface="Calibri" panose="020F0502020204030204" pitchFamily="34" charset="0"/>
                      </a:endParaRPr>
                    </a:p>
                  </a:txBody>
                  <a:tcPr marL="68580" marR="68580" marT="0" marB="0"/>
                </a:tc>
                <a:tc>
                  <a:txBody>
                    <a:bodyPr/>
                    <a:lstStyle/>
                    <a:p>
                      <a:pPr>
                        <a:lnSpc>
                          <a:spcPct val="115000"/>
                        </a:lnSpc>
                        <a:spcAft>
                          <a:spcPts val="0"/>
                        </a:spcAft>
                      </a:pPr>
                      <a:r>
                        <a:rPr lang="en-ZA" sz="1200">
                          <a:effectLst/>
                          <a:latin typeface="Agency FB" panose="020B0503020202020204" pitchFamily="34" charset="0"/>
                          <a:ea typeface="Calibri" panose="020F0502020204030204" pitchFamily="34" charset="0"/>
                          <a:cs typeface="Times New Roman" panose="02020603050405020304" pitchFamily="18" charset="0"/>
                        </a:rPr>
                        <a:t>Received assistance from SLAGA Limpopo. Gazette end of Q1 2016/2017 </a:t>
                      </a:r>
                      <a:endParaRPr lang="en-ZA" sz="1200">
                        <a:effectLst/>
                        <a:latin typeface="Arial" panose="020B0604020202020204" pitchFamily="34" charset="0"/>
                        <a:ea typeface="Calibri" panose="020F0502020204030204" pitchFamily="34" charset="0"/>
                      </a:endParaRPr>
                    </a:p>
                  </a:txBody>
                  <a:tcPr marL="68580" marR="68580" marT="0" marB="0"/>
                </a:tc>
              </a:tr>
              <a:tr h="1723419">
                <a:tc>
                  <a:txBody>
                    <a:bodyPr/>
                    <a:lstStyle/>
                    <a:p>
                      <a:pPr>
                        <a:lnSpc>
                          <a:spcPct val="107000"/>
                        </a:lnSpc>
                      </a:pPr>
                      <a:r>
                        <a:rPr lang="en-ZA" sz="1100" dirty="0">
                          <a:solidFill>
                            <a:srgbClr val="0D0D0D"/>
                          </a:solidFill>
                          <a:effectLst/>
                          <a:latin typeface="Agency FB" panose="020B0503020202020204" pitchFamily="34" charset="0"/>
                        </a:rPr>
                        <a:t>No. of building plans meeting the requirements  approved within 5 working days</a:t>
                      </a:r>
                      <a:endParaRPr lang="en-ZA" sz="1100" dirty="0">
                        <a:effectLst/>
                        <a:latin typeface="Calibri" panose="020F0502020204030204" pitchFamily="34" charset="0"/>
                      </a:endParaRPr>
                    </a:p>
                  </a:txBody>
                  <a:tcPr marL="68580" marR="68580" marT="0" marB="0"/>
                </a:tc>
                <a:tc>
                  <a:txBody>
                    <a:bodyPr/>
                    <a:lstStyle/>
                    <a:p>
                      <a:pPr>
                        <a:lnSpc>
                          <a:spcPct val="107000"/>
                        </a:lnSpc>
                      </a:pPr>
                      <a:r>
                        <a:rPr lang="en-ZA" sz="1100" dirty="0">
                          <a:solidFill>
                            <a:srgbClr val="0D0D0D"/>
                          </a:solidFill>
                          <a:effectLst/>
                          <a:latin typeface="Agency FB" panose="020B0503020202020204" pitchFamily="34" charset="0"/>
                        </a:rPr>
                        <a:t>All received building plans (meeting requirements) to be approved within 5 working days</a:t>
                      </a:r>
                      <a:endParaRPr lang="en-ZA" sz="1100" dirty="0">
                        <a:effectLst/>
                        <a:latin typeface="Calibri" panose="020F0502020204030204" pitchFamily="34" charset="0"/>
                      </a:endParaRPr>
                    </a:p>
                  </a:txBody>
                  <a:tcPr marL="68580" marR="68580" marT="0" marB="0"/>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kumimoji="0" lang="en-ZA" sz="1100" b="0" i="0" u="none" strike="noStrike" kern="1200" cap="none" spc="0" normalizeH="0" baseline="0" noProof="0" dirty="0" smtClean="0">
                          <a:ln>
                            <a:noFill/>
                          </a:ln>
                          <a:solidFill>
                            <a:srgbClr val="0D0D0D"/>
                          </a:solidFill>
                          <a:effectLst/>
                          <a:uLnTx/>
                          <a:uFillTx/>
                          <a:latin typeface="Agency FB" panose="020B0503020202020204" pitchFamily="34" charset="0"/>
                        </a:rPr>
                        <a:t>All received building plans (meeting requirements) to be approved within 5 working days</a:t>
                      </a:r>
                      <a:endParaRPr kumimoji="0" lang="en-ZA" sz="1100" b="0" i="0" u="none" strike="noStrike" kern="1200" cap="none" spc="0" normalizeH="0" baseline="0" noProof="0" dirty="0" smtClean="0">
                        <a:ln>
                          <a:noFill/>
                        </a:ln>
                        <a:solidFill>
                          <a:prstClr val="black"/>
                        </a:solidFill>
                        <a:effectLst/>
                        <a:uLnTx/>
                        <a:uFillTx/>
                        <a:latin typeface="Calibri" panose="020F0502020204030204" pitchFamily="34" charset="0"/>
                      </a:endParaRPr>
                    </a:p>
                    <a:p>
                      <a:pPr>
                        <a:lnSpc>
                          <a:spcPct val="115000"/>
                        </a:lnSpc>
                        <a:spcAft>
                          <a:spcPts val="1000"/>
                        </a:spcAft>
                      </a:pPr>
                      <a:endParaRPr lang="en-ZA" sz="1200" dirty="0">
                        <a:effectLst/>
                        <a:latin typeface="Arial" panose="020B0604020202020204" pitchFamily="34" charset="0"/>
                        <a:ea typeface="Calibri" panose="020F0502020204030204" pitchFamily="34" charset="0"/>
                      </a:endParaRPr>
                    </a:p>
                  </a:txBody>
                  <a:tcPr marL="68580" marR="68580" marT="0" marB="0"/>
                </a:tc>
                <a:tc>
                  <a:txBody>
                    <a:bodyPr/>
                    <a:lstStyle/>
                    <a:p>
                      <a:r>
                        <a:rPr lang="en-US" sz="1100" dirty="0" smtClean="0">
                          <a:latin typeface="Agency FB" panose="020B0503020202020204" pitchFamily="34" charset="0"/>
                        </a:rPr>
                        <a:t>R0.00</a:t>
                      </a:r>
                    </a:p>
                  </a:txBody>
                  <a:tcPr marT="45736" marB="45736"/>
                </a:tc>
                <a:tc>
                  <a:txBody>
                    <a:bodyPr/>
                    <a:lstStyle/>
                    <a:p>
                      <a:r>
                        <a:rPr lang="en-US" sz="1100" dirty="0" smtClean="0">
                          <a:latin typeface="Agency FB" panose="020B0503020202020204" pitchFamily="34" charset="0"/>
                        </a:rPr>
                        <a:t>R0.00</a:t>
                      </a:r>
                      <a:endParaRPr lang="en-US" sz="1100" dirty="0">
                        <a:latin typeface="Agency FB" panose="020B0503020202020204" pitchFamily="34" charset="0"/>
                      </a:endParaRPr>
                    </a:p>
                  </a:txBody>
                  <a:tcPr marT="45736" marB="45736"/>
                </a:tc>
                <a:tc>
                  <a:txBody>
                    <a:bodyPr/>
                    <a:lstStyle/>
                    <a:p>
                      <a:pPr>
                        <a:lnSpc>
                          <a:spcPct val="115000"/>
                        </a:lnSpc>
                        <a:spcAft>
                          <a:spcPts val="0"/>
                        </a:spcAft>
                      </a:pPr>
                      <a:r>
                        <a:rPr lang="en-ZA" sz="1200" dirty="0">
                          <a:effectLst/>
                          <a:latin typeface="Agency FB" panose="020B0503020202020204" pitchFamily="34" charset="0"/>
                          <a:ea typeface="Calibri" panose="020F0502020204030204" pitchFamily="34" charset="0"/>
                          <a:cs typeface="Times New Roman" panose="02020603050405020304" pitchFamily="18" charset="0"/>
                        </a:rPr>
                        <a:t>Achieved  </a:t>
                      </a:r>
                      <a:endParaRPr lang="en-ZA" sz="1200" dirty="0">
                        <a:effectLst/>
                        <a:latin typeface="Arial" panose="020B0604020202020204" pitchFamily="34" charset="0"/>
                        <a:ea typeface="Calibri" panose="020F0502020204030204" pitchFamily="34" charset="0"/>
                      </a:endParaRPr>
                    </a:p>
                  </a:txBody>
                  <a:tcPr marL="68580" marR="68580" marT="0" marB="0"/>
                </a:tc>
                <a:tc>
                  <a:txBody>
                    <a:bodyPr/>
                    <a:lstStyle/>
                    <a:p>
                      <a:pPr>
                        <a:lnSpc>
                          <a:spcPct val="115000"/>
                        </a:lnSpc>
                        <a:spcAft>
                          <a:spcPts val="0"/>
                        </a:spcAft>
                      </a:pPr>
                      <a:r>
                        <a:rPr lang="en-ZA" sz="1200">
                          <a:effectLst/>
                          <a:latin typeface="Agency FB" panose="020B0503020202020204" pitchFamily="34" charset="0"/>
                          <a:ea typeface="Calibri" panose="020F0502020204030204" pitchFamily="34" charset="0"/>
                          <a:cs typeface="Times New Roman" panose="02020603050405020304" pitchFamily="18" charset="0"/>
                        </a:rPr>
                        <a:t>None</a:t>
                      </a:r>
                      <a:endParaRPr lang="en-ZA" sz="1200">
                        <a:effectLst/>
                        <a:latin typeface="Arial" panose="020B0604020202020204" pitchFamily="34" charset="0"/>
                        <a:ea typeface="Calibri" panose="020F0502020204030204" pitchFamily="34" charset="0"/>
                      </a:endParaRPr>
                    </a:p>
                  </a:txBody>
                  <a:tcPr marL="68580" marR="68580" marT="0" marB="0"/>
                </a:tc>
                <a:tc>
                  <a:txBody>
                    <a:bodyPr/>
                    <a:lstStyle/>
                    <a:p>
                      <a:pPr>
                        <a:lnSpc>
                          <a:spcPct val="115000"/>
                        </a:lnSpc>
                        <a:spcAft>
                          <a:spcPts val="0"/>
                        </a:spcAft>
                      </a:pPr>
                      <a:r>
                        <a:rPr lang="en-ZA" sz="1200" dirty="0">
                          <a:effectLst/>
                          <a:latin typeface="Agency FB" panose="020B0503020202020204" pitchFamily="34" charset="0"/>
                          <a:ea typeface="Calibri" panose="020F0502020204030204" pitchFamily="34" charset="0"/>
                          <a:cs typeface="Times New Roman" panose="02020603050405020304" pitchFamily="18" charset="0"/>
                        </a:rPr>
                        <a:t>None</a:t>
                      </a:r>
                      <a:endParaRPr lang="en-ZA" sz="1200" dirty="0">
                        <a:effectLst/>
                        <a:latin typeface="Arial" panose="020B0604020202020204" pitchFamily="34" charset="0"/>
                        <a:ea typeface="Calibri" panose="020F0502020204030204" pitchFamily="34" charset="0"/>
                      </a:endParaRPr>
                    </a:p>
                  </a:txBody>
                  <a:tcPr marL="68580" marR="68580" marT="0" marB="0"/>
                </a:tc>
              </a:tr>
              <a:tr h="555363">
                <a:tc>
                  <a:txBody>
                    <a:bodyPr/>
                    <a:lstStyle/>
                    <a:p>
                      <a:pPr>
                        <a:lnSpc>
                          <a:spcPct val="107000"/>
                        </a:lnSpc>
                      </a:pPr>
                      <a:r>
                        <a:rPr lang="en-ZA" sz="1100" dirty="0" smtClean="0">
                          <a:solidFill>
                            <a:srgbClr val="0D0D0D"/>
                          </a:solidFill>
                          <a:effectLst/>
                          <a:latin typeface="Agency FB" panose="020B0503020202020204" pitchFamily="34" charset="0"/>
                          <a:ea typeface="Calibri" panose="020F0502020204030204" pitchFamily="34" charset="0"/>
                          <a:cs typeface="Arial" panose="020B0604020202020204" pitchFamily="34" charset="0"/>
                        </a:rPr>
                        <a:t>Maintenance plan </a:t>
                      </a:r>
                      <a:endParaRPr lang="en-ZA" sz="1100" dirty="0">
                        <a:effectLst/>
                        <a:latin typeface="Calibri" panose="020F0502020204030204" pitchFamily="34" charset="0"/>
                      </a:endParaRPr>
                    </a:p>
                  </a:txBody>
                  <a:tcPr marL="68580" marR="68580" marT="0" marB="0"/>
                </a:tc>
                <a:tc>
                  <a:txBody>
                    <a:bodyPr/>
                    <a:lstStyle/>
                    <a:p>
                      <a:pPr>
                        <a:lnSpc>
                          <a:spcPct val="107000"/>
                        </a:lnSpc>
                      </a:pPr>
                      <a:r>
                        <a:rPr lang="en-ZA" sz="1100" dirty="0" smtClean="0">
                          <a:effectLst/>
                          <a:latin typeface="Calibri" panose="020F0502020204030204" pitchFamily="34" charset="0"/>
                        </a:rPr>
                        <a:t>1 </a:t>
                      </a:r>
                      <a:r>
                        <a:rPr lang="en-ZA" sz="1100" dirty="0" smtClean="0">
                          <a:solidFill>
                            <a:srgbClr val="0D0D0D"/>
                          </a:solidFill>
                          <a:effectLst/>
                          <a:latin typeface="Agency FB" panose="020B0503020202020204" pitchFamily="34" charset="0"/>
                          <a:ea typeface="Calibri" panose="020F0502020204030204" pitchFamily="34" charset="0"/>
                          <a:cs typeface="Arial" panose="020B0604020202020204" pitchFamily="34" charset="0"/>
                        </a:rPr>
                        <a:t>Maintenance plan </a:t>
                      </a:r>
                      <a:endParaRPr lang="en-ZA" sz="1100" dirty="0">
                        <a:effectLst/>
                        <a:latin typeface="Calibri" panose="020F0502020204030204" pitchFamily="34" charset="0"/>
                      </a:endParaRPr>
                    </a:p>
                  </a:txBody>
                  <a:tcPr marL="68580" marR="68580" marT="0" marB="0"/>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kumimoji="0" lang="en-ZA" sz="1100" b="0" i="0" u="none" strike="noStrike" kern="1200" cap="none" spc="0" normalizeH="0" baseline="0" noProof="0" dirty="0" smtClean="0">
                          <a:ln>
                            <a:noFill/>
                          </a:ln>
                          <a:solidFill>
                            <a:prstClr val="black"/>
                          </a:solidFill>
                          <a:effectLst/>
                          <a:uLnTx/>
                          <a:uFillTx/>
                          <a:latin typeface="Calibri" panose="020F0502020204030204" pitchFamily="34" charset="0"/>
                        </a:rPr>
                        <a:t>1 </a:t>
                      </a:r>
                      <a:r>
                        <a:rPr kumimoji="0" lang="en-ZA" sz="1100" b="0" i="0" u="none" strike="noStrike" kern="1200" cap="none" spc="0" normalizeH="0" baseline="0" noProof="0" dirty="0" smtClean="0">
                          <a:ln>
                            <a:noFill/>
                          </a:ln>
                          <a:solidFill>
                            <a:srgbClr val="0D0D0D"/>
                          </a:solidFill>
                          <a:effectLst/>
                          <a:uLnTx/>
                          <a:uFillTx/>
                          <a:latin typeface="Agency FB" panose="020B0503020202020204" pitchFamily="34" charset="0"/>
                          <a:ea typeface="Calibri" panose="020F0502020204030204" pitchFamily="34" charset="0"/>
                          <a:cs typeface="Arial" panose="020B0604020202020204" pitchFamily="34" charset="0"/>
                        </a:rPr>
                        <a:t>Maintenance plan </a:t>
                      </a:r>
                      <a:endParaRPr kumimoji="0" lang="en-ZA" sz="1100" b="0" i="0" u="none" strike="noStrike" kern="1200" cap="none" spc="0" normalizeH="0" baseline="0" noProof="0" dirty="0" smtClean="0">
                        <a:ln>
                          <a:noFill/>
                        </a:ln>
                        <a:solidFill>
                          <a:prstClr val="black"/>
                        </a:solidFill>
                        <a:effectLst/>
                        <a:uLnTx/>
                        <a:uFillTx/>
                        <a:latin typeface="Calibri" panose="020F0502020204030204" pitchFamily="34" charset="0"/>
                      </a:endParaRPr>
                    </a:p>
                    <a:p>
                      <a:pPr>
                        <a:lnSpc>
                          <a:spcPct val="107000"/>
                        </a:lnSpc>
                      </a:pPr>
                      <a:endParaRPr lang="en-ZA" sz="1100" dirty="0">
                        <a:effectLst/>
                        <a:latin typeface="Calibri" panose="020F0502020204030204" pitchFamily="34" charset="0"/>
                      </a:endParaRPr>
                    </a:p>
                  </a:txBody>
                  <a:tcPr marL="68580" marR="68580" marT="0" marB="0"/>
                </a:tc>
                <a:tc>
                  <a:txBody>
                    <a:bodyPr/>
                    <a:lstStyle/>
                    <a:p>
                      <a:r>
                        <a:rPr lang="en-US" sz="1100" dirty="0" smtClean="0">
                          <a:latin typeface="Agency FB" panose="020B0503020202020204" pitchFamily="34" charset="0"/>
                        </a:rPr>
                        <a:t>R0.00</a:t>
                      </a:r>
                    </a:p>
                  </a:txBody>
                  <a:tcPr marT="45736" marB="45736"/>
                </a:tc>
                <a:tc>
                  <a:txBody>
                    <a:bodyPr/>
                    <a:lstStyle/>
                    <a:p>
                      <a:r>
                        <a:rPr lang="en-US" sz="1100" dirty="0" smtClean="0">
                          <a:latin typeface="Agency FB" panose="020B0503020202020204" pitchFamily="34" charset="0"/>
                        </a:rPr>
                        <a:t>R0.00</a:t>
                      </a:r>
                      <a:endParaRPr lang="en-US" sz="1100" dirty="0">
                        <a:latin typeface="Agency FB" panose="020B0503020202020204" pitchFamily="34" charset="0"/>
                      </a:endParaRPr>
                    </a:p>
                  </a:txBody>
                  <a:tcPr marT="45736" marB="45736"/>
                </a:tc>
                <a:tc>
                  <a:txBody>
                    <a:bodyPr/>
                    <a:lstStyle/>
                    <a:p>
                      <a:pPr>
                        <a:lnSpc>
                          <a:spcPct val="115000"/>
                        </a:lnSpc>
                        <a:spcAft>
                          <a:spcPts val="0"/>
                        </a:spcAft>
                      </a:pPr>
                      <a:r>
                        <a:rPr lang="en-ZA" sz="1200" dirty="0">
                          <a:effectLst/>
                          <a:latin typeface="Agency FB" panose="020B0503020202020204" pitchFamily="34" charset="0"/>
                          <a:ea typeface="Calibri" panose="020F0502020204030204" pitchFamily="34" charset="0"/>
                          <a:cs typeface="Times New Roman" panose="02020603050405020304" pitchFamily="18" charset="0"/>
                        </a:rPr>
                        <a:t>Achieved  </a:t>
                      </a:r>
                      <a:endParaRPr lang="en-ZA" sz="1200" dirty="0">
                        <a:effectLst/>
                        <a:latin typeface="Arial" panose="020B0604020202020204" pitchFamily="34" charset="0"/>
                        <a:ea typeface="Calibri" panose="020F0502020204030204" pitchFamily="34" charset="0"/>
                      </a:endParaRPr>
                    </a:p>
                  </a:txBody>
                  <a:tcPr marL="68580" marR="68580" marT="0" marB="0"/>
                </a:tc>
                <a:tc>
                  <a:txBody>
                    <a:bodyPr/>
                    <a:lstStyle/>
                    <a:p>
                      <a:pPr>
                        <a:lnSpc>
                          <a:spcPct val="115000"/>
                        </a:lnSpc>
                        <a:spcAft>
                          <a:spcPts val="0"/>
                        </a:spcAft>
                      </a:pPr>
                      <a:r>
                        <a:rPr lang="en-ZA" sz="1200">
                          <a:effectLst/>
                          <a:latin typeface="Agency FB" panose="020B0503020202020204" pitchFamily="34" charset="0"/>
                          <a:ea typeface="Calibri" panose="020F0502020204030204" pitchFamily="34" charset="0"/>
                          <a:cs typeface="Times New Roman" panose="02020603050405020304" pitchFamily="18" charset="0"/>
                        </a:rPr>
                        <a:t>None</a:t>
                      </a:r>
                      <a:endParaRPr lang="en-ZA" sz="1200">
                        <a:effectLst/>
                        <a:latin typeface="Arial" panose="020B0604020202020204" pitchFamily="34" charset="0"/>
                        <a:ea typeface="Calibri" panose="020F0502020204030204" pitchFamily="34" charset="0"/>
                      </a:endParaRPr>
                    </a:p>
                  </a:txBody>
                  <a:tcPr marL="68580" marR="68580" marT="0" marB="0"/>
                </a:tc>
                <a:tc>
                  <a:txBody>
                    <a:bodyPr/>
                    <a:lstStyle/>
                    <a:p>
                      <a:pPr>
                        <a:lnSpc>
                          <a:spcPct val="115000"/>
                        </a:lnSpc>
                        <a:spcAft>
                          <a:spcPts val="0"/>
                        </a:spcAft>
                      </a:pPr>
                      <a:r>
                        <a:rPr lang="en-ZA" sz="1200" dirty="0">
                          <a:effectLst/>
                          <a:latin typeface="Agency FB" panose="020B0503020202020204" pitchFamily="34" charset="0"/>
                          <a:ea typeface="Calibri" panose="020F0502020204030204" pitchFamily="34" charset="0"/>
                          <a:cs typeface="Times New Roman" panose="02020603050405020304" pitchFamily="18" charset="0"/>
                        </a:rPr>
                        <a:t>None</a:t>
                      </a:r>
                      <a:endParaRPr lang="en-ZA" sz="1200" dirty="0">
                        <a:effectLst/>
                        <a:latin typeface="Arial" panose="020B0604020202020204" pitchFamily="34" charset="0"/>
                        <a:ea typeface="Calibri" panose="020F0502020204030204" pitchFamily="34" charset="0"/>
                      </a:endParaRPr>
                    </a:p>
                  </a:txBody>
                  <a:tcPr marL="68580" marR="68580" marT="0" marB="0"/>
                </a:tc>
              </a:tr>
            </a:tbl>
          </a:graphicData>
        </a:graphic>
      </p:graphicFrame>
      <p:sp>
        <p:nvSpPr>
          <p:cNvPr id="3" name="TextBox 2"/>
          <p:cNvSpPr txBox="1"/>
          <p:nvPr/>
        </p:nvSpPr>
        <p:spPr>
          <a:xfrm>
            <a:off x="6096000" y="0"/>
            <a:ext cx="3982029" cy="646331"/>
          </a:xfrm>
          <a:prstGeom prst="rect">
            <a:avLst/>
          </a:prstGeom>
          <a:solidFill>
            <a:srgbClr val="92D050"/>
          </a:solidFill>
        </p:spPr>
        <p:txBody>
          <a:bodyPr wrap="square" rtlCol="0">
            <a:spAutoFit/>
          </a:bodyPr>
          <a:lstStyle/>
          <a:p>
            <a:pPr algn="ctr"/>
            <a:r>
              <a:rPr lang="en-US" b="1" dirty="0" smtClean="0">
                <a:solidFill>
                  <a:srgbClr val="002060"/>
                </a:solidFill>
              </a:rPr>
              <a:t>EPMLM 2015/2016 ANNUAL PERFORMANCE PED RESULTS </a:t>
            </a:r>
            <a:endParaRPr lang="en-US" b="1" dirty="0">
              <a:solidFill>
                <a:srgbClr val="002060"/>
              </a:solidFill>
            </a:endParaRPr>
          </a:p>
        </p:txBody>
      </p:sp>
      <p:pic>
        <p:nvPicPr>
          <p:cNvPr id="15362"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071102" y="-28466"/>
            <a:ext cx="914400" cy="703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Box 4"/>
          <p:cNvSpPr txBox="1"/>
          <p:nvPr/>
        </p:nvSpPr>
        <p:spPr>
          <a:xfrm>
            <a:off x="621217" y="323166"/>
            <a:ext cx="4800600" cy="368300"/>
          </a:xfrm>
          <a:prstGeom prst="rect">
            <a:avLst/>
          </a:prstGeom>
          <a:ln/>
        </p:spPr>
        <p:style>
          <a:lnRef idx="1">
            <a:schemeClr val="accent1"/>
          </a:lnRef>
          <a:fillRef idx="2">
            <a:schemeClr val="accent1"/>
          </a:fillRef>
          <a:effectRef idx="1">
            <a:schemeClr val="accent1"/>
          </a:effectRef>
          <a:fontRef idx="minor">
            <a:schemeClr val="dk1"/>
          </a:fontRef>
        </p:style>
        <p:txBody>
          <a:bodyPr>
            <a:spAutoFit/>
          </a:bodyPr>
          <a:lstStyle/>
          <a:p>
            <a:pPr algn="ctr" eaLnBrk="1" hangingPunct="1">
              <a:defRPr/>
            </a:pPr>
            <a:r>
              <a:rPr lang="en-US" dirty="0" smtClean="0"/>
              <a:t>KPA 1: SPATIAL RATIONAL</a:t>
            </a:r>
            <a:endParaRPr lang="en-US" dirty="0"/>
          </a:p>
        </p:txBody>
      </p:sp>
      <p:sp>
        <p:nvSpPr>
          <p:cNvPr id="4" name="Slide Number Placeholder 3"/>
          <p:cNvSpPr>
            <a:spLocks noGrp="1"/>
          </p:cNvSpPr>
          <p:nvPr>
            <p:ph type="sldNum" sz="quarter" idx="12"/>
          </p:nvPr>
        </p:nvSpPr>
        <p:spPr/>
        <p:txBody>
          <a:bodyPr/>
          <a:lstStyle/>
          <a:p>
            <a:fld id="{01BCFC26-62B4-4113-B485-962636936649}" type="slidenum">
              <a:rPr lang="en-US" smtClean="0"/>
              <a:pPr/>
              <a:t>14</a:t>
            </a:fld>
            <a:endParaRPr lang="en-US"/>
          </a:p>
        </p:txBody>
      </p:sp>
    </p:spTree>
    <p:extLst>
      <p:ext uri="{BB962C8B-B14F-4D97-AF65-F5344CB8AC3E}">
        <p14:creationId xmlns:p14="http://schemas.microsoft.com/office/powerpoint/2010/main" val="4278877486"/>
      </p:ext>
    </p:extLst>
  </p:cSld>
  <p:clrMapOvr>
    <a:masterClrMapping/>
  </p:clrMapOvr>
  <p:transition spd="slow">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ontent Placeholder 5"/>
          <p:cNvGraphicFramePr>
            <a:graphicFrameLocks/>
          </p:cNvGraphicFramePr>
          <p:nvPr>
            <p:extLst>
              <p:ext uri="{D42A27DB-BD31-4B8C-83A1-F6EECF244321}">
                <p14:modId xmlns:p14="http://schemas.microsoft.com/office/powerpoint/2010/main" val="1694411347"/>
              </p:ext>
            </p:extLst>
          </p:nvPr>
        </p:nvGraphicFramePr>
        <p:xfrm>
          <a:off x="727842" y="691466"/>
          <a:ext cx="10798751" cy="5039897"/>
        </p:xfrm>
        <a:graphic>
          <a:graphicData uri="http://schemas.openxmlformats.org/drawingml/2006/table">
            <a:tbl>
              <a:tblPr firstRow="1" bandRow="1">
                <a:tableStyleId>{5C22544A-7EE6-4342-B048-85BDC9FD1C3A}</a:tableStyleId>
              </a:tblPr>
              <a:tblGrid>
                <a:gridCol w="1524758"/>
                <a:gridCol w="1042972"/>
                <a:gridCol w="1330168"/>
                <a:gridCol w="1088320"/>
                <a:gridCol w="1375514"/>
                <a:gridCol w="1193953"/>
                <a:gridCol w="1390805"/>
                <a:gridCol w="1852261"/>
              </a:tblGrid>
              <a:tr h="1421703">
                <a:tc>
                  <a:txBody>
                    <a:bodyPr/>
                    <a:lstStyle/>
                    <a:p>
                      <a:pPr algn="l"/>
                      <a:r>
                        <a:rPr lang="en-US" sz="1300" dirty="0" smtClean="0">
                          <a:solidFill>
                            <a:schemeClr val="tx1"/>
                          </a:solidFill>
                        </a:rPr>
                        <a:t>PROJECTS(KPI as per SDBIP) </a:t>
                      </a:r>
                      <a:endParaRPr lang="en-US" sz="1300" dirty="0">
                        <a:solidFill>
                          <a:schemeClr val="tx1"/>
                        </a:solidFill>
                      </a:endParaRPr>
                    </a:p>
                  </a:txBody>
                  <a:tcPr marT="45736" marB="45736"/>
                </a:tc>
                <a:tc>
                  <a:txBody>
                    <a:bodyPr/>
                    <a:lstStyle/>
                    <a:p>
                      <a:pPr algn="l"/>
                      <a:r>
                        <a:rPr lang="en-US" sz="1300" dirty="0" smtClean="0">
                          <a:solidFill>
                            <a:schemeClr val="tx1"/>
                          </a:solidFill>
                        </a:rPr>
                        <a:t>ANNUAL</a:t>
                      </a:r>
                      <a:r>
                        <a:rPr lang="en-US" sz="1300" baseline="0" dirty="0" smtClean="0">
                          <a:solidFill>
                            <a:schemeClr val="tx1"/>
                          </a:solidFill>
                        </a:rPr>
                        <a:t> TARGET</a:t>
                      </a:r>
                      <a:endParaRPr lang="en-US" sz="1300" dirty="0">
                        <a:solidFill>
                          <a:schemeClr val="tx1"/>
                        </a:solidFill>
                      </a:endParaRPr>
                    </a:p>
                  </a:txBody>
                  <a:tcPr marT="45736" marB="45736"/>
                </a:tc>
                <a:tc>
                  <a:txBody>
                    <a:bodyPr/>
                    <a:lstStyle/>
                    <a:p>
                      <a:pPr algn="l"/>
                      <a:r>
                        <a:rPr lang="en-US" sz="1300" dirty="0" smtClean="0">
                          <a:solidFill>
                            <a:schemeClr val="tx1"/>
                          </a:solidFill>
                        </a:rPr>
                        <a:t> ANNUAL</a:t>
                      </a:r>
                    </a:p>
                    <a:p>
                      <a:pPr algn="l"/>
                      <a:r>
                        <a:rPr lang="en-US" sz="1300" dirty="0" smtClean="0">
                          <a:solidFill>
                            <a:schemeClr val="tx1"/>
                          </a:solidFill>
                        </a:rPr>
                        <a:t>ACTUALS</a:t>
                      </a:r>
                      <a:endParaRPr lang="en-US" sz="1300" dirty="0">
                        <a:solidFill>
                          <a:schemeClr val="tx1"/>
                        </a:solidFill>
                      </a:endParaRPr>
                    </a:p>
                  </a:txBody>
                  <a:tcPr marT="45736" marB="45736"/>
                </a:tc>
                <a:tc>
                  <a:txBody>
                    <a:bodyPr/>
                    <a:lstStyle/>
                    <a:p>
                      <a:pPr algn="l"/>
                      <a:r>
                        <a:rPr lang="en-US" sz="1300" dirty="0" smtClean="0">
                          <a:solidFill>
                            <a:schemeClr val="tx1"/>
                          </a:solidFill>
                        </a:rPr>
                        <a:t>BUDGET</a:t>
                      </a:r>
                    </a:p>
                  </a:txBody>
                  <a:tcPr marT="45736" marB="45736"/>
                </a:tc>
                <a:tc>
                  <a:txBody>
                    <a:bodyPr/>
                    <a:lstStyle/>
                    <a:p>
                      <a:pPr algn="l"/>
                      <a:r>
                        <a:rPr lang="en-US" sz="1300" dirty="0" smtClean="0">
                          <a:solidFill>
                            <a:schemeClr val="tx1"/>
                          </a:solidFill>
                        </a:rPr>
                        <a:t>EXPENDITURE</a:t>
                      </a:r>
                      <a:endParaRPr lang="en-US" sz="1300" dirty="0">
                        <a:solidFill>
                          <a:schemeClr val="tx1"/>
                        </a:solidFill>
                      </a:endParaRPr>
                    </a:p>
                  </a:txBody>
                  <a:tcPr marT="45736" marB="45736"/>
                </a:tc>
                <a:tc>
                  <a:txBody>
                    <a:bodyPr/>
                    <a:lstStyle/>
                    <a:p>
                      <a:pPr algn="l"/>
                      <a:r>
                        <a:rPr lang="en-US" sz="1300" dirty="0" smtClean="0">
                          <a:solidFill>
                            <a:schemeClr val="tx1"/>
                          </a:solidFill>
                        </a:rPr>
                        <a:t>PROGRESS</a:t>
                      </a:r>
                      <a:endParaRPr lang="en-US" sz="1300" dirty="0">
                        <a:solidFill>
                          <a:schemeClr val="tx1"/>
                        </a:solidFill>
                      </a:endParaRPr>
                    </a:p>
                  </a:txBody>
                  <a:tcPr marT="45736" marB="45736"/>
                </a:tc>
                <a:tc>
                  <a:txBody>
                    <a:bodyPr/>
                    <a:lstStyle/>
                    <a:p>
                      <a:pPr algn="l"/>
                      <a:r>
                        <a:rPr lang="en-US" sz="1300" dirty="0" smtClean="0">
                          <a:solidFill>
                            <a:schemeClr val="tx1"/>
                          </a:solidFill>
                        </a:rPr>
                        <a:t>CHALLENGES </a:t>
                      </a:r>
                      <a:endParaRPr lang="en-US" sz="1300" dirty="0">
                        <a:solidFill>
                          <a:schemeClr val="tx1"/>
                        </a:solidFill>
                      </a:endParaRPr>
                    </a:p>
                  </a:txBody>
                  <a:tcPr marT="45736" marB="45736"/>
                </a:tc>
                <a:tc>
                  <a:txBody>
                    <a:bodyPr/>
                    <a:lstStyle/>
                    <a:p>
                      <a:pPr algn="l"/>
                      <a:r>
                        <a:rPr lang="en-US" sz="1300" dirty="0" smtClean="0">
                          <a:solidFill>
                            <a:schemeClr val="tx1"/>
                          </a:solidFill>
                        </a:rPr>
                        <a:t>REMEDIAL ACTION</a:t>
                      </a:r>
                      <a:endParaRPr lang="en-US" sz="1300" dirty="0">
                        <a:solidFill>
                          <a:schemeClr val="tx1"/>
                        </a:solidFill>
                      </a:endParaRPr>
                    </a:p>
                  </a:txBody>
                  <a:tcPr marT="45736" marB="45736"/>
                </a:tc>
              </a:tr>
              <a:tr h="2420194">
                <a:tc>
                  <a:txBody>
                    <a:bodyPr/>
                    <a:lstStyle/>
                    <a:p>
                      <a:pPr>
                        <a:lnSpc>
                          <a:spcPct val="107000"/>
                        </a:lnSpc>
                      </a:pPr>
                      <a:r>
                        <a:rPr lang="en-ZA" sz="1100" dirty="0">
                          <a:solidFill>
                            <a:srgbClr val="0D0D0D"/>
                          </a:solidFill>
                          <a:effectLst/>
                          <a:latin typeface="Agency FB" panose="020B0503020202020204" pitchFamily="34" charset="0"/>
                        </a:rPr>
                        <a:t>No. of municipal building maintained</a:t>
                      </a:r>
                      <a:endParaRPr lang="en-ZA" sz="1100" dirty="0">
                        <a:effectLst/>
                        <a:latin typeface="Calibri" panose="020F0502020204030204" pitchFamily="34" charset="0"/>
                      </a:endParaRPr>
                    </a:p>
                  </a:txBody>
                  <a:tcPr marL="68580" marR="68580" marT="0" marB="0"/>
                </a:tc>
                <a:tc>
                  <a:txBody>
                    <a:bodyPr/>
                    <a:lstStyle/>
                    <a:p>
                      <a:pPr>
                        <a:lnSpc>
                          <a:spcPct val="107000"/>
                        </a:lnSpc>
                      </a:pPr>
                      <a:r>
                        <a:rPr lang="en-ZA" sz="1100" dirty="0">
                          <a:solidFill>
                            <a:srgbClr val="0D0D0D"/>
                          </a:solidFill>
                          <a:effectLst/>
                          <a:latin typeface="Agency FB" panose="020B0503020202020204" pitchFamily="34" charset="0"/>
                        </a:rPr>
                        <a:t>20</a:t>
                      </a:r>
                      <a:endParaRPr lang="en-ZA" sz="1100" dirty="0">
                        <a:effectLst/>
                        <a:latin typeface="Calibri" panose="020F0502020204030204" pitchFamily="34" charset="0"/>
                      </a:endParaRPr>
                    </a:p>
                  </a:txBody>
                  <a:tcPr marL="68580" marR="68580" marT="0" marB="0"/>
                </a:tc>
                <a:tc>
                  <a:txBody>
                    <a:bodyPr/>
                    <a:lstStyle/>
                    <a:p>
                      <a:endParaRPr lang="en-US" sz="1100" dirty="0">
                        <a:latin typeface="Agency FB" panose="020B0503020202020204" pitchFamily="34" charset="0"/>
                      </a:endParaRPr>
                    </a:p>
                  </a:txBody>
                  <a:tcPr marT="45736" marB="45736"/>
                </a:tc>
                <a:tc>
                  <a:txBody>
                    <a:bodyPr/>
                    <a:lstStyle/>
                    <a:p>
                      <a:pPr>
                        <a:lnSpc>
                          <a:spcPct val="107000"/>
                        </a:lnSpc>
                      </a:pPr>
                      <a:r>
                        <a:rPr lang="en-ZA" sz="1100" dirty="0" smtClean="0">
                          <a:solidFill>
                            <a:srgbClr val="0D0D0D"/>
                          </a:solidFill>
                          <a:effectLst/>
                          <a:latin typeface="Agency FB" panose="020B0503020202020204" pitchFamily="34" charset="0"/>
                        </a:rPr>
                        <a:t>Vote No:625/235030</a:t>
                      </a:r>
                    </a:p>
                    <a:p>
                      <a:pPr>
                        <a:lnSpc>
                          <a:spcPct val="107000"/>
                        </a:lnSpc>
                      </a:pPr>
                      <a:r>
                        <a:rPr lang="en-ZA" sz="1100" dirty="0" smtClean="0">
                          <a:effectLst/>
                          <a:latin typeface="Agency FB" panose="020B0503020202020204" pitchFamily="34" charset="0"/>
                        </a:rPr>
                        <a:t>Budget:: 634 284 .90</a:t>
                      </a:r>
                    </a:p>
                    <a:p>
                      <a:pPr>
                        <a:lnSpc>
                          <a:spcPct val="107000"/>
                        </a:lnSpc>
                      </a:pPr>
                      <a:r>
                        <a:rPr lang="en-ZA" sz="1100" dirty="0" smtClean="0">
                          <a:effectLst/>
                          <a:latin typeface="Agency FB" panose="020B0503020202020204" pitchFamily="34" charset="0"/>
                        </a:rPr>
                        <a:t> </a:t>
                      </a:r>
                      <a:endParaRPr lang="en-ZA" sz="1100" dirty="0">
                        <a:effectLst/>
                        <a:latin typeface="Agency FB" panose="020B0503020202020204" pitchFamily="34" charset="0"/>
                      </a:endParaRPr>
                    </a:p>
                    <a:p>
                      <a:pPr>
                        <a:lnSpc>
                          <a:spcPct val="107000"/>
                        </a:lnSpc>
                      </a:pPr>
                      <a:r>
                        <a:rPr lang="en-ZA" sz="1100" dirty="0" smtClean="0">
                          <a:solidFill>
                            <a:srgbClr val="0D0D0D"/>
                          </a:solidFill>
                          <a:effectLst/>
                          <a:latin typeface="Agency FB" panose="020B0503020202020204" pitchFamily="34" charset="0"/>
                        </a:rPr>
                        <a:t>Vote </a:t>
                      </a:r>
                      <a:r>
                        <a:rPr lang="en-ZA" sz="1100" dirty="0">
                          <a:solidFill>
                            <a:srgbClr val="0D0D0D"/>
                          </a:solidFill>
                          <a:effectLst/>
                          <a:latin typeface="Agency FB" panose="020B0503020202020204" pitchFamily="34" charset="0"/>
                        </a:rPr>
                        <a:t>No: 625/235021</a:t>
                      </a:r>
                      <a:endParaRPr lang="en-ZA" sz="1100" dirty="0">
                        <a:effectLst/>
                        <a:latin typeface="Calibri" panose="020F0502020204030204" pitchFamily="34" charset="0"/>
                      </a:endParaRPr>
                    </a:p>
                  </a:txBody>
                  <a:tcPr marL="68580" marR="68580" marT="0" marB="0"/>
                </a:tc>
                <a:tc>
                  <a:txBody>
                    <a:bodyPr/>
                    <a:lstStyle/>
                    <a:p>
                      <a:r>
                        <a:rPr lang="en-US" sz="1100" dirty="0" smtClean="0">
                          <a:solidFill>
                            <a:schemeClr val="tx1"/>
                          </a:solidFill>
                          <a:latin typeface="Agency FB" panose="020B0503020202020204" pitchFamily="34" charset="0"/>
                        </a:rPr>
                        <a:t>R43</a:t>
                      </a:r>
                      <a:r>
                        <a:rPr lang="en-US" sz="1100" baseline="0" dirty="0" smtClean="0">
                          <a:solidFill>
                            <a:schemeClr val="tx1"/>
                          </a:solidFill>
                          <a:latin typeface="Agency FB" panose="020B0503020202020204" pitchFamily="34" charset="0"/>
                        </a:rPr>
                        <a:t> 904.28</a:t>
                      </a:r>
                      <a:endParaRPr lang="en-US" sz="1100" dirty="0" smtClean="0">
                        <a:solidFill>
                          <a:schemeClr val="tx1"/>
                        </a:solidFill>
                        <a:latin typeface="Agency FB" panose="020B0503020202020204" pitchFamily="34" charset="0"/>
                      </a:endParaRPr>
                    </a:p>
                  </a:txBody>
                  <a:tcPr marT="45736" marB="45736"/>
                </a:tc>
                <a:tc>
                  <a:txBody>
                    <a:bodyPr/>
                    <a:lstStyle/>
                    <a:p>
                      <a:pPr>
                        <a:lnSpc>
                          <a:spcPct val="115000"/>
                        </a:lnSpc>
                        <a:spcAft>
                          <a:spcPts val="0"/>
                        </a:spcAft>
                      </a:pPr>
                      <a:r>
                        <a:rPr lang="en-ZA" sz="1200" dirty="0">
                          <a:effectLst/>
                          <a:latin typeface="Agency FB" panose="020B0503020202020204" pitchFamily="34" charset="0"/>
                          <a:ea typeface="Calibri" panose="020F0502020204030204" pitchFamily="34" charset="0"/>
                          <a:cs typeface="Times New Roman" panose="02020603050405020304" pitchFamily="18" charset="0"/>
                        </a:rPr>
                        <a:t>Not Achieved. </a:t>
                      </a:r>
                      <a:endParaRPr lang="en-ZA" sz="1200" dirty="0">
                        <a:effectLst/>
                        <a:latin typeface="Arial" panose="020B0604020202020204" pitchFamily="34" charset="0"/>
                        <a:ea typeface="Calibri" panose="020F0502020204030204" pitchFamily="34" charset="0"/>
                      </a:endParaRPr>
                    </a:p>
                  </a:txBody>
                  <a:tcPr marL="68580" marR="68580" marT="0" marB="0"/>
                </a:tc>
                <a:tc>
                  <a:txBody>
                    <a:bodyPr/>
                    <a:lstStyle/>
                    <a:p>
                      <a:pPr>
                        <a:lnSpc>
                          <a:spcPct val="115000"/>
                        </a:lnSpc>
                        <a:spcAft>
                          <a:spcPts val="0"/>
                        </a:spcAft>
                      </a:pPr>
                      <a:r>
                        <a:rPr lang="en-ZA" sz="1200" dirty="0">
                          <a:effectLst/>
                          <a:latin typeface="Agency FB" panose="020B0503020202020204" pitchFamily="34" charset="0"/>
                          <a:ea typeface="Calibri" panose="020F0502020204030204" pitchFamily="34" charset="0"/>
                          <a:cs typeface="Times New Roman" panose="02020603050405020304" pitchFamily="18" charset="0"/>
                        </a:rPr>
                        <a:t>There is only 1 handy man, however an internal advert has been placed. </a:t>
                      </a:r>
                      <a:endParaRPr lang="en-ZA" sz="1200" dirty="0">
                        <a:effectLst/>
                        <a:latin typeface="Arial" panose="020B0604020202020204" pitchFamily="34" charset="0"/>
                        <a:ea typeface="Calibri" panose="020F0502020204030204" pitchFamily="34" charset="0"/>
                      </a:endParaRPr>
                    </a:p>
                    <a:p>
                      <a:pPr>
                        <a:lnSpc>
                          <a:spcPct val="115000"/>
                        </a:lnSpc>
                        <a:spcAft>
                          <a:spcPts val="0"/>
                        </a:spcAft>
                      </a:pPr>
                      <a:r>
                        <a:rPr lang="en-ZA" sz="1200" dirty="0" smtClean="0">
                          <a:effectLst/>
                          <a:latin typeface="Agency FB" panose="020B0503020202020204" pitchFamily="34" charset="0"/>
                          <a:ea typeface="Calibri" panose="020F0502020204030204" pitchFamily="34" charset="0"/>
                          <a:cs typeface="Times New Roman" panose="02020603050405020304" pitchFamily="18" charset="0"/>
                        </a:rPr>
                        <a:t>18 </a:t>
                      </a:r>
                      <a:r>
                        <a:rPr lang="en-ZA" sz="1200" dirty="0">
                          <a:effectLst/>
                          <a:latin typeface="Agency FB" panose="020B0503020202020204" pitchFamily="34" charset="0"/>
                          <a:ea typeface="Calibri" panose="020F0502020204030204" pitchFamily="34" charset="0"/>
                          <a:cs typeface="Times New Roman" panose="02020603050405020304" pitchFamily="18" charset="0"/>
                        </a:rPr>
                        <a:t>Municipal buildings have been maintained. </a:t>
                      </a:r>
                      <a:r>
                        <a:rPr lang="en-ZA" sz="1100" dirty="0">
                          <a:effectLst/>
                          <a:latin typeface="Agency FB" panose="020B0503020202020204" pitchFamily="34" charset="0"/>
                          <a:ea typeface="Calibri" panose="020F0502020204030204" pitchFamily="34" charset="0"/>
                        </a:rPr>
                        <a:t>All municipal Buildings have been inspected so as to check how much money is required for maintenance and also prioritize projects which are very critical.</a:t>
                      </a:r>
                      <a:endParaRPr lang="en-ZA" sz="1200" dirty="0">
                        <a:effectLst/>
                        <a:latin typeface="Arial" panose="020B0604020202020204" pitchFamily="34" charset="0"/>
                        <a:ea typeface="Calibri" panose="020F0502020204030204" pitchFamily="34" charset="0"/>
                      </a:endParaRPr>
                    </a:p>
                  </a:txBody>
                  <a:tcPr marL="68580" marR="68580" marT="0" marB="0"/>
                </a:tc>
                <a:tc>
                  <a:txBody>
                    <a:bodyPr/>
                    <a:lstStyle/>
                    <a:p>
                      <a:pPr>
                        <a:lnSpc>
                          <a:spcPct val="115000"/>
                        </a:lnSpc>
                        <a:spcAft>
                          <a:spcPts val="0"/>
                        </a:spcAft>
                      </a:pPr>
                      <a:r>
                        <a:rPr lang="en-ZA" sz="1200" dirty="0">
                          <a:effectLst/>
                          <a:latin typeface="Agency FB" panose="020B0503020202020204" pitchFamily="34" charset="0"/>
                          <a:ea typeface="Calibri" panose="020F0502020204030204" pitchFamily="34" charset="0"/>
                          <a:cs typeface="Times New Roman" panose="02020603050405020304" pitchFamily="18" charset="0"/>
                        </a:rPr>
                        <a:t>Ensure that the maintenance plan is finished and implemented thoroughly for all municipal buildings.    </a:t>
                      </a:r>
                      <a:endParaRPr lang="en-ZA" sz="1200" dirty="0">
                        <a:effectLst/>
                        <a:latin typeface="Arial" panose="020B0604020202020204" pitchFamily="34" charset="0"/>
                        <a:ea typeface="Calibri" panose="020F0502020204030204" pitchFamily="34" charset="0"/>
                      </a:endParaRPr>
                    </a:p>
                  </a:txBody>
                  <a:tcPr marL="68580" marR="68580" marT="0" marB="0"/>
                </a:tc>
              </a:tr>
              <a:tr h="1198000">
                <a:tc>
                  <a:txBody>
                    <a:bodyPr/>
                    <a:lstStyle/>
                    <a:p>
                      <a:pPr>
                        <a:lnSpc>
                          <a:spcPct val="107000"/>
                        </a:lnSpc>
                      </a:pPr>
                      <a:r>
                        <a:rPr lang="en-ZA" sz="1100" dirty="0">
                          <a:solidFill>
                            <a:srgbClr val="0D0D0D"/>
                          </a:solidFill>
                          <a:effectLst/>
                          <a:latin typeface="Agency FB" panose="020B0503020202020204" pitchFamily="34" charset="0"/>
                        </a:rPr>
                        <a:t>No. of SPLUMA workshops to be held with Magoshi</a:t>
                      </a:r>
                      <a:endParaRPr lang="en-ZA" sz="1100" dirty="0">
                        <a:effectLst/>
                        <a:latin typeface="Calibri" panose="020F0502020204030204" pitchFamily="34" charset="0"/>
                      </a:endParaRPr>
                    </a:p>
                  </a:txBody>
                  <a:tcPr marL="68580" marR="68580" marT="0" marB="0"/>
                </a:tc>
                <a:tc>
                  <a:txBody>
                    <a:bodyPr/>
                    <a:lstStyle/>
                    <a:p>
                      <a:pPr>
                        <a:lnSpc>
                          <a:spcPct val="107000"/>
                        </a:lnSpc>
                      </a:pPr>
                      <a:r>
                        <a:rPr lang="en-ZA" sz="1100">
                          <a:solidFill>
                            <a:srgbClr val="0D0D0D"/>
                          </a:solidFill>
                          <a:effectLst/>
                          <a:latin typeface="Agency FB" panose="020B0503020202020204" pitchFamily="34" charset="0"/>
                        </a:rPr>
                        <a:t>4</a:t>
                      </a:r>
                      <a:endParaRPr lang="en-ZA" sz="1100">
                        <a:effectLst/>
                        <a:latin typeface="Calibri" panose="020F0502020204030204" pitchFamily="34" charset="0"/>
                      </a:endParaRPr>
                    </a:p>
                  </a:txBody>
                  <a:tcPr marL="68580" marR="68580" marT="0" marB="0"/>
                </a:tc>
                <a:tc>
                  <a:txBody>
                    <a:bodyPr/>
                    <a:lstStyle/>
                    <a:p>
                      <a:r>
                        <a:rPr lang="en-US" sz="1100" dirty="0" smtClean="0">
                          <a:latin typeface="Agency FB" panose="020B0503020202020204" pitchFamily="34" charset="0"/>
                        </a:rPr>
                        <a:t>1</a:t>
                      </a:r>
                      <a:endParaRPr lang="en-US" sz="1100" dirty="0">
                        <a:latin typeface="Agency FB" panose="020B0503020202020204" pitchFamily="34" charset="0"/>
                      </a:endParaRPr>
                    </a:p>
                  </a:txBody>
                  <a:tcPr marT="45736" marB="45736"/>
                </a:tc>
                <a:tc>
                  <a:txBody>
                    <a:bodyPr/>
                    <a:lstStyle/>
                    <a:p>
                      <a:pPr>
                        <a:lnSpc>
                          <a:spcPct val="107000"/>
                        </a:lnSpc>
                      </a:pPr>
                      <a:r>
                        <a:rPr lang="en-ZA" sz="1100" dirty="0">
                          <a:solidFill>
                            <a:srgbClr val="0D0D0D"/>
                          </a:solidFill>
                          <a:effectLst/>
                          <a:latin typeface="Agency FB" panose="020B0503020202020204" pitchFamily="34" charset="0"/>
                        </a:rPr>
                        <a:t>R0.00</a:t>
                      </a:r>
                      <a:endParaRPr lang="en-ZA" sz="1100" dirty="0">
                        <a:effectLst/>
                        <a:latin typeface="Calibri" panose="020F0502020204030204" pitchFamily="34" charset="0"/>
                      </a:endParaRPr>
                    </a:p>
                  </a:txBody>
                  <a:tcPr marL="68580" marR="68580" marT="0" marB="0"/>
                </a:tc>
                <a:tc>
                  <a:txBody>
                    <a:bodyPr/>
                    <a:lstStyle/>
                    <a:p>
                      <a:r>
                        <a:rPr lang="en-US" sz="1100" dirty="0" smtClean="0">
                          <a:latin typeface="Agency FB" panose="020B0503020202020204" pitchFamily="34" charset="0"/>
                        </a:rPr>
                        <a:t>R0.00</a:t>
                      </a:r>
                      <a:endParaRPr lang="en-US" sz="1100" dirty="0">
                        <a:latin typeface="Agency FB" panose="020B0503020202020204" pitchFamily="34" charset="0"/>
                      </a:endParaRPr>
                    </a:p>
                  </a:txBody>
                  <a:tcPr marT="45736" marB="45736"/>
                </a:tc>
                <a:tc>
                  <a:txBody>
                    <a:bodyPr/>
                    <a:lstStyle/>
                    <a:p>
                      <a:pPr>
                        <a:lnSpc>
                          <a:spcPct val="115000"/>
                        </a:lnSpc>
                        <a:spcAft>
                          <a:spcPts val="0"/>
                        </a:spcAft>
                      </a:pPr>
                      <a:r>
                        <a:rPr lang="en-ZA" sz="1200" dirty="0">
                          <a:effectLst/>
                          <a:latin typeface="Agency FB" panose="020B0503020202020204" pitchFamily="34" charset="0"/>
                          <a:ea typeface="Calibri" panose="020F0502020204030204" pitchFamily="34" charset="0"/>
                          <a:cs typeface="Times New Roman" panose="02020603050405020304" pitchFamily="18" charset="0"/>
                        </a:rPr>
                        <a:t>Not Achieved</a:t>
                      </a:r>
                      <a:endParaRPr lang="en-ZA" sz="1200" dirty="0">
                        <a:effectLst/>
                        <a:latin typeface="Arial" panose="020B0604020202020204" pitchFamily="34" charset="0"/>
                        <a:ea typeface="Calibri" panose="020F0502020204030204" pitchFamily="34" charset="0"/>
                      </a:endParaRPr>
                    </a:p>
                  </a:txBody>
                  <a:tcPr marL="68580" marR="68580" marT="0" marB="0"/>
                </a:tc>
                <a:tc>
                  <a:txBody>
                    <a:bodyPr/>
                    <a:lstStyle/>
                    <a:p>
                      <a:pPr>
                        <a:lnSpc>
                          <a:spcPct val="115000"/>
                        </a:lnSpc>
                        <a:spcAft>
                          <a:spcPts val="0"/>
                        </a:spcAft>
                      </a:pPr>
                      <a:r>
                        <a:rPr lang="en-ZA" sz="1200">
                          <a:effectLst/>
                          <a:latin typeface="Agency FB" panose="020B0503020202020204" pitchFamily="34" charset="0"/>
                          <a:ea typeface="Calibri" panose="020F0502020204030204" pitchFamily="34" charset="0"/>
                          <a:cs typeface="Times New Roman" panose="02020603050405020304" pitchFamily="18" charset="0"/>
                        </a:rPr>
                        <a:t>Tribal houses are not in support  of the Act</a:t>
                      </a:r>
                      <a:endParaRPr lang="en-ZA" sz="1200">
                        <a:effectLst/>
                        <a:latin typeface="Arial" panose="020B0604020202020204" pitchFamily="34" charset="0"/>
                        <a:ea typeface="Calibri" panose="020F0502020204030204" pitchFamily="34" charset="0"/>
                      </a:endParaRPr>
                    </a:p>
                  </a:txBody>
                  <a:tcPr marL="68580" marR="68580" marT="0" marB="0"/>
                </a:tc>
                <a:tc>
                  <a:txBody>
                    <a:bodyPr/>
                    <a:lstStyle/>
                    <a:p>
                      <a:pPr>
                        <a:lnSpc>
                          <a:spcPct val="115000"/>
                        </a:lnSpc>
                        <a:spcAft>
                          <a:spcPts val="0"/>
                        </a:spcAft>
                      </a:pPr>
                      <a:r>
                        <a:rPr lang="en-ZA" sz="1200" dirty="0">
                          <a:effectLst/>
                          <a:latin typeface="Agency FB" panose="020B0503020202020204" pitchFamily="34" charset="0"/>
                          <a:ea typeface="Calibri" panose="020F0502020204030204" pitchFamily="34" charset="0"/>
                          <a:cs typeface="Times New Roman" panose="02020603050405020304" pitchFamily="18" charset="0"/>
                        </a:rPr>
                        <a:t>In the next financial create awareness workshops on the SPLUMA Act</a:t>
                      </a:r>
                      <a:endParaRPr lang="en-ZA" sz="1200" dirty="0">
                        <a:effectLst/>
                        <a:latin typeface="Arial" panose="020B0604020202020204" pitchFamily="34" charset="0"/>
                        <a:ea typeface="Calibri" panose="020F0502020204030204" pitchFamily="34" charset="0"/>
                      </a:endParaRPr>
                    </a:p>
                  </a:txBody>
                  <a:tcPr marL="68580" marR="68580" marT="0" marB="0"/>
                </a:tc>
              </a:tr>
            </a:tbl>
          </a:graphicData>
        </a:graphic>
      </p:graphicFrame>
      <p:sp>
        <p:nvSpPr>
          <p:cNvPr id="3" name="TextBox 2"/>
          <p:cNvSpPr txBox="1"/>
          <p:nvPr/>
        </p:nvSpPr>
        <p:spPr>
          <a:xfrm>
            <a:off x="6096000" y="0"/>
            <a:ext cx="3982029" cy="646331"/>
          </a:xfrm>
          <a:prstGeom prst="rect">
            <a:avLst/>
          </a:prstGeom>
          <a:solidFill>
            <a:srgbClr val="92D050"/>
          </a:solidFill>
        </p:spPr>
        <p:txBody>
          <a:bodyPr wrap="square" rtlCol="0">
            <a:spAutoFit/>
          </a:bodyPr>
          <a:lstStyle/>
          <a:p>
            <a:pPr algn="ctr"/>
            <a:r>
              <a:rPr lang="en-US" b="1" dirty="0" smtClean="0">
                <a:solidFill>
                  <a:srgbClr val="002060"/>
                </a:solidFill>
              </a:rPr>
              <a:t>EPMLM 2015/2016 ANNUAL PERFORMANCE PED RESULTS </a:t>
            </a:r>
            <a:endParaRPr lang="en-US" b="1" dirty="0">
              <a:solidFill>
                <a:srgbClr val="002060"/>
              </a:solidFill>
            </a:endParaRPr>
          </a:p>
        </p:txBody>
      </p:sp>
      <p:pic>
        <p:nvPicPr>
          <p:cNvPr id="15362"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071102" y="-28466"/>
            <a:ext cx="914400" cy="703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Box 4"/>
          <p:cNvSpPr txBox="1"/>
          <p:nvPr/>
        </p:nvSpPr>
        <p:spPr>
          <a:xfrm>
            <a:off x="621217" y="323166"/>
            <a:ext cx="4800600" cy="368300"/>
          </a:xfrm>
          <a:prstGeom prst="rect">
            <a:avLst/>
          </a:prstGeom>
          <a:ln/>
        </p:spPr>
        <p:style>
          <a:lnRef idx="1">
            <a:schemeClr val="accent1"/>
          </a:lnRef>
          <a:fillRef idx="2">
            <a:schemeClr val="accent1"/>
          </a:fillRef>
          <a:effectRef idx="1">
            <a:schemeClr val="accent1"/>
          </a:effectRef>
          <a:fontRef idx="minor">
            <a:schemeClr val="dk1"/>
          </a:fontRef>
        </p:style>
        <p:txBody>
          <a:bodyPr>
            <a:spAutoFit/>
          </a:bodyPr>
          <a:lstStyle/>
          <a:p>
            <a:pPr algn="ctr" eaLnBrk="1" hangingPunct="1">
              <a:defRPr/>
            </a:pPr>
            <a:r>
              <a:rPr lang="en-US" dirty="0" smtClean="0"/>
              <a:t>KPA 1: SPATIAL RATIONAL</a:t>
            </a:r>
            <a:endParaRPr lang="en-US" dirty="0"/>
          </a:p>
        </p:txBody>
      </p:sp>
      <p:sp>
        <p:nvSpPr>
          <p:cNvPr id="4" name="Slide Number Placeholder 3"/>
          <p:cNvSpPr>
            <a:spLocks noGrp="1"/>
          </p:cNvSpPr>
          <p:nvPr>
            <p:ph type="sldNum" sz="quarter" idx="12"/>
          </p:nvPr>
        </p:nvSpPr>
        <p:spPr/>
        <p:txBody>
          <a:bodyPr/>
          <a:lstStyle/>
          <a:p>
            <a:fld id="{01BCFC26-62B4-4113-B485-962636936649}" type="slidenum">
              <a:rPr lang="en-US" smtClean="0"/>
              <a:pPr/>
              <a:t>15</a:t>
            </a:fld>
            <a:endParaRPr lang="en-US"/>
          </a:p>
        </p:txBody>
      </p:sp>
    </p:spTree>
    <p:extLst>
      <p:ext uri="{BB962C8B-B14F-4D97-AF65-F5344CB8AC3E}">
        <p14:creationId xmlns:p14="http://schemas.microsoft.com/office/powerpoint/2010/main" val="1555220029"/>
      </p:ext>
    </p:extLst>
  </p:cSld>
  <p:clrMapOvr>
    <a:masterClrMapping/>
  </p:clrMapOvr>
  <p:transition spd="slow">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3489209420"/>
              </p:ext>
            </p:extLst>
          </p:nvPr>
        </p:nvGraphicFramePr>
        <p:xfrm>
          <a:off x="528037" y="741008"/>
          <a:ext cx="10998556" cy="5802651"/>
        </p:xfrm>
        <a:graphic>
          <a:graphicData uri="http://schemas.openxmlformats.org/drawingml/2006/table">
            <a:tbl>
              <a:tblPr firstRow="1" bandRow="1">
                <a:tableStyleId>{5C22544A-7EE6-4342-B048-85BDC9FD1C3A}</a:tableStyleId>
              </a:tblPr>
              <a:tblGrid>
                <a:gridCol w="1355517"/>
                <a:gridCol w="892239"/>
                <a:gridCol w="1321201"/>
                <a:gridCol w="857922"/>
                <a:gridCol w="1262989"/>
                <a:gridCol w="1250058"/>
                <a:gridCol w="2080724"/>
                <a:gridCol w="1977906"/>
              </a:tblGrid>
              <a:tr h="680622">
                <a:tc>
                  <a:txBody>
                    <a:bodyPr/>
                    <a:lstStyle/>
                    <a:p>
                      <a:pPr algn="l"/>
                      <a:r>
                        <a:rPr lang="en-US" sz="1300" dirty="0" smtClean="0">
                          <a:solidFill>
                            <a:schemeClr val="tx1"/>
                          </a:solidFill>
                        </a:rPr>
                        <a:t>PROJECTS(KPI as per SDBIP) </a:t>
                      </a:r>
                      <a:endParaRPr lang="en-US" sz="1300" dirty="0">
                        <a:solidFill>
                          <a:schemeClr val="tx1"/>
                        </a:solidFill>
                      </a:endParaRPr>
                    </a:p>
                  </a:txBody>
                  <a:tcPr marT="45736" marB="45736"/>
                </a:tc>
                <a:tc>
                  <a:txBody>
                    <a:bodyPr/>
                    <a:lstStyle/>
                    <a:p>
                      <a:pPr algn="l"/>
                      <a:r>
                        <a:rPr lang="en-US" sz="1300" dirty="0" smtClean="0">
                          <a:solidFill>
                            <a:schemeClr val="tx1"/>
                          </a:solidFill>
                        </a:rPr>
                        <a:t>ANNUAL</a:t>
                      </a:r>
                      <a:r>
                        <a:rPr lang="en-US" sz="1300" baseline="0" dirty="0" smtClean="0">
                          <a:solidFill>
                            <a:schemeClr val="tx1"/>
                          </a:solidFill>
                        </a:rPr>
                        <a:t> TARGET</a:t>
                      </a:r>
                      <a:endParaRPr lang="en-US" sz="1300" dirty="0">
                        <a:solidFill>
                          <a:schemeClr val="tx1"/>
                        </a:solidFill>
                      </a:endParaRPr>
                    </a:p>
                  </a:txBody>
                  <a:tcPr marT="45736" marB="45736"/>
                </a:tc>
                <a:tc>
                  <a:txBody>
                    <a:bodyPr/>
                    <a:lstStyle/>
                    <a:p>
                      <a:pPr algn="l"/>
                      <a:r>
                        <a:rPr lang="en-US" sz="1300" dirty="0" smtClean="0">
                          <a:solidFill>
                            <a:schemeClr val="tx1"/>
                          </a:solidFill>
                        </a:rPr>
                        <a:t> ANNUAL</a:t>
                      </a:r>
                    </a:p>
                    <a:p>
                      <a:pPr algn="l"/>
                      <a:r>
                        <a:rPr lang="en-US" sz="1300" dirty="0" smtClean="0">
                          <a:solidFill>
                            <a:schemeClr val="tx1"/>
                          </a:solidFill>
                        </a:rPr>
                        <a:t>ACTUALS</a:t>
                      </a:r>
                      <a:endParaRPr lang="en-US" sz="1300" dirty="0">
                        <a:solidFill>
                          <a:schemeClr val="tx1"/>
                        </a:solidFill>
                      </a:endParaRPr>
                    </a:p>
                  </a:txBody>
                  <a:tcPr marT="45736" marB="45736"/>
                </a:tc>
                <a:tc>
                  <a:txBody>
                    <a:bodyPr/>
                    <a:lstStyle/>
                    <a:p>
                      <a:pPr algn="l"/>
                      <a:r>
                        <a:rPr lang="en-US" sz="1300" dirty="0" smtClean="0">
                          <a:solidFill>
                            <a:schemeClr val="tx1"/>
                          </a:solidFill>
                        </a:rPr>
                        <a:t>BUDGET</a:t>
                      </a:r>
                    </a:p>
                  </a:txBody>
                  <a:tcPr marT="45736" marB="45736"/>
                </a:tc>
                <a:tc>
                  <a:txBody>
                    <a:bodyPr/>
                    <a:lstStyle/>
                    <a:p>
                      <a:pPr algn="l"/>
                      <a:r>
                        <a:rPr lang="en-US" sz="1300" dirty="0" smtClean="0">
                          <a:solidFill>
                            <a:schemeClr val="tx1"/>
                          </a:solidFill>
                        </a:rPr>
                        <a:t>EXPENDITURE</a:t>
                      </a:r>
                      <a:endParaRPr lang="en-US" sz="1300" dirty="0">
                        <a:solidFill>
                          <a:schemeClr val="tx1"/>
                        </a:solidFill>
                      </a:endParaRPr>
                    </a:p>
                  </a:txBody>
                  <a:tcPr marT="45736" marB="45736"/>
                </a:tc>
                <a:tc>
                  <a:txBody>
                    <a:bodyPr/>
                    <a:lstStyle/>
                    <a:p>
                      <a:pPr algn="l"/>
                      <a:r>
                        <a:rPr lang="en-US" sz="1300" dirty="0" smtClean="0">
                          <a:solidFill>
                            <a:schemeClr val="tx1"/>
                          </a:solidFill>
                        </a:rPr>
                        <a:t>PROGRESS</a:t>
                      </a:r>
                      <a:endParaRPr lang="en-US" sz="1300" dirty="0">
                        <a:solidFill>
                          <a:schemeClr val="tx1"/>
                        </a:solidFill>
                      </a:endParaRPr>
                    </a:p>
                  </a:txBody>
                  <a:tcPr marT="45736" marB="45736"/>
                </a:tc>
                <a:tc>
                  <a:txBody>
                    <a:bodyPr/>
                    <a:lstStyle/>
                    <a:p>
                      <a:pPr algn="l"/>
                      <a:r>
                        <a:rPr lang="en-US" sz="1300" dirty="0" smtClean="0">
                          <a:solidFill>
                            <a:schemeClr val="tx1"/>
                          </a:solidFill>
                        </a:rPr>
                        <a:t>CHALLENGES </a:t>
                      </a:r>
                      <a:endParaRPr lang="en-US" sz="1300" dirty="0">
                        <a:solidFill>
                          <a:schemeClr val="tx1"/>
                        </a:solidFill>
                      </a:endParaRPr>
                    </a:p>
                  </a:txBody>
                  <a:tcPr marT="45736" marB="45736"/>
                </a:tc>
                <a:tc>
                  <a:txBody>
                    <a:bodyPr/>
                    <a:lstStyle/>
                    <a:p>
                      <a:pPr algn="l"/>
                      <a:r>
                        <a:rPr lang="en-US" sz="1300" dirty="0" smtClean="0">
                          <a:solidFill>
                            <a:schemeClr val="tx1"/>
                          </a:solidFill>
                        </a:rPr>
                        <a:t>REMEDIAL ACTION</a:t>
                      </a:r>
                      <a:endParaRPr lang="en-US" sz="1300" dirty="0">
                        <a:solidFill>
                          <a:schemeClr val="tx1"/>
                        </a:solidFill>
                      </a:endParaRPr>
                    </a:p>
                  </a:txBody>
                  <a:tcPr marT="45736" marB="45736"/>
                </a:tc>
              </a:tr>
              <a:tr h="533653">
                <a:tc>
                  <a:txBody>
                    <a:bodyPr/>
                    <a:lstStyle/>
                    <a:p>
                      <a:pPr>
                        <a:lnSpc>
                          <a:spcPct val="107000"/>
                        </a:lnSpc>
                      </a:pPr>
                      <a:r>
                        <a:rPr lang="en-ZA" sz="1100" dirty="0">
                          <a:solidFill>
                            <a:srgbClr val="0D0D0D"/>
                          </a:solidFill>
                          <a:effectLst/>
                          <a:latin typeface="Agency FB" panose="020B0503020202020204" pitchFamily="34" charset="0"/>
                        </a:rPr>
                        <a:t>No. of Revised EPMLM Spatial Development Framework</a:t>
                      </a:r>
                      <a:endParaRPr lang="en-ZA" sz="1100" dirty="0">
                        <a:effectLst/>
                        <a:latin typeface="Calibri" panose="020F0502020204030204" pitchFamily="34" charset="0"/>
                      </a:endParaRPr>
                    </a:p>
                  </a:txBody>
                  <a:tcPr marL="68580" marR="68580" marT="0" marB="0"/>
                </a:tc>
                <a:tc>
                  <a:txBody>
                    <a:bodyPr/>
                    <a:lstStyle/>
                    <a:p>
                      <a:pPr>
                        <a:lnSpc>
                          <a:spcPct val="107000"/>
                        </a:lnSpc>
                      </a:pPr>
                      <a:r>
                        <a:rPr lang="en-ZA" sz="1100">
                          <a:solidFill>
                            <a:srgbClr val="0D0D0D"/>
                          </a:solidFill>
                          <a:effectLst/>
                          <a:latin typeface="Agency FB" panose="020B0503020202020204" pitchFamily="34" charset="0"/>
                        </a:rPr>
                        <a:t>1</a:t>
                      </a:r>
                      <a:endParaRPr lang="en-ZA" sz="1100">
                        <a:effectLst/>
                        <a:latin typeface="Calibri" panose="020F0502020204030204" pitchFamily="34" charset="0"/>
                      </a:endParaRPr>
                    </a:p>
                  </a:txBody>
                  <a:tcPr marL="68580" marR="68580" marT="0" marB="0"/>
                </a:tc>
                <a:tc>
                  <a:txBody>
                    <a:bodyPr/>
                    <a:lstStyle/>
                    <a:p>
                      <a:r>
                        <a:rPr lang="en-US" sz="1100" dirty="0" smtClean="0">
                          <a:latin typeface="Agency FB" panose="020B0503020202020204" pitchFamily="34" charset="0"/>
                        </a:rPr>
                        <a:t>0</a:t>
                      </a:r>
                      <a:endParaRPr lang="en-US" sz="1100" dirty="0">
                        <a:latin typeface="Agency FB" panose="020B0503020202020204" pitchFamily="34" charset="0"/>
                      </a:endParaRPr>
                    </a:p>
                  </a:txBody>
                  <a:tcPr marT="45736" marB="45736"/>
                </a:tc>
                <a:tc>
                  <a:txBody>
                    <a:bodyPr/>
                    <a:lstStyle/>
                    <a:p>
                      <a:pPr>
                        <a:lnSpc>
                          <a:spcPct val="107000"/>
                        </a:lnSpc>
                      </a:pPr>
                      <a:r>
                        <a:rPr lang="en-ZA" sz="1100" dirty="0">
                          <a:solidFill>
                            <a:srgbClr val="0D0D0D"/>
                          </a:solidFill>
                          <a:effectLst/>
                          <a:latin typeface="Agency FB" panose="020B0503020202020204" pitchFamily="34" charset="0"/>
                        </a:rPr>
                        <a:t>R100 </a:t>
                      </a:r>
                      <a:r>
                        <a:rPr lang="en-ZA" sz="1100" dirty="0" smtClean="0">
                          <a:solidFill>
                            <a:srgbClr val="0D0D0D"/>
                          </a:solidFill>
                          <a:effectLst/>
                          <a:latin typeface="Agency FB" panose="020B0503020202020204" pitchFamily="34" charset="0"/>
                        </a:rPr>
                        <a:t>000.00</a:t>
                      </a:r>
                      <a:endParaRPr lang="en-ZA" sz="1100" dirty="0">
                        <a:effectLst/>
                        <a:latin typeface="Calibri" panose="020F0502020204030204" pitchFamily="34" charset="0"/>
                      </a:endParaRPr>
                    </a:p>
                    <a:p>
                      <a:pPr>
                        <a:lnSpc>
                          <a:spcPct val="107000"/>
                        </a:lnSpc>
                      </a:pPr>
                      <a:endParaRPr lang="en-ZA" sz="1100" dirty="0">
                        <a:effectLst/>
                        <a:latin typeface="Calibri" panose="020F0502020204030204" pitchFamily="34" charset="0"/>
                      </a:endParaRPr>
                    </a:p>
                  </a:txBody>
                  <a:tcPr marL="68580" marR="68580" marT="0" marB="0"/>
                </a:tc>
                <a:tc>
                  <a:txBody>
                    <a:bodyPr/>
                    <a:lstStyle/>
                    <a:p>
                      <a:r>
                        <a:rPr lang="en-US" sz="1050" smtClean="0">
                          <a:latin typeface="Agency FB" panose="020B0503020202020204" pitchFamily="34" charset="0"/>
                        </a:rPr>
                        <a:t>R0.00</a:t>
                      </a:r>
                      <a:endParaRPr lang="en-US" sz="1050" dirty="0">
                        <a:latin typeface="Agency FB" panose="020B0503020202020204" pitchFamily="34" charset="0"/>
                      </a:endParaRPr>
                    </a:p>
                  </a:txBody>
                  <a:tcPr marT="45736" marB="45736"/>
                </a:tc>
                <a:tc>
                  <a:txBody>
                    <a:bodyPr/>
                    <a:lstStyle/>
                    <a:p>
                      <a:pPr>
                        <a:lnSpc>
                          <a:spcPct val="115000"/>
                        </a:lnSpc>
                        <a:spcAft>
                          <a:spcPts val="0"/>
                        </a:spcAft>
                      </a:pPr>
                      <a:r>
                        <a:rPr lang="en-ZA" sz="1200" dirty="0">
                          <a:effectLst/>
                          <a:latin typeface="Agency FB" panose="020B0503020202020204" pitchFamily="34" charset="0"/>
                          <a:ea typeface="Calibri" panose="020F0502020204030204" pitchFamily="34" charset="0"/>
                          <a:cs typeface="Times New Roman" panose="02020603050405020304" pitchFamily="18" charset="0"/>
                        </a:rPr>
                        <a:t>Not Achieved </a:t>
                      </a:r>
                      <a:endParaRPr lang="en-ZA" sz="1200" dirty="0">
                        <a:effectLst/>
                        <a:latin typeface="Arial" panose="020B0604020202020204" pitchFamily="34" charset="0"/>
                        <a:ea typeface="Calibri" panose="020F0502020204030204" pitchFamily="34" charset="0"/>
                      </a:endParaRPr>
                    </a:p>
                  </a:txBody>
                  <a:tcPr marL="68580" marR="68580" marT="0" marB="0"/>
                </a:tc>
                <a:tc>
                  <a:txBody>
                    <a:bodyPr/>
                    <a:lstStyle/>
                    <a:p>
                      <a:pPr>
                        <a:lnSpc>
                          <a:spcPct val="115000"/>
                        </a:lnSpc>
                        <a:spcAft>
                          <a:spcPts val="0"/>
                        </a:spcAft>
                      </a:pPr>
                      <a:r>
                        <a:rPr lang="en-ZA" sz="1200">
                          <a:effectLst/>
                          <a:latin typeface="Agency FB" panose="020B0503020202020204" pitchFamily="34" charset="0"/>
                          <a:ea typeface="Calibri" panose="020F0502020204030204" pitchFamily="34" charset="0"/>
                          <a:cs typeface="Times New Roman" panose="02020603050405020304" pitchFamily="18" charset="0"/>
                        </a:rPr>
                        <a:t>Advert placed for tender, evaluation and adjudication conducted. The budgeted amount was under the received responses from tenders </a:t>
                      </a:r>
                      <a:endParaRPr lang="en-ZA" sz="1200">
                        <a:effectLst/>
                        <a:latin typeface="Arial" panose="020B0604020202020204" pitchFamily="34" charset="0"/>
                        <a:ea typeface="Calibri" panose="020F0502020204030204" pitchFamily="34" charset="0"/>
                      </a:endParaRPr>
                    </a:p>
                  </a:txBody>
                  <a:tcPr marL="68580" marR="68580" marT="0" marB="0"/>
                </a:tc>
                <a:tc>
                  <a:txBody>
                    <a:bodyPr/>
                    <a:lstStyle/>
                    <a:p>
                      <a:pPr>
                        <a:lnSpc>
                          <a:spcPct val="115000"/>
                        </a:lnSpc>
                        <a:spcAft>
                          <a:spcPts val="0"/>
                        </a:spcAft>
                      </a:pPr>
                      <a:r>
                        <a:rPr lang="en-ZA" sz="1200" dirty="0">
                          <a:effectLst/>
                          <a:latin typeface="Agency FB" panose="020B0503020202020204" pitchFamily="34" charset="0"/>
                          <a:ea typeface="Calibri" panose="020F0502020204030204" pitchFamily="34" charset="0"/>
                          <a:cs typeface="Times New Roman" panose="02020603050405020304" pitchFamily="18" charset="0"/>
                        </a:rPr>
                        <a:t>Re-advertise and appointment in the next financial year 2016/2017</a:t>
                      </a:r>
                      <a:endParaRPr lang="en-ZA" sz="1200" dirty="0">
                        <a:effectLst/>
                        <a:latin typeface="Arial" panose="020B0604020202020204" pitchFamily="34" charset="0"/>
                        <a:ea typeface="Calibri" panose="020F0502020204030204" pitchFamily="34" charset="0"/>
                      </a:endParaRPr>
                    </a:p>
                  </a:txBody>
                  <a:tcPr marL="68580" marR="68580" marT="0" marB="0"/>
                </a:tc>
              </a:tr>
              <a:tr h="428807">
                <a:tc>
                  <a:txBody>
                    <a:bodyPr/>
                    <a:lstStyle/>
                    <a:p>
                      <a:pPr>
                        <a:lnSpc>
                          <a:spcPct val="107000"/>
                        </a:lnSpc>
                      </a:pPr>
                      <a:r>
                        <a:rPr lang="en-ZA" sz="1100" dirty="0">
                          <a:solidFill>
                            <a:srgbClr val="0D0D0D"/>
                          </a:solidFill>
                          <a:effectLst/>
                          <a:latin typeface="Agency FB" panose="020B0503020202020204" pitchFamily="34" charset="0"/>
                        </a:rPr>
                        <a:t>No. of Revised EPMLM Town Planning Scheme</a:t>
                      </a:r>
                      <a:endParaRPr lang="en-ZA" sz="1100" dirty="0">
                        <a:effectLst/>
                        <a:latin typeface="Calibri" panose="020F0502020204030204" pitchFamily="34" charset="0"/>
                      </a:endParaRPr>
                    </a:p>
                  </a:txBody>
                  <a:tcPr marL="68580" marR="68580" marT="0" marB="0"/>
                </a:tc>
                <a:tc>
                  <a:txBody>
                    <a:bodyPr/>
                    <a:lstStyle/>
                    <a:p>
                      <a:pPr>
                        <a:lnSpc>
                          <a:spcPct val="107000"/>
                        </a:lnSpc>
                      </a:pPr>
                      <a:r>
                        <a:rPr lang="en-ZA" sz="1100">
                          <a:solidFill>
                            <a:srgbClr val="0D0D0D"/>
                          </a:solidFill>
                          <a:effectLst/>
                          <a:latin typeface="Agency FB" panose="020B0503020202020204" pitchFamily="34" charset="0"/>
                        </a:rPr>
                        <a:t>1</a:t>
                      </a:r>
                      <a:endParaRPr lang="en-ZA" sz="1100">
                        <a:effectLst/>
                        <a:latin typeface="Calibri" panose="020F0502020204030204" pitchFamily="34" charset="0"/>
                      </a:endParaRPr>
                    </a:p>
                  </a:txBody>
                  <a:tcPr marL="68580" marR="68580" marT="0" marB="0"/>
                </a:tc>
                <a:tc>
                  <a:txBody>
                    <a:bodyPr/>
                    <a:lstStyle/>
                    <a:p>
                      <a:pPr>
                        <a:lnSpc>
                          <a:spcPct val="150000"/>
                        </a:lnSpc>
                      </a:pPr>
                      <a:r>
                        <a:rPr lang="en-ZA" sz="1100" dirty="0" smtClean="0">
                          <a:effectLst/>
                          <a:latin typeface="Agency FB" panose="020B0503020202020204" pitchFamily="34" charset="0"/>
                        </a:rPr>
                        <a:t>0</a:t>
                      </a:r>
                      <a:endParaRPr lang="en-ZA" sz="1100" dirty="0">
                        <a:effectLst/>
                        <a:latin typeface="Agency FB" panose="020B0503020202020204" pitchFamily="34" charset="0"/>
                      </a:endParaRPr>
                    </a:p>
                  </a:txBody>
                  <a:tcPr marL="68580" marR="68580" marT="0" marB="0"/>
                </a:tc>
                <a:tc>
                  <a:txBody>
                    <a:bodyPr/>
                    <a:lstStyle/>
                    <a:p>
                      <a:pPr>
                        <a:lnSpc>
                          <a:spcPct val="107000"/>
                        </a:lnSpc>
                      </a:pPr>
                      <a:r>
                        <a:rPr lang="en-ZA" sz="1100" dirty="0" smtClean="0">
                          <a:solidFill>
                            <a:srgbClr val="0D0D0D"/>
                          </a:solidFill>
                          <a:effectLst/>
                          <a:latin typeface="Agency FB" panose="020B0503020202020204" pitchFamily="34" charset="0"/>
                        </a:rPr>
                        <a:t>R100 000.00</a:t>
                      </a:r>
                    </a:p>
                    <a:p>
                      <a:pPr>
                        <a:lnSpc>
                          <a:spcPct val="107000"/>
                        </a:lnSpc>
                      </a:pPr>
                      <a:r>
                        <a:rPr lang="en-ZA" sz="1100" dirty="0" smtClean="0">
                          <a:solidFill>
                            <a:srgbClr val="0D0D0D"/>
                          </a:solidFill>
                          <a:effectLst/>
                          <a:latin typeface="Agency FB" panose="020B0503020202020204" pitchFamily="34" charset="0"/>
                        </a:rPr>
                        <a:t> </a:t>
                      </a:r>
                      <a:endParaRPr lang="en-ZA" sz="1100" dirty="0">
                        <a:effectLst/>
                        <a:latin typeface="Calibri" panose="020F0502020204030204" pitchFamily="34" charset="0"/>
                      </a:endParaRPr>
                    </a:p>
                  </a:txBody>
                  <a:tcPr marL="68580" marR="68580" marT="0" marB="0"/>
                </a:tc>
                <a:tc>
                  <a:txBody>
                    <a:bodyPr/>
                    <a:lstStyle/>
                    <a:p>
                      <a:r>
                        <a:rPr lang="en-US" sz="1050" dirty="0" smtClean="0">
                          <a:latin typeface="Agency FB" panose="020B0503020202020204" pitchFamily="34" charset="0"/>
                        </a:rPr>
                        <a:t>R0.00</a:t>
                      </a:r>
                      <a:endParaRPr lang="en-US" sz="1050" dirty="0">
                        <a:latin typeface="Agency FB" panose="020B0503020202020204" pitchFamily="34" charset="0"/>
                      </a:endParaRPr>
                    </a:p>
                  </a:txBody>
                  <a:tcPr marT="45736" marB="45736"/>
                </a:tc>
                <a:tc>
                  <a:txBody>
                    <a:bodyPr/>
                    <a:lstStyle/>
                    <a:p>
                      <a:pPr>
                        <a:lnSpc>
                          <a:spcPct val="115000"/>
                        </a:lnSpc>
                        <a:spcAft>
                          <a:spcPts val="0"/>
                        </a:spcAft>
                      </a:pPr>
                      <a:r>
                        <a:rPr lang="en-ZA" sz="1200" dirty="0">
                          <a:effectLst/>
                          <a:latin typeface="Agency FB" panose="020B0503020202020204" pitchFamily="34" charset="0"/>
                          <a:ea typeface="Calibri" panose="020F0502020204030204" pitchFamily="34" charset="0"/>
                          <a:cs typeface="Times New Roman" panose="02020603050405020304" pitchFamily="18" charset="0"/>
                        </a:rPr>
                        <a:t>Not Achieved</a:t>
                      </a:r>
                      <a:endParaRPr lang="en-ZA" sz="1200" dirty="0">
                        <a:effectLst/>
                        <a:latin typeface="Arial" panose="020B0604020202020204" pitchFamily="34" charset="0"/>
                        <a:ea typeface="Calibri" panose="020F0502020204030204" pitchFamily="34" charset="0"/>
                      </a:endParaRPr>
                    </a:p>
                    <a:p>
                      <a:pPr>
                        <a:lnSpc>
                          <a:spcPct val="115000"/>
                        </a:lnSpc>
                        <a:spcAft>
                          <a:spcPts val="0"/>
                        </a:spcAft>
                      </a:pPr>
                      <a:r>
                        <a:rPr lang="en-ZA" sz="1200" dirty="0">
                          <a:effectLst/>
                          <a:latin typeface="Agency FB" panose="020B0503020202020204" pitchFamily="34" charset="0"/>
                          <a:ea typeface="Calibri" panose="020F0502020204030204" pitchFamily="34" charset="0"/>
                          <a:cs typeface="Times New Roman" panose="02020603050405020304" pitchFamily="18" charset="0"/>
                        </a:rPr>
                        <a:t> </a:t>
                      </a:r>
                      <a:endParaRPr lang="en-ZA" sz="1200" dirty="0">
                        <a:effectLst/>
                        <a:latin typeface="Arial" panose="020B0604020202020204" pitchFamily="34" charset="0"/>
                        <a:ea typeface="Calibri" panose="020F0502020204030204" pitchFamily="34" charset="0"/>
                      </a:endParaRPr>
                    </a:p>
                  </a:txBody>
                  <a:tcPr marL="68580" marR="68580" marT="0" marB="0"/>
                </a:tc>
                <a:tc>
                  <a:txBody>
                    <a:bodyPr/>
                    <a:lstStyle/>
                    <a:p>
                      <a:pPr>
                        <a:lnSpc>
                          <a:spcPct val="115000"/>
                        </a:lnSpc>
                        <a:spcAft>
                          <a:spcPts val="0"/>
                        </a:spcAft>
                      </a:pPr>
                      <a:r>
                        <a:rPr lang="en-ZA" sz="1200">
                          <a:effectLst/>
                          <a:latin typeface="Agency FB" panose="020B0503020202020204" pitchFamily="34" charset="0"/>
                          <a:ea typeface="Calibri" panose="020F0502020204030204" pitchFamily="34" charset="0"/>
                          <a:cs typeface="Times New Roman" panose="02020603050405020304" pitchFamily="18" charset="0"/>
                        </a:rPr>
                        <a:t>The project moved to next financial year 2016/2017. Project was under budgeted.</a:t>
                      </a:r>
                      <a:endParaRPr lang="en-ZA" sz="1200">
                        <a:effectLst/>
                        <a:latin typeface="Arial" panose="020B0604020202020204" pitchFamily="34" charset="0"/>
                        <a:ea typeface="Calibri" panose="020F0502020204030204" pitchFamily="34" charset="0"/>
                      </a:endParaRPr>
                    </a:p>
                  </a:txBody>
                  <a:tcPr marL="68580" marR="68580" marT="0" marB="0"/>
                </a:tc>
                <a:tc>
                  <a:txBody>
                    <a:bodyPr/>
                    <a:lstStyle/>
                    <a:p>
                      <a:pPr>
                        <a:lnSpc>
                          <a:spcPct val="115000"/>
                        </a:lnSpc>
                        <a:spcAft>
                          <a:spcPts val="0"/>
                        </a:spcAft>
                      </a:pPr>
                      <a:r>
                        <a:rPr lang="en-ZA" sz="1200" dirty="0">
                          <a:effectLst/>
                          <a:latin typeface="Agency FB" panose="020B0503020202020204" pitchFamily="34" charset="0"/>
                          <a:ea typeface="Calibri" panose="020F0502020204030204" pitchFamily="34" charset="0"/>
                          <a:cs typeface="Times New Roman" panose="02020603050405020304" pitchFamily="18" charset="0"/>
                        </a:rPr>
                        <a:t>Advertise and appointment in the next the next financial year 2016/2017</a:t>
                      </a:r>
                      <a:endParaRPr lang="en-ZA" sz="1200" dirty="0">
                        <a:effectLst/>
                        <a:latin typeface="Arial" panose="020B0604020202020204" pitchFamily="34" charset="0"/>
                        <a:ea typeface="Calibri" panose="020F0502020204030204" pitchFamily="34" charset="0"/>
                      </a:endParaRPr>
                    </a:p>
                  </a:txBody>
                  <a:tcPr marL="68580" marR="68580" marT="0" marB="0"/>
                </a:tc>
              </a:tr>
              <a:tr h="690889">
                <a:tc>
                  <a:txBody>
                    <a:bodyPr/>
                    <a:lstStyle/>
                    <a:p>
                      <a:pPr>
                        <a:lnSpc>
                          <a:spcPct val="107000"/>
                        </a:lnSpc>
                      </a:pPr>
                      <a:r>
                        <a:rPr lang="en-ZA" sz="1100" dirty="0">
                          <a:solidFill>
                            <a:srgbClr val="0D0D0D"/>
                          </a:solidFill>
                          <a:effectLst/>
                          <a:latin typeface="Agency FB" panose="020B0503020202020204" pitchFamily="34" charset="0"/>
                        </a:rPr>
                        <a:t>No. of GIS purchased</a:t>
                      </a:r>
                      <a:endParaRPr lang="en-ZA" sz="1100" dirty="0">
                        <a:effectLst/>
                        <a:latin typeface="Calibri" panose="020F0502020204030204" pitchFamily="34" charset="0"/>
                      </a:endParaRPr>
                    </a:p>
                  </a:txBody>
                  <a:tcPr marL="68580" marR="68580" marT="0" marB="0"/>
                </a:tc>
                <a:tc>
                  <a:txBody>
                    <a:bodyPr/>
                    <a:lstStyle/>
                    <a:p>
                      <a:pPr>
                        <a:lnSpc>
                          <a:spcPct val="107000"/>
                        </a:lnSpc>
                      </a:pPr>
                      <a:r>
                        <a:rPr lang="en-ZA" sz="1100" dirty="0">
                          <a:solidFill>
                            <a:srgbClr val="0D0D0D"/>
                          </a:solidFill>
                          <a:effectLst/>
                          <a:latin typeface="Agency FB" panose="020B0503020202020204" pitchFamily="34" charset="0"/>
                        </a:rPr>
                        <a:t>1 GIS system</a:t>
                      </a:r>
                      <a:endParaRPr lang="en-ZA" sz="1100" dirty="0">
                        <a:effectLst/>
                        <a:latin typeface="Calibri" panose="020F0502020204030204" pitchFamily="34" charset="0"/>
                      </a:endParaRPr>
                    </a:p>
                  </a:txBody>
                  <a:tcPr marL="68580" marR="68580" marT="0" marB="0"/>
                </a:tc>
                <a:tc>
                  <a:txBody>
                    <a:bodyPr/>
                    <a:lstStyle/>
                    <a:p>
                      <a:pPr>
                        <a:lnSpc>
                          <a:spcPct val="150000"/>
                        </a:lnSpc>
                      </a:pPr>
                      <a:r>
                        <a:rPr lang="en-ZA" sz="1100" dirty="0" smtClean="0">
                          <a:effectLst/>
                          <a:latin typeface="Agency FB" panose="020B0503020202020204" pitchFamily="34" charset="0"/>
                        </a:rPr>
                        <a:t>0</a:t>
                      </a:r>
                      <a:endParaRPr lang="en-ZA" sz="1100" dirty="0">
                        <a:effectLst/>
                        <a:latin typeface="Agency FB" panose="020B0503020202020204" pitchFamily="34" charset="0"/>
                      </a:endParaRPr>
                    </a:p>
                  </a:txBody>
                  <a:tcPr marL="68580" marR="68580" marT="0" marB="0"/>
                </a:tc>
                <a:tc>
                  <a:txBody>
                    <a:bodyPr/>
                    <a:lstStyle/>
                    <a:p>
                      <a:r>
                        <a:rPr lang="en-ZA" sz="1100" dirty="0" smtClean="0">
                          <a:solidFill>
                            <a:srgbClr val="0D0D0D"/>
                          </a:solidFill>
                          <a:effectLst/>
                          <a:latin typeface="Agency FB" panose="020B0503020202020204" pitchFamily="34" charset="0"/>
                        </a:rPr>
                        <a:t>R380 000.00</a:t>
                      </a:r>
                      <a:endParaRPr lang="en-ZA" sz="1100" dirty="0" smtClean="0">
                        <a:effectLst/>
                      </a:endParaRPr>
                    </a:p>
                    <a:p>
                      <a:endParaRPr lang="en-ZA" sz="1100" dirty="0">
                        <a:effectLst/>
                        <a:latin typeface="Calibri" panose="020F0502020204030204" pitchFamily="34" charset="0"/>
                      </a:endParaRPr>
                    </a:p>
                  </a:txBody>
                  <a:tcPr marL="68580" marR="68580" marT="0" marB="0"/>
                </a:tc>
                <a:tc>
                  <a:txBody>
                    <a:bodyPr/>
                    <a:lstStyle/>
                    <a:p>
                      <a:r>
                        <a:rPr lang="en-US" sz="1100" dirty="0" smtClean="0">
                          <a:latin typeface="Agency FB" panose="020B0503020202020204" pitchFamily="34" charset="0"/>
                        </a:rPr>
                        <a:t>R0.00</a:t>
                      </a:r>
                    </a:p>
                    <a:p>
                      <a:endParaRPr lang="en-US" sz="1100" dirty="0">
                        <a:latin typeface="Agency FB" panose="020B0503020202020204" pitchFamily="34" charset="0"/>
                      </a:endParaRPr>
                    </a:p>
                  </a:txBody>
                  <a:tcPr marT="45736" marB="45736"/>
                </a:tc>
                <a:tc>
                  <a:txBody>
                    <a:bodyPr/>
                    <a:lstStyle/>
                    <a:p>
                      <a:pPr>
                        <a:lnSpc>
                          <a:spcPct val="115000"/>
                        </a:lnSpc>
                        <a:spcAft>
                          <a:spcPts val="0"/>
                        </a:spcAft>
                      </a:pPr>
                      <a:r>
                        <a:rPr lang="en-ZA" sz="1200" dirty="0">
                          <a:effectLst/>
                          <a:latin typeface="Agency FB" panose="020B0503020202020204" pitchFamily="34" charset="0"/>
                          <a:ea typeface="Calibri" panose="020F0502020204030204" pitchFamily="34" charset="0"/>
                          <a:cs typeface="Times New Roman" panose="02020603050405020304" pitchFamily="18" charset="0"/>
                        </a:rPr>
                        <a:t>Not Achieved </a:t>
                      </a:r>
                      <a:endParaRPr lang="en-ZA" sz="1200" dirty="0">
                        <a:effectLst/>
                        <a:latin typeface="Arial" panose="020B0604020202020204" pitchFamily="34" charset="0"/>
                        <a:ea typeface="Calibri" panose="020F0502020204030204" pitchFamily="34" charset="0"/>
                      </a:endParaRPr>
                    </a:p>
                  </a:txBody>
                  <a:tcPr marL="68580" marR="68580" marT="0" marB="0"/>
                </a:tc>
                <a:tc>
                  <a:txBody>
                    <a:bodyPr/>
                    <a:lstStyle/>
                    <a:p>
                      <a:pPr>
                        <a:lnSpc>
                          <a:spcPct val="115000"/>
                        </a:lnSpc>
                        <a:spcAft>
                          <a:spcPts val="0"/>
                        </a:spcAft>
                      </a:pPr>
                      <a:r>
                        <a:rPr lang="en-ZA" sz="1200">
                          <a:effectLst/>
                          <a:latin typeface="Agency FB" panose="020B0503020202020204" pitchFamily="34" charset="0"/>
                          <a:ea typeface="Calibri" panose="020F0502020204030204" pitchFamily="34" charset="0"/>
                          <a:cs typeface="Times New Roman" panose="02020603050405020304" pitchFamily="18" charset="0"/>
                        </a:rPr>
                        <a:t>None </a:t>
                      </a:r>
                      <a:endParaRPr lang="en-ZA" sz="1200">
                        <a:effectLst/>
                        <a:latin typeface="Arial" panose="020B0604020202020204" pitchFamily="34" charset="0"/>
                        <a:ea typeface="Calibri" panose="020F0502020204030204" pitchFamily="34" charset="0"/>
                      </a:endParaRPr>
                    </a:p>
                    <a:p>
                      <a:pPr>
                        <a:lnSpc>
                          <a:spcPct val="115000"/>
                        </a:lnSpc>
                        <a:spcAft>
                          <a:spcPts val="0"/>
                        </a:spcAft>
                      </a:pPr>
                      <a:r>
                        <a:rPr lang="en-ZA" sz="1200">
                          <a:effectLst/>
                          <a:latin typeface="Agency FB" panose="020B0503020202020204" pitchFamily="34" charset="0"/>
                          <a:ea typeface="Calibri" panose="020F0502020204030204" pitchFamily="34" charset="0"/>
                          <a:cs typeface="Times New Roman" panose="02020603050405020304" pitchFamily="18" charset="0"/>
                        </a:rPr>
                        <a:t>Advert placed, evaluation and adjudication meetings conducted.</a:t>
                      </a:r>
                      <a:endParaRPr lang="en-ZA" sz="1200">
                        <a:effectLst/>
                        <a:latin typeface="Arial" panose="020B0604020202020204" pitchFamily="34" charset="0"/>
                        <a:ea typeface="Calibri" panose="020F0502020204030204" pitchFamily="34" charset="0"/>
                      </a:endParaRPr>
                    </a:p>
                  </a:txBody>
                  <a:tcPr marL="68580" marR="68580" marT="0" marB="0"/>
                </a:tc>
                <a:tc>
                  <a:txBody>
                    <a:bodyPr/>
                    <a:lstStyle/>
                    <a:p>
                      <a:pPr>
                        <a:lnSpc>
                          <a:spcPct val="115000"/>
                        </a:lnSpc>
                        <a:spcAft>
                          <a:spcPts val="0"/>
                        </a:spcAft>
                      </a:pPr>
                      <a:r>
                        <a:rPr lang="en-ZA" sz="1200" dirty="0">
                          <a:effectLst/>
                          <a:latin typeface="Agency FB" panose="020B0503020202020204" pitchFamily="34" charset="0"/>
                          <a:ea typeface="Calibri" panose="020F0502020204030204" pitchFamily="34" charset="0"/>
                          <a:cs typeface="Times New Roman" panose="02020603050405020304" pitchFamily="18" charset="0"/>
                        </a:rPr>
                        <a:t>Awaiting adjudication outcome. Appointment in the financial year 2016/2017</a:t>
                      </a:r>
                      <a:endParaRPr lang="en-ZA" sz="1200" dirty="0">
                        <a:effectLst/>
                        <a:latin typeface="Arial" panose="020B0604020202020204" pitchFamily="34" charset="0"/>
                        <a:ea typeface="Calibri" panose="020F0502020204030204" pitchFamily="34" charset="0"/>
                      </a:endParaRPr>
                    </a:p>
                  </a:txBody>
                  <a:tcPr marL="68580" marR="68580" marT="0" marB="0"/>
                </a:tc>
              </a:tr>
              <a:tr h="589696">
                <a:tc>
                  <a:txBody>
                    <a:bodyPr/>
                    <a:lstStyle/>
                    <a:p>
                      <a:r>
                        <a:rPr lang="en-US" sz="1100" dirty="0" smtClean="0">
                          <a:solidFill>
                            <a:srgbClr val="000000"/>
                          </a:solidFill>
                          <a:effectLst/>
                          <a:latin typeface="Agency FB" panose="020B0503020202020204" pitchFamily="34" charset="0"/>
                          <a:ea typeface="Times New Roman" panose="02020603050405020304" pitchFamily="18" charset="0"/>
                          <a:cs typeface="Times New Roman" panose="02020603050405020304" pitchFamily="18" charset="0"/>
                        </a:rPr>
                        <a:t>Number of cooperatives  supported with access to finance and training</a:t>
                      </a:r>
                      <a:endParaRPr lang="en-US" sz="1100" dirty="0">
                        <a:latin typeface="Agency FB" panose="020B0503020202020204" pitchFamily="34" charset="0"/>
                      </a:endParaRPr>
                    </a:p>
                  </a:txBody>
                  <a:tcPr marT="45736" marB="45736"/>
                </a:tc>
                <a:tc>
                  <a:txBody>
                    <a:bodyPr/>
                    <a:lstStyle/>
                    <a:p>
                      <a:pPr>
                        <a:lnSpc>
                          <a:spcPct val="107000"/>
                        </a:lnSpc>
                        <a:spcAft>
                          <a:spcPts val="0"/>
                        </a:spcAft>
                      </a:pPr>
                      <a:r>
                        <a:rPr lang="en-US" sz="1100" dirty="0">
                          <a:solidFill>
                            <a:srgbClr val="0D0D0D"/>
                          </a:solidFill>
                          <a:effectLst/>
                          <a:latin typeface="Agency FB" panose="020B0503020202020204" pitchFamily="34" charset="0"/>
                          <a:ea typeface="Times New Roman" panose="02020603050405020304" pitchFamily="18" charset="0"/>
                          <a:cs typeface="Times New Roman" panose="02020603050405020304" pitchFamily="18" charset="0"/>
                        </a:rPr>
                        <a:t>12</a:t>
                      </a:r>
                      <a:endParaRPr lang="en-ZA" sz="1100" dirty="0">
                        <a:effectLst/>
                        <a:latin typeface="Calibri" panose="020F0502020204030204" pitchFamily="34" charset="0"/>
                      </a:endParaRPr>
                    </a:p>
                  </a:txBody>
                  <a:tcPr marL="68580" marR="68580" marT="0" marB="0"/>
                </a:tc>
                <a:tc>
                  <a:txBody>
                    <a:bodyPr/>
                    <a:lstStyle/>
                    <a:p>
                      <a:r>
                        <a:rPr lang="en-US" sz="1100" dirty="0" smtClean="0">
                          <a:latin typeface="Agency FB" panose="020B0503020202020204" pitchFamily="34" charset="0"/>
                        </a:rPr>
                        <a:t>12</a:t>
                      </a:r>
                      <a:endParaRPr lang="en-US" sz="1100" dirty="0">
                        <a:latin typeface="Agency FB" panose="020B0503020202020204" pitchFamily="34" charset="0"/>
                      </a:endParaRPr>
                    </a:p>
                  </a:txBody>
                  <a:tcPr marT="45736" marB="45736"/>
                </a:tc>
                <a:tc>
                  <a:txBody>
                    <a:bodyPr/>
                    <a:lstStyle/>
                    <a:p>
                      <a:pPr>
                        <a:lnSpc>
                          <a:spcPct val="107000"/>
                        </a:lnSpc>
                        <a:spcAft>
                          <a:spcPts val="0"/>
                        </a:spcAft>
                      </a:pPr>
                      <a:r>
                        <a:rPr lang="en-US" sz="1100" dirty="0">
                          <a:solidFill>
                            <a:srgbClr val="0D0D0D"/>
                          </a:solidFill>
                          <a:effectLst/>
                          <a:latin typeface="Agency FB" panose="020B0503020202020204" pitchFamily="34" charset="0"/>
                          <a:ea typeface="Times New Roman" panose="02020603050405020304" pitchFamily="18" charset="0"/>
                          <a:cs typeface="Times New Roman" panose="02020603050405020304" pitchFamily="18" charset="0"/>
                        </a:rPr>
                        <a:t>R0.00</a:t>
                      </a:r>
                      <a:endParaRPr lang="en-ZA" sz="1100" dirty="0">
                        <a:effectLst/>
                        <a:latin typeface="Calibri" panose="020F0502020204030204" pitchFamily="34" charset="0"/>
                      </a:endParaRPr>
                    </a:p>
                    <a:p>
                      <a:pPr>
                        <a:lnSpc>
                          <a:spcPct val="107000"/>
                        </a:lnSpc>
                        <a:spcAft>
                          <a:spcPts val="0"/>
                        </a:spcAft>
                      </a:pPr>
                      <a:endParaRPr lang="en-ZA" sz="1100" dirty="0">
                        <a:effectLst/>
                        <a:latin typeface="Calibri" panose="020F0502020204030204" pitchFamily="34" charset="0"/>
                      </a:endParaRPr>
                    </a:p>
                  </a:txBody>
                  <a:tcPr marL="68580" marR="68580" marT="0" marB="0"/>
                </a:tc>
                <a:tc>
                  <a:txBody>
                    <a:bodyPr/>
                    <a:lstStyle/>
                    <a:p>
                      <a:r>
                        <a:rPr lang="en-US" sz="1050" dirty="0" smtClean="0">
                          <a:latin typeface="Agency FB" panose="020B0503020202020204" pitchFamily="34" charset="0"/>
                        </a:rPr>
                        <a:t>R0.00</a:t>
                      </a:r>
                      <a:endParaRPr lang="en-US" sz="1050" dirty="0">
                        <a:latin typeface="Agency FB" panose="020B0503020202020204" pitchFamily="34" charset="0"/>
                      </a:endParaRPr>
                    </a:p>
                  </a:txBody>
                  <a:tcPr marT="45736" marB="45736"/>
                </a:tc>
                <a:tc>
                  <a:txBody>
                    <a:bodyPr/>
                    <a:lstStyle/>
                    <a:p>
                      <a:pPr>
                        <a:lnSpc>
                          <a:spcPct val="115000"/>
                        </a:lnSpc>
                        <a:spcAft>
                          <a:spcPts val="0"/>
                        </a:spcAft>
                      </a:pPr>
                      <a:r>
                        <a:rPr lang="en-US" sz="1200" dirty="0">
                          <a:effectLst/>
                          <a:latin typeface="Agency FB" panose="020B0503020202020204" pitchFamily="34" charset="0"/>
                          <a:ea typeface="Calibri" panose="020F0502020204030204" pitchFamily="34" charset="0"/>
                          <a:cs typeface="Times New Roman" panose="02020603050405020304" pitchFamily="18" charset="0"/>
                        </a:rPr>
                        <a:t>Achieved </a:t>
                      </a:r>
                      <a:endParaRPr lang="en-ZA" sz="1200" dirty="0">
                        <a:effectLst/>
                        <a:latin typeface="Arial" panose="020B0604020202020204" pitchFamily="34" charset="0"/>
                        <a:ea typeface="Calibri" panose="020F0502020204030204" pitchFamily="34" charset="0"/>
                      </a:endParaRPr>
                    </a:p>
                  </a:txBody>
                  <a:tcPr marL="68580" marR="68580" marT="0" marB="0"/>
                </a:tc>
                <a:tc>
                  <a:txBody>
                    <a:bodyPr/>
                    <a:lstStyle/>
                    <a:p>
                      <a:pPr>
                        <a:lnSpc>
                          <a:spcPct val="115000"/>
                        </a:lnSpc>
                        <a:spcAft>
                          <a:spcPts val="0"/>
                        </a:spcAft>
                      </a:pPr>
                      <a:r>
                        <a:rPr lang="en-US" sz="1200">
                          <a:effectLst/>
                          <a:latin typeface="Agency FB" panose="020B0503020202020204" pitchFamily="34" charset="0"/>
                          <a:ea typeface="Calibri" panose="020F0502020204030204" pitchFamily="34" charset="0"/>
                          <a:cs typeface="Times New Roman" panose="02020603050405020304" pitchFamily="18" charset="0"/>
                        </a:rPr>
                        <a:t>None</a:t>
                      </a:r>
                      <a:endParaRPr lang="en-ZA" sz="1200">
                        <a:effectLst/>
                        <a:latin typeface="Arial" panose="020B0604020202020204" pitchFamily="34" charset="0"/>
                        <a:ea typeface="Calibri" panose="020F0502020204030204" pitchFamily="34" charset="0"/>
                      </a:endParaRPr>
                    </a:p>
                  </a:txBody>
                  <a:tcPr marL="68580" marR="68580" marT="0" marB="0"/>
                </a:tc>
                <a:tc>
                  <a:txBody>
                    <a:bodyPr/>
                    <a:lstStyle/>
                    <a:p>
                      <a:pPr>
                        <a:lnSpc>
                          <a:spcPct val="115000"/>
                        </a:lnSpc>
                        <a:spcAft>
                          <a:spcPts val="0"/>
                        </a:spcAft>
                      </a:pPr>
                      <a:r>
                        <a:rPr lang="en-US" sz="1200">
                          <a:effectLst/>
                          <a:latin typeface="Agency FB" panose="020B0503020202020204" pitchFamily="34" charset="0"/>
                          <a:ea typeface="Calibri" panose="020F0502020204030204" pitchFamily="34" charset="0"/>
                          <a:cs typeface="Times New Roman" panose="02020603050405020304" pitchFamily="18" charset="0"/>
                        </a:rPr>
                        <a:t>None</a:t>
                      </a:r>
                      <a:endParaRPr lang="en-ZA" sz="1200">
                        <a:effectLst/>
                        <a:latin typeface="Arial" panose="020B0604020202020204" pitchFamily="34" charset="0"/>
                        <a:ea typeface="Calibri" panose="020F0502020204030204" pitchFamily="34" charset="0"/>
                      </a:endParaRPr>
                    </a:p>
                  </a:txBody>
                  <a:tcPr marL="68580" marR="68580" marT="0" marB="0"/>
                </a:tc>
              </a:tr>
              <a:tr h="423176">
                <a:tc>
                  <a:txBody>
                    <a:bodyPr/>
                    <a:lstStyle/>
                    <a:p>
                      <a:r>
                        <a:rPr lang="en-US" sz="1100" dirty="0" smtClean="0">
                          <a:solidFill>
                            <a:srgbClr val="000000"/>
                          </a:solidFill>
                          <a:effectLst/>
                          <a:latin typeface="Agency FB" panose="020B0503020202020204" pitchFamily="34" charset="0"/>
                          <a:ea typeface="Times New Roman" panose="02020603050405020304" pitchFamily="18" charset="0"/>
                          <a:cs typeface="Times New Roman" panose="02020603050405020304" pitchFamily="18" charset="0"/>
                        </a:rPr>
                        <a:t>Number of LED  forums convened</a:t>
                      </a:r>
                      <a:endParaRPr lang="en-US" sz="1100" dirty="0">
                        <a:latin typeface="Agency FB" panose="020B0503020202020204" pitchFamily="34" charset="0"/>
                      </a:endParaRPr>
                    </a:p>
                  </a:txBody>
                  <a:tcPr marT="45736" marB="45736"/>
                </a:tc>
                <a:tc>
                  <a:txBody>
                    <a:bodyPr/>
                    <a:lstStyle/>
                    <a:p>
                      <a:pPr>
                        <a:lnSpc>
                          <a:spcPct val="107000"/>
                        </a:lnSpc>
                        <a:spcAft>
                          <a:spcPts val="0"/>
                        </a:spcAft>
                      </a:pPr>
                      <a:r>
                        <a:rPr lang="en-US" sz="1100">
                          <a:solidFill>
                            <a:srgbClr val="0D0D0D"/>
                          </a:solidFill>
                          <a:effectLst/>
                          <a:latin typeface="Agency FB" panose="020B0503020202020204" pitchFamily="34" charset="0"/>
                          <a:ea typeface="Times New Roman" panose="02020603050405020304" pitchFamily="18" charset="0"/>
                          <a:cs typeface="Times New Roman" panose="02020603050405020304" pitchFamily="18" charset="0"/>
                        </a:rPr>
                        <a:t>4</a:t>
                      </a:r>
                      <a:endParaRPr lang="en-ZA" sz="1100">
                        <a:effectLst/>
                        <a:latin typeface="Calibri" panose="020F0502020204030204" pitchFamily="34" charset="0"/>
                      </a:endParaRPr>
                    </a:p>
                  </a:txBody>
                  <a:tcPr marL="68580" marR="68580" marT="0" marB="0"/>
                </a:tc>
                <a:tc>
                  <a:txBody>
                    <a:bodyPr/>
                    <a:lstStyle/>
                    <a:p>
                      <a:r>
                        <a:rPr lang="en-US" sz="1100" dirty="0" smtClean="0">
                          <a:latin typeface="Agency FB" panose="020B0503020202020204" pitchFamily="34" charset="0"/>
                        </a:rPr>
                        <a:t>4</a:t>
                      </a:r>
                      <a:endParaRPr lang="en-US" sz="1100" dirty="0">
                        <a:latin typeface="Agency FB" panose="020B0503020202020204" pitchFamily="34" charset="0"/>
                      </a:endParaRPr>
                    </a:p>
                  </a:txBody>
                  <a:tcPr marT="45736" marB="45736"/>
                </a:tc>
                <a:tc>
                  <a:txBody>
                    <a:bodyPr/>
                    <a:lstStyle/>
                    <a:p>
                      <a:pPr algn="l" fontAlgn="b"/>
                      <a:r>
                        <a:rPr lang="en-ZA" sz="1100" b="0" i="0" u="none" strike="noStrike" dirty="0" smtClean="0">
                          <a:solidFill>
                            <a:srgbClr val="000000"/>
                          </a:solidFill>
                          <a:effectLst/>
                          <a:latin typeface="Agency FB" panose="020B0503020202020204" pitchFamily="34" charset="0"/>
                        </a:rPr>
                        <a:t>R34 </a:t>
                      </a:r>
                      <a:r>
                        <a:rPr lang="en-ZA" sz="1100" b="0" i="0" u="none" strike="noStrike" dirty="0">
                          <a:solidFill>
                            <a:srgbClr val="000000"/>
                          </a:solidFill>
                          <a:effectLst/>
                          <a:latin typeface="Agency FB" panose="020B0503020202020204" pitchFamily="34" charset="0"/>
                        </a:rPr>
                        <a:t>300.00 </a:t>
                      </a:r>
                    </a:p>
                  </a:txBody>
                  <a:tcPr marL="9525" marR="9525" marT="9525" marB="0"/>
                </a:tc>
                <a:tc>
                  <a:txBody>
                    <a:bodyPr/>
                    <a:lstStyle/>
                    <a:p>
                      <a:pPr algn="l" fontAlgn="b"/>
                      <a:r>
                        <a:rPr lang="en-ZA" sz="1100" b="0" i="0" u="none" strike="noStrike" dirty="0" smtClean="0">
                          <a:solidFill>
                            <a:srgbClr val="000000"/>
                          </a:solidFill>
                          <a:effectLst/>
                          <a:latin typeface="Agency FB" panose="020B0503020202020204" pitchFamily="34" charset="0"/>
                        </a:rPr>
                        <a:t>R32 </a:t>
                      </a:r>
                      <a:r>
                        <a:rPr lang="en-ZA" sz="1100" b="0" i="0" u="none" strike="noStrike" dirty="0">
                          <a:solidFill>
                            <a:srgbClr val="000000"/>
                          </a:solidFill>
                          <a:effectLst/>
                          <a:latin typeface="Agency FB" panose="020B0503020202020204" pitchFamily="34" charset="0"/>
                        </a:rPr>
                        <a:t>241.36 </a:t>
                      </a:r>
                    </a:p>
                  </a:txBody>
                  <a:tcPr marL="9525" marR="9525" marT="9525" marB="0"/>
                </a:tc>
                <a:tc>
                  <a:txBody>
                    <a:bodyPr/>
                    <a:lstStyle/>
                    <a:p>
                      <a:pPr>
                        <a:lnSpc>
                          <a:spcPct val="115000"/>
                        </a:lnSpc>
                        <a:spcAft>
                          <a:spcPts val="0"/>
                        </a:spcAft>
                      </a:pPr>
                      <a:r>
                        <a:rPr lang="en-US" sz="1200">
                          <a:effectLst/>
                          <a:latin typeface="Agency FB" panose="020B0503020202020204" pitchFamily="34" charset="0"/>
                          <a:ea typeface="Calibri" panose="020F0502020204030204" pitchFamily="34" charset="0"/>
                          <a:cs typeface="Times New Roman" panose="02020603050405020304" pitchFamily="18" charset="0"/>
                        </a:rPr>
                        <a:t>Achieved</a:t>
                      </a:r>
                      <a:endParaRPr lang="en-ZA" sz="1200">
                        <a:effectLst/>
                        <a:latin typeface="Arial" panose="020B0604020202020204" pitchFamily="34" charset="0"/>
                        <a:ea typeface="Calibri" panose="020F0502020204030204" pitchFamily="34" charset="0"/>
                      </a:endParaRPr>
                    </a:p>
                  </a:txBody>
                  <a:tcPr marL="68580" marR="68580" marT="0" marB="0"/>
                </a:tc>
                <a:tc>
                  <a:txBody>
                    <a:bodyPr/>
                    <a:lstStyle/>
                    <a:p>
                      <a:pPr>
                        <a:lnSpc>
                          <a:spcPct val="115000"/>
                        </a:lnSpc>
                        <a:spcAft>
                          <a:spcPts val="0"/>
                        </a:spcAft>
                      </a:pPr>
                      <a:r>
                        <a:rPr lang="en-US" sz="1200">
                          <a:effectLst/>
                          <a:latin typeface="Agency FB" panose="020B0503020202020204" pitchFamily="34" charset="0"/>
                          <a:ea typeface="Calibri" panose="020F0502020204030204" pitchFamily="34" charset="0"/>
                          <a:cs typeface="Times New Roman" panose="02020603050405020304" pitchFamily="18" charset="0"/>
                        </a:rPr>
                        <a:t>None</a:t>
                      </a:r>
                      <a:endParaRPr lang="en-ZA" sz="1200">
                        <a:effectLst/>
                        <a:latin typeface="Arial" panose="020B0604020202020204" pitchFamily="34" charset="0"/>
                        <a:ea typeface="Calibri" panose="020F0502020204030204" pitchFamily="34" charset="0"/>
                      </a:endParaRPr>
                    </a:p>
                  </a:txBody>
                  <a:tcPr marL="68580" marR="68580" marT="0" marB="0"/>
                </a:tc>
                <a:tc>
                  <a:txBody>
                    <a:bodyPr/>
                    <a:lstStyle/>
                    <a:p>
                      <a:pPr>
                        <a:lnSpc>
                          <a:spcPct val="115000"/>
                        </a:lnSpc>
                        <a:spcAft>
                          <a:spcPts val="0"/>
                        </a:spcAft>
                      </a:pPr>
                      <a:r>
                        <a:rPr lang="en-US" sz="1200">
                          <a:effectLst/>
                          <a:latin typeface="Agency FB" panose="020B0503020202020204" pitchFamily="34" charset="0"/>
                          <a:ea typeface="Calibri" panose="020F0502020204030204" pitchFamily="34" charset="0"/>
                          <a:cs typeface="Times New Roman" panose="02020603050405020304" pitchFamily="18" charset="0"/>
                        </a:rPr>
                        <a:t>None</a:t>
                      </a:r>
                      <a:endParaRPr lang="en-ZA" sz="1200">
                        <a:effectLst/>
                        <a:latin typeface="Arial" panose="020B0604020202020204" pitchFamily="34" charset="0"/>
                        <a:ea typeface="Calibri" panose="020F0502020204030204" pitchFamily="34" charset="0"/>
                      </a:endParaRPr>
                    </a:p>
                  </a:txBody>
                  <a:tcPr marL="68580" marR="68580" marT="0" marB="0"/>
                </a:tc>
              </a:tr>
              <a:tr h="498705">
                <a:tc>
                  <a:txBody>
                    <a:bodyPr/>
                    <a:lstStyle/>
                    <a:p>
                      <a:pPr>
                        <a:lnSpc>
                          <a:spcPct val="150000"/>
                        </a:lnSpc>
                      </a:pPr>
                      <a:r>
                        <a:rPr lang="en-US" sz="1100" dirty="0" smtClean="0">
                          <a:solidFill>
                            <a:srgbClr val="000000"/>
                          </a:solidFill>
                          <a:effectLst/>
                          <a:latin typeface="Agency FB" panose="020B0503020202020204" pitchFamily="34" charset="0"/>
                          <a:ea typeface="Times New Roman" panose="02020603050405020304" pitchFamily="18" charset="0"/>
                          <a:cs typeface="Times New Roman" panose="02020603050405020304" pitchFamily="18" charset="0"/>
                        </a:rPr>
                        <a:t>Number of LED Summits held</a:t>
                      </a:r>
                      <a:endParaRPr lang="en-ZA" sz="1100" dirty="0">
                        <a:effectLst/>
                        <a:latin typeface="Agency FB" panose="020B0503020202020204" pitchFamily="34" charset="0"/>
                      </a:endParaRPr>
                    </a:p>
                  </a:txBody>
                  <a:tcPr marL="68580" marR="68580" marT="0" marB="0"/>
                </a:tc>
                <a:tc>
                  <a:txBody>
                    <a:bodyPr/>
                    <a:lstStyle/>
                    <a:p>
                      <a:pPr>
                        <a:lnSpc>
                          <a:spcPct val="107000"/>
                        </a:lnSpc>
                        <a:spcAft>
                          <a:spcPts val="0"/>
                        </a:spcAft>
                      </a:pPr>
                      <a:r>
                        <a:rPr lang="en-US" sz="1100">
                          <a:solidFill>
                            <a:srgbClr val="0D0D0D"/>
                          </a:solidFill>
                          <a:effectLst/>
                          <a:latin typeface="Agency FB" panose="020B0503020202020204" pitchFamily="34" charset="0"/>
                          <a:ea typeface="Times New Roman" panose="02020603050405020304" pitchFamily="18" charset="0"/>
                          <a:cs typeface="Times New Roman" panose="02020603050405020304" pitchFamily="18" charset="0"/>
                        </a:rPr>
                        <a:t>1</a:t>
                      </a:r>
                      <a:endParaRPr lang="en-ZA" sz="1100">
                        <a:effectLst/>
                        <a:latin typeface="Calibri" panose="020F0502020204030204" pitchFamily="34" charset="0"/>
                      </a:endParaRPr>
                    </a:p>
                  </a:txBody>
                  <a:tcPr marL="68580" marR="68580" marT="0" marB="0"/>
                </a:tc>
                <a:tc>
                  <a:txBody>
                    <a:bodyPr/>
                    <a:lstStyle/>
                    <a:p>
                      <a:r>
                        <a:rPr lang="en-US" sz="1100" dirty="0" smtClean="0">
                          <a:latin typeface="Agency FB" panose="020B0503020202020204" pitchFamily="34" charset="0"/>
                        </a:rPr>
                        <a:t>1</a:t>
                      </a:r>
                      <a:endParaRPr lang="en-US" sz="1100" dirty="0">
                        <a:latin typeface="Agency FB" panose="020B0503020202020204" pitchFamily="34" charset="0"/>
                      </a:endParaRPr>
                    </a:p>
                  </a:txBody>
                  <a:tcPr marT="45736" marB="45736"/>
                </a:tc>
                <a:tc>
                  <a:txBody>
                    <a:bodyPr/>
                    <a:lstStyle/>
                    <a:p>
                      <a:pPr>
                        <a:lnSpc>
                          <a:spcPct val="107000"/>
                        </a:lnSpc>
                        <a:spcAft>
                          <a:spcPts val="0"/>
                        </a:spcAft>
                      </a:pPr>
                      <a:r>
                        <a:rPr lang="en-US" sz="1100" dirty="0">
                          <a:solidFill>
                            <a:srgbClr val="0D0D0D"/>
                          </a:solidFill>
                          <a:effectLst/>
                          <a:latin typeface="Agency FB" panose="020B0503020202020204" pitchFamily="34" charset="0"/>
                          <a:ea typeface="Times New Roman" panose="02020603050405020304" pitchFamily="18" charset="0"/>
                          <a:cs typeface="Times New Roman" panose="02020603050405020304" pitchFamily="18" charset="0"/>
                        </a:rPr>
                        <a:t>R80 000.00</a:t>
                      </a:r>
                      <a:endParaRPr lang="en-ZA" sz="1100" dirty="0">
                        <a:effectLst/>
                        <a:latin typeface="Calibri" panose="020F0502020204030204" pitchFamily="34" charset="0"/>
                      </a:endParaRPr>
                    </a:p>
                  </a:txBody>
                  <a:tcPr marL="68580" marR="68580" marT="0" marB="0"/>
                </a:tc>
                <a:tc>
                  <a:txBody>
                    <a:bodyPr/>
                    <a:lstStyle/>
                    <a:p>
                      <a:r>
                        <a:rPr lang="en-US" sz="1100" dirty="0" smtClean="0">
                          <a:latin typeface="Agency FB" panose="020B0503020202020204" pitchFamily="34" charset="0"/>
                        </a:rPr>
                        <a:t>R71 000.00</a:t>
                      </a:r>
                    </a:p>
                  </a:txBody>
                  <a:tcPr marT="45736" marB="45736"/>
                </a:tc>
                <a:tc>
                  <a:txBody>
                    <a:bodyPr/>
                    <a:lstStyle/>
                    <a:p>
                      <a:pPr>
                        <a:lnSpc>
                          <a:spcPct val="115000"/>
                        </a:lnSpc>
                        <a:spcAft>
                          <a:spcPts val="0"/>
                        </a:spcAft>
                      </a:pPr>
                      <a:r>
                        <a:rPr lang="en-US" sz="1200">
                          <a:effectLst/>
                          <a:latin typeface="Agency FB" panose="020B0503020202020204" pitchFamily="34" charset="0"/>
                          <a:ea typeface="Calibri" panose="020F0502020204030204" pitchFamily="34" charset="0"/>
                          <a:cs typeface="Times New Roman" panose="02020603050405020304" pitchFamily="18" charset="0"/>
                        </a:rPr>
                        <a:t>Achieved</a:t>
                      </a:r>
                      <a:endParaRPr lang="en-ZA" sz="1200">
                        <a:effectLst/>
                        <a:latin typeface="Arial" panose="020B0604020202020204" pitchFamily="34" charset="0"/>
                        <a:ea typeface="Calibri" panose="020F0502020204030204" pitchFamily="34" charset="0"/>
                      </a:endParaRPr>
                    </a:p>
                  </a:txBody>
                  <a:tcPr marL="68580" marR="68580" marT="0" marB="0"/>
                </a:tc>
                <a:tc>
                  <a:txBody>
                    <a:bodyPr/>
                    <a:lstStyle/>
                    <a:p>
                      <a:pPr>
                        <a:lnSpc>
                          <a:spcPct val="115000"/>
                        </a:lnSpc>
                        <a:spcAft>
                          <a:spcPts val="0"/>
                        </a:spcAft>
                      </a:pPr>
                      <a:r>
                        <a:rPr lang="en-US" sz="1200">
                          <a:effectLst/>
                          <a:latin typeface="Agency FB" panose="020B0503020202020204" pitchFamily="34" charset="0"/>
                          <a:ea typeface="Calibri" panose="020F0502020204030204" pitchFamily="34" charset="0"/>
                          <a:cs typeface="Times New Roman" panose="02020603050405020304" pitchFamily="18" charset="0"/>
                        </a:rPr>
                        <a:t>None</a:t>
                      </a:r>
                      <a:endParaRPr lang="en-ZA" sz="1200">
                        <a:effectLst/>
                        <a:latin typeface="Arial" panose="020B0604020202020204" pitchFamily="34" charset="0"/>
                        <a:ea typeface="Calibri" panose="020F0502020204030204" pitchFamily="34" charset="0"/>
                      </a:endParaRPr>
                    </a:p>
                  </a:txBody>
                  <a:tcPr marL="68580" marR="68580" marT="0" marB="0"/>
                </a:tc>
                <a:tc>
                  <a:txBody>
                    <a:bodyPr/>
                    <a:lstStyle/>
                    <a:p>
                      <a:pPr>
                        <a:lnSpc>
                          <a:spcPct val="115000"/>
                        </a:lnSpc>
                        <a:spcAft>
                          <a:spcPts val="0"/>
                        </a:spcAft>
                      </a:pPr>
                      <a:r>
                        <a:rPr lang="en-US" sz="1200" dirty="0">
                          <a:effectLst/>
                          <a:latin typeface="Agency FB" panose="020B0503020202020204" pitchFamily="34" charset="0"/>
                          <a:ea typeface="Calibri" panose="020F0502020204030204" pitchFamily="34" charset="0"/>
                          <a:cs typeface="Times New Roman" panose="02020603050405020304" pitchFamily="18" charset="0"/>
                        </a:rPr>
                        <a:t>None</a:t>
                      </a:r>
                      <a:endParaRPr lang="en-ZA" sz="1200" dirty="0">
                        <a:effectLst/>
                        <a:latin typeface="Arial" panose="020B0604020202020204" pitchFamily="34" charset="0"/>
                        <a:ea typeface="Calibri" panose="020F0502020204030204" pitchFamily="34" charset="0"/>
                      </a:endParaRPr>
                    </a:p>
                  </a:txBody>
                  <a:tcPr marL="68580" marR="68580" marT="0" marB="0"/>
                </a:tc>
              </a:tr>
              <a:tr h="625648">
                <a:tc>
                  <a:txBody>
                    <a:bodyPr/>
                    <a:lstStyle/>
                    <a:p>
                      <a:r>
                        <a:rPr lang="en-US" sz="1100" dirty="0" smtClean="0">
                          <a:solidFill>
                            <a:srgbClr val="000000"/>
                          </a:solidFill>
                          <a:effectLst/>
                          <a:latin typeface="Agency FB" panose="020B0503020202020204" pitchFamily="34" charset="0"/>
                          <a:ea typeface="Times New Roman" panose="02020603050405020304" pitchFamily="18" charset="0"/>
                          <a:cs typeface="Times New Roman" panose="02020603050405020304" pitchFamily="18" charset="0"/>
                        </a:rPr>
                        <a:t>Number of LED strategies reviewed</a:t>
                      </a:r>
                      <a:endParaRPr lang="en-US" sz="1100" dirty="0">
                        <a:latin typeface="Agency FB" panose="020B0503020202020204" pitchFamily="34" charset="0"/>
                      </a:endParaRPr>
                    </a:p>
                  </a:txBody>
                  <a:tcPr marT="45736" marB="45736"/>
                </a:tc>
                <a:tc>
                  <a:txBody>
                    <a:bodyPr/>
                    <a:lstStyle/>
                    <a:p>
                      <a:pPr>
                        <a:lnSpc>
                          <a:spcPct val="107000"/>
                        </a:lnSpc>
                        <a:spcAft>
                          <a:spcPts val="0"/>
                        </a:spcAft>
                      </a:pPr>
                      <a:r>
                        <a:rPr lang="en-US" sz="1100">
                          <a:solidFill>
                            <a:srgbClr val="0D0D0D"/>
                          </a:solidFill>
                          <a:effectLst/>
                          <a:latin typeface="Agency FB" panose="020B0503020202020204" pitchFamily="34" charset="0"/>
                          <a:ea typeface="Times New Roman" panose="02020603050405020304" pitchFamily="18" charset="0"/>
                          <a:cs typeface="Times New Roman" panose="02020603050405020304" pitchFamily="18" charset="0"/>
                        </a:rPr>
                        <a:t>1</a:t>
                      </a:r>
                      <a:endParaRPr lang="en-ZA" sz="1100">
                        <a:effectLst/>
                        <a:latin typeface="Calibri" panose="020F0502020204030204" pitchFamily="34" charset="0"/>
                      </a:endParaRPr>
                    </a:p>
                  </a:txBody>
                  <a:tcPr marL="68580" marR="68580" marT="0" marB="0"/>
                </a:tc>
                <a:tc>
                  <a:txBody>
                    <a:bodyPr/>
                    <a:lstStyle/>
                    <a:p>
                      <a:pPr>
                        <a:lnSpc>
                          <a:spcPct val="150000"/>
                        </a:lnSpc>
                      </a:pPr>
                      <a:r>
                        <a:rPr lang="en-ZA" sz="1100" dirty="0" smtClean="0">
                          <a:effectLst/>
                          <a:latin typeface="Agency FB" panose="020B0503020202020204" pitchFamily="34" charset="0"/>
                        </a:rPr>
                        <a:t>0</a:t>
                      </a:r>
                      <a:endParaRPr lang="en-ZA" sz="1100" dirty="0">
                        <a:effectLst/>
                        <a:latin typeface="Agency FB" panose="020B0503020202020204" pitchFamily="34" charset="0"/>
                      </a:endParaRPr>
                    </a:p>
                  </a:txBody>
                  <a:tcPr marL="68580" marR="68580" marT="0" marB="0"/>
                </a:tc>
                <a:tc>
                  <a:txBody>
                    <a:bodyPr/>
                    <a:lstStyle/>
                    <a:p>
                      <a:pPr>
                        <a:lnSpc>
                          <a:spcPct val="107000"/>
                        </a:lnSpc>
                        <a:spcAft>
                          <a:spcPts val="0"/>
                        </a:spcAft>
                      </a:pPr>
                      <a:r>
                        <a:rPr lang="en-US" sz="1100" dirty="0" smtClean="0">
                          <a:solidFill>
                            <a:srgbClr val="0D0D0D"/>
                          </a:solidFill>
                          <a:effectLst/>
                          <a:latin typeface="Agency FB" panose="020B0503020202020204" pitchFamily="34" charset="0"/>
                          <a:ea typeface="Times New Roman" panose="02020603050405020304" pitchFamily="18" charset="0"/>
                          <a:cs typeface="Times New Roman" panose="02020603050405020304" pitchFamily="18" charset="0"/>
                        </a:rPr>
                        <a:t>R300 000.00</a:t>
                      </a:r>
                      <a:endParaRPr lang="en-ZA" sz="1100" dirty="0">
                        <a:effectLst/>
                        <a:latin typeface="Calibri" panose="020F0502020204030204" pitchFamily="34" charset="0"/>
                      </a:endParaRPr>
                    </a:p>
                  </a:txBody>
                  <a:tcPr marL="68580" marR="68580"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smtClean="0">
                          <a:ln>
                            <a:noFill/>
                          </a:ln>
                          <a:solidFill>
                            <a:prstClr val="black"/>
                          </a:solidFill>
                          <a:effectLst/>
                          <a:uLnTx/>
                          <a:uFillTx/>
                          <a:latin typeface="Agency FB" panose="020B0503020202020204" pitchFamily="34" charset="0"/>
                        </a:rPr>
                        <a:t>R300 000.00</a:t>
                      </a:r>
                    </a:p>
                  </a:txBody>
                  <a:tcPr marT="45736" marB="45736"/>
                </a:tc>
                <a:tc>
                  <a:txBody>
                    <a:bodyPr/>
                    <a:lstStyle/>
                    <a:p>
                      <a:pPr>
                        <a:lnSpc>
                          <a:spcPct val="115000"/>
                        </a:lnSpc>
                        <a:spcAft>
                          <a:spcPts val="0"/>
                        </a:spcAft>
                      </a:pPr>
                      <a:r>
                        <a:rPr lang="en-US" sz="1200" dirty="0">
                          <a:effectLst/>
                          <a:latin typeface="Agency FB" panose="020B0503020202020204" pitchFamily="34" charset="0"/>
                          <a:ea typeface="Calibri" panose="020F0502020204030204" pitchFamily="34" charset="0"/>
                          <a:cs typeface="Times New Roman" panose="02020603050405020304" pitchFamily="18" charset="0"/>
                        </a:rPr>
                        <a:t>Not achieved</a:t>
                      </a:r>
                      <a:endParaRPr lang="en-ZA" sz="1200" dirty="0">
                        <a:effectLst/>
                        <a:latin typeface="Arial" panose="020B0604020202020204" pitchFamily="34" charset="0"/>
                        <a:ea typeface="Calibri" panose="020F0502020204030204" pitchFamily="34" charset="0"/>
                      </a:endParaRPr>
                    </a:p>
                  </a:txBody>
                  <a:tcPr marL="68580" marR="68580" marT="0" marB="0"/>
                </a:tc>
                <a:tc>
                  <a:txBody>
                    <a:bodyPr/>
                    <a:lstStyle/>
                    <a:p>
                      <a:pPr>
                        <a:lnSpc>
                          <a:spcPct val="115000"/>
                        </a:lnSpc>
                        <a:spcAft>
                          <a:spcPts val="0"/>
                        </a:spcAft>
                      </a:pPr>
                      <a:r>
                        <a:rPr lang="en-US" sz="1200" dirty="0">
                          <a:effectLst/>
                          <a:latin typeface="Agency FB" panose="020B0503020202020204" pitchFamily="34" charset="0"/>
                          <a:ea typeface="Calibri" panose="020F0502020204030204" pitchFamily="34" charset="0"/>
                          <a:cs typeface="Times New Roman" panose="02020603050405020304" pitchFamily="18" charset="0"/>
                        </a:rPr>
                        <a:t>Advertisement of the project made on the national newspaper, BID committee are still to seat on the project.</a:t>
                      </a:r>
                      <a:endParaRPr lang="en-ZA" sz="1200" dirty="0">
                        <a:effectLst/>
                        <a:latin typeface="Arial" panose="020B0604020202020204" pitchFamily="34" charset="0"/>
                        <a:ea typeface="Calibri" panose="020F0502020204030204" pitchFamily="34" charset="0"/>
                      </a:endParaRPr>
                    </a:p>
                  </a:txBody>
                  <a:tcPr marL="68580" marR="68580" marT="0" marB="0"/>
                </a:tc>
                <a:tc>
                  <a:txBody>
                    <a:bodyPr/>
                    <a:lstStyle/>
                    <a:p>
                      <a:pPr>
                        <a:lnSpc>
                          <a:spcPct val="115000"/>
                        </a:lnSpc>
                        <a:spcAft>
                          <a:spcPts val="0"/>
                        </a:spcAft>
                      </a:pPr>
                      <a:r>
                        <a:rPr lang="en-US" sz="1200" dirty="0">
                          <a:effectLst/>
                          <a:latin typeface="Agency FB" panose="020B0503020202020204" pitchFamily="34" charset="0"/>
                          <a:ea typeface="Calibri" panose="020F0502020204030204" pitchFamily="34" charset="0"/>
                          <a:cs typeface="Times New Roman" panose="02020603050405020304" pitchFamily="18" charset="0"/>
                        </a:rPr>
                        <a:t>To </a:t>
                      </a:r>
                      <a:r>
                        <a:rPr lang="en-US" sz="1200" dirty="0" err="1">
                          <a:effectLst/>
                          <a:latin typeface="Agency FB" panose="020B0503020202020204" pitchFamily="34" charset="0"/>
                          <a:ea typeface="Calibri" panose="020F0502020204030204" pitchFamily="34" charset="0"/>
                          <a:cs typeface="Times New Roman" panose="02020603050405020304" pitchFamily="18" charset="0"/>
                        </a:rPr>
                        <a:t>fastrack</a:t>
                      </a:r>
                      <a:r>
                        <a:rPr lang="en-US" sz="1200" dirty="0">
                          <a:effectLst/>
                          <a:latin typeface="Agency FB" panose="020B0503020202020204" pitchFamily="34" charset="0"/>
                          <a:ea typeface="Calibri" panose="020F0502020204030204" pitchFamily="34" charset="0"/>
                          <a:cs typeface="Times New Roman" panose="02020603050405020304" pitchFamily="18" charset="0"/>
                        </a:rPr>
                        <a:t> the appointment of the service provider and the supply chain department processes.</a:t>
                      </a:r>
                      <a:endParaRPr lang="en-ZA" sz="1200" dirty="0">
                        <a:effectLst/>
                        <a:latin typeface="Arial" panose="020B0604020202020204" pitchFamily="34" charset="0"/>
                        <a:ea typeface="Calibri" panose="020F0502020204030204" pitchFamily="34" charset="0"/>
                      </a:endParaRPr>
                    </a:p>
                  </a:txBody>
                  <a:tcPr marL="68580" marR="68580" marT="0" marB="0"/>
                </a:tc>
              </a:tr>
              <a:tr h="423176">
                <a:tc>
                  <a:txBody>
                    <a:bodyPr/>
                    <a:lstStyle/>
                    <a:p>
                      <a:r>
                        <a:rPr lang="en-US" sz="1100" dirty="0" smtClean="0">
                          <a:solidFill>
                            <a:srgbClr val="000000"/>
                          </a:solidFill>
                          <a:effectLst/>
                          <a:latin typeface="Agency FB" panose="020B0503020202020204" pitchFamily="34" charset="0"/>
                          <a:ea typeface="Times New Roman" panose="02020603050405020304" pitchFamily="18" charset="0"/>
                          <a:cs typeface="Times New Roman" panose="02020603050405020304" pitchFamily="18" charset="0"/>
                        </a:rPr>
                        <a:t>Number of EPWP  work opportunities created</a:t>
                      </a:r>
                      <a:endParaRPr lang="en-US" sz="1100" dirty="0"/>
                    </a:p>
                  </a:txBody>
                  <a:tcPr marT="45736" marB="45736"/>
                </a:tc>
                <a:tc>
                  <a:txBody>
                    <a:bodyPr/>
                    <a:lstStyle/>
                    <a:p>
                      <a:pPr>
                        <a:lnSpc>
                          <a:spcPct val="107000"/>
                        </a:lnSpc>
                        <a:spcAft>
                          <a:spcPts val="0"/>
                        </a:spcAft>
                      </a:pPr>
                      <a:r>
                        <a:rPr lang="en-US" sz="1100" dirty="0">
                          <a:solidFill>
                            <a:srgbClr val="0D0D0D"/>
                          </a:solidFill>
                          <a:effectLst/>
                          <a:latin typeface="Agency FB" panose="020B0503020202020204" pitchFamily="34" charset="0"/>
                          <a:ea typeface="Times New Roman" panose="02020603050405020304" pitchFamily="18" charset="0"/>
                          <a:cs typeface="Times New Roman" panose="02020603050405020304" pitchFamily="18" charset="0"/>
                        </a:rPr>
                        <a:t>382 </a:t>
                      </a:r>
                      <a:endParaRPr lang="en-ZA" sz="1100" dirty="0">
                        <a:effectLst/>
                        <a:latin typeface="Calibri" panose="020F0502020204030204" pitchFamily="34" charset="0"/>
                      </a:endParaRPr>
                    </a:p>
                  </a:txBody>
                  <a:tcPr marL="68580" marR="68580" marT="0" marB="0"/>
                </a:tc>
                <a:tc>
                  <a:txBody>
                    <a:bodyPr/>
                    <a:lstStyle/>
                    <a:p>
                      <a:r>
                        <a:rPr lang="en-US" sz="1100" dirty="0" smtClean="0">
                          <a:latin typeface="Agency FB" panose="020B0503020202020204" pitchFamily="34" charset="0"/>
                        </a:rPr>
                        <a:t>382</a:t>
                      </a:r>
                      <a:endParaRPr lang="en-US" sz="1100" dirty="0">
                        <a:latin typeface="Agency FB" panose="020B0503020202020204" pitchFamily="34" charset="0"/>
                      </a:endParaRPr>
                    </a:p>
                  </a:txBody>
                  <a:tcPr marT="45736" marB="45736"/>
                </a:tc>
                <a:tc>
                  <a:txBody>
                    <a:bodyPr/>
                    <a:lstStyle/>
                    <a:p>
                      <a:r>
                        <a:rPr lang="en-ZA" sz="1100" b="0" dirty="0" smtClean="0">
                          <a:solidFill>
                            <a:schemeClr val="tx1"/>
                          </a:solidFill>
                          <a:latin typeface="Agency FB" panose="020B0503020202020204" pitchFamily="34" charset="0"/>
                        </a:rPr>
                        <a:t>R</a:t>
                      </a:r>
                      <a:r>
                        <a:rPr lang="en-ZA" sz="1100" b="0" baseline="0" dirty="0" smtClean="0">
                          <a:solidFill>
                            <a:schemeClr val="tx1"/>
                          </a:solidFill>
                          <a:latin typeface="Agency FB" panose="020B0503020202020204" pitchFamily="34" charset="0"/>
                        </a:rPr>
                        <a:t> 1 157 000.00</a:t>
                      </a:r>
                      <a:endParaRPr lang="en-ZA" sz="1100" b="0" dirty="0">
                        <a:solidFill>
                          <a:schemeClr val="tx1"/>
                        </a:solidFill>
                        <a:latin typeface="Agency FB" panose="020B0503020202020204"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ZA" sz="1100" b="0" i="0" u="none" strike="noStrike" kern="1200" cap="none" spc="0" normalizeH="0" baseline="0" noProof="0" dirty="0" smtClean="0">
                          <a:ln>
                            <a:noFill/>
                          </a:ln>
                          <a:solidFill>
                            <a:prstClr val="black"/>
                          </a:solidFill>
                          <a:effectLst/>
                          <a:uLnTx/>
                          <a:uFillTx/>
                          <a:latin typeface="Agency FB" panose="020B0503020202020204" pitchFamily="34" charset="0"/>
                        </a:rPr>
                        <a:t>R 1 157 000.00</a:t>
                      </a:r>
                    </a:p>
                    <a:p>
                      <a:endParaRPr lang="en-ZA" sz="1100" b="0" dirty="0">
                        <a:solidFill>
                          <a:schemeClr val="tx1"/>
                        </a:solidFill>
                        <a:latin typeface="Agency FB" panose="020B0503020202020204" pitchFamily="34" charset="0"/>
                      </a:endParaRPr>
                    </a:p>
                  </a:txBody>
                  <a:tcPr/>
                </a:tc>
                <a:tc>
                  <a:txBody>
                    <a:bodyPr/>
                    <a:lstStyle/>
                    <a:p>
                      <a:pPr>
                        <a:lnSpc>
                          <a:spcPct val="115000"/>
                        </a:lnSpc>
                        <a:spcAft>
                          <a:spcPts val="0"/>
                        </a:spcAft>
                      </a:pPr>
                      <a:r>
                        <a:rPr lang="en-US" sz="1200" dirty="0">
                          <a:effectLst/>
                          <a:latin typeface="Agency FB" panose="020B0503020202020204" pitchFamily="34" charset="0"/>
                          <a:ea typeface="Calibri" panose="020F0502020204030204" pitchFamily="34" charset="0"/>
                          <a:cs typeface="Times New Roman" panose="02020603050405020304" pitchFamily="18" charset="0"/>
                        </a:rPr>
                        <a:t>Achieved</a:t>
                      </a:r>
                      <a:endParaRPr lang="en-ZA" sz="1200" dirty="0">
                        <a:effectLst/>
                        <a:latin typeface="Arial" panose="020B0604020202020204" pitchFamily="34" charset="0"/>
                        <a:ea typeface="Calibri" panose="020F0502020204030204" pitchFamily="34" charset="0"/>
                      </a:endParaRPr>
                    </a:p>
                  </a:txBody>
                  <a:tcPr marL="68580" marR="68580" marT="0" marB="0"/>
                </a:tc>
                <a:tc>
                  <a:txBody>
                    <a:bodyPr/>
                    <a:lstStyle/>
                    <a:p>
                      <a:pPr>
                        <a:lnSpc>
                          <a:spcPct val="115000"/>
                        </a:lnSpc>
                        <a:spcAft>
                          <a:spcPts val="0"/>
                        </a:spcAft>
                      </a:pPr>
                      <a:r>
                        <a:rPr lang="en-US" sz="1200">
                          <a:effectLst/>
                          <a:latin typeface="Agency FB" panose="020B0503020202020204" pitchFamily="34" charset="0"/>
                          <a:ea typeface="Calibri" panose="020F0502020204030204" pitchFamily="34" charset="0"/>
                          <a:cs typeface="Times New Roman" panose="02020603050405020304" pitchFamily="18" charset="0"/>
                        </a:rPr>
                        <a:t>None</a:t>
                      </a:r>
                      <a:endParaRPr lang="en-ZA" sz="1200">
                        <a:effectLst/>
                        <a:latin typeface="Arial" panose="020B0604020202020204" pitchFamily="34" charset="0"/>
                        <a:ea typeface="Calibri" panose="020F0502020204030204" pitchFamily="34" charset="0"/>
                      </a:endParaRPr>
                    </a:p>
                  </a:txBody>
                  <a:tcPr marL="68580" marR="68580" marT="0" marB="0"/>
                </a:tc>
                <a:tc>
                  <a:txBody>
                    <a:bodyPr/>
                    <a:lstStyle/>
                    <a:p>
                      <a:pPr>
                        <a:lnSpc>
                          <a:spcPct val="115000"/>
                        </a:lnSpc>
                        <a:spcAft>
                          <a:spcPts val="0"/>
                        </a:spcAft>
                      </a:pPr>
                      <a:r>
                        <a:rPr lang="en-US" sz="1200">
                          <a:effectLst/>
                          <a:latin typeface="Agency FB" panose="020B0503020202020204" pitchFamily="34" charset="0"/>
                          <a:ea typeface="Calibri" panose="020F0502020204030204" pitchFamily="34" charset="0"/>
                          <a:cs typeface="Times New Roman" panose="02020603050405020304" pitchFamily="18" charset="0"/>
                        </a:rPr>
                        <a:t>None</a:t>
                      </a:r>
                      <a:endParaRPr lang="en-ZA" sz="1200">
                        <a:effectLst/>
                        <a:latin typeface="Arial" panose="020B0604020202020204" pitchFamily="34" charset="0"/>
                        <a:ea typeface="Calibri" panose="020F0502020204030204" pitchFamily="34" charset="0"/>
                      </a:endParaRPr>
                    </a:p>
                  </a:txBody>
                  <a:tcPr marL="68580" marR="68580" marT="0" marB="0"/>
                </a:tc>
              </a:tr>
              <a:tr h="579333">
                <a:tc>
                  <a:txBody>
                    <a:bodyPr/>
                    <a:lstStyle/>
                    <a:p>
                      <a:r>
                        <a:rPr lang="en-US" sz="1100" dirty="0" smtClean="0">
                          <a:solidFill>
                            <a:srgbClr val="000000"/>
                          </a:solidFill>
                          <a:effectLst/>
                          <a:latin typeface="Agency FB" panose="020B0503020202020204" pitchFamily="34" charset="0"/>
                          <a:ea typeface="Times New Roman" panose="02020603050405020304" pitchFamily="18" charset="0"/>
                          <a:cs typeface="Times New Roman" panose="02020603050405020304" pitchFamily="18" charset="0"/>
                        </a:rPr>
                        <a:t>Number of cooperatives database developed</a:t>
                      </a:r>
                      <a:endParaRPr lang="en-US" sz="1100" dirty="0"/>
                    </a:p>
                  </a:txBody>
                  <a:tcPr marT="45736" marB="45736"/>
                </a:tc>
                <a:tc>
                  <a:txBody>
                    <a:bodyPr/>
                    <a:lstStyle/>
                    <a:p>
                      <a:pPr>
                        <a:lnSpc>
                          <a:spcPct val="107000"/>
                        </a:lnSpc>
                        <a:spcAft>
                          <a:spcPts val="0"/>
                        </a:spcAft>
                      </a:pPr>
                      <a:r>
                        <a:rPr lang="en-US" sz="1100" dirty="0">
                          <a:solidFill>
                            <a:srgbClr val="0D0D0D"/>
                          </a:solidFill>
                          <a:effectLst/>
                          <a:latin typeface="Agency FB" panose="020B0503020202020204" pitchFamily="34" charset="0"/>
                          <a:ea typeface="Times New Roman" panose="02020603050405020304" pitchFamily="18" charset="0"/>
                          <a:cs typeface="Times New Roman" panose="02020603050405020304" pitchFamily="18" charset="0"/>
                        </a:rPr>
                        <a:t>1</a:t>
                      </a:r>
                      <a:endParaRPr lang="en-ZA" sz="1100" dirty="0">
                        <a:effectLst/>
                        <a:latin typeface="Calibri" panose="020F0502020204030204" pitchFamily="34" charset="0"/>
                      </a:endParaRPr>
                    </a:p>
                  </a:txBody>
                  <a:tcPr marL="68580" marR="68580" marT="0" marB="0"/>
                </a:tc>
                <a:tc>
                  <a:txBody>
                    <a:bodyPr/>
                    <a:lstStyle/>
                    <a:p>
                      <a:r>
                        <a:rPr lang="en-US" sz="1100" dirty="0" smtClean="0">
                          <a:latin typeface="Agency FB" panose="020B0503020202020204" pitchFamily="34" charset="0"/>
                        </a:rPr>
                        <a:t>1</a:t>
                      </a:r>
                      <a:endParaRPr lang="en-US" sz="1100" dirty="0">
                        <a:latin typeface="Agency FB" panose="020B0503020202020204" pitchFamily="34" charset="0"/>
                      </a:endParaRPr>
                    </a:p>
                  </a:txBody>
                  <a:tcPr marT="45736" marB="45736"/>
                </a:tc>
                <a:tc>
                  <a:txBody>
                    <a:bodyPr/>
                    <a:lstStyle/>
                    <a:p>
                      <a:pPr>
                        <a:lnSpc>
                          <a:spcPct val="107000"/>
                        </a:lnSpc>
                        <a:spcAft>
                          <a:spcPts val="0"/>
                        </a:spcAft>
                      </a:pPr>
                      <a:r>
                        <a:rPr lang="en-US" sz="1100" dirty="0">
                          <a:solidFill>
                            <a:srgbClr val="0D0D0D"/>
                          </a:solidFill>
                          <a:effectLst/>
                          <a:latin typeface="Agency FB" panose="020B0503020202020204" pitchFamily="34" charset="0"/>
                          <a:ea typeface="Times New Roman" panose="02020603050405020304" pitchFamily="18" charset="0"/>
                          <a:cs typeface="Times New Roman" panose="02020603050405020304" pitchFamily="18" charset="0"/>
                        </a:rPr>
                        <a:t>R0.00</a:t>
                      </a:r>
                      <a:endParaRPr lang="en-ZA" sz="1100" dirty="0">
                        <a:effectLst/>
                        <a:latin typeface="Calibri" panose="020F0502020204030204" pitchFamily="34" charset="0"/>
                      </a:endParaRPr>
                    </a:p>
                  </a:txBody>
                  <a:tcPr marL="68580" marR="68580"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smtClean="0">
                          <a:ln>
                            <a:noFill/>
                          </a:ln>
                          <a:solidFill>
                            <a:prstClr val="black"/>
                          </a:solidFill>
                          <a:effectLst/>
                          <a:uLnTx/>
                          <a:uFillTx/>
                          <a:latin typeface="Agency FB" panose="020B0503020202020204" pitchFamily="34" charset="0"/>
                        </a:rPr>
                        <a:t>R0.00</a:t>
                      </a:r>
                    </a:p>
                  </a:txBody>
                  <a:tcPr marT="45736" marB="45736"/>
                </a:tc>
                <a:tc>
                  <a:txBody>
                    <a:bodyPr/>
                    <a:lstStyle/>
                    <a:p>
                      <a:pPr>
                        <a:lnSpc>
                          <a:spcPct val="115000"/>
                        </a:lnSpc>
                        <a:spcAft>
                          <a:spcPts val="0"/>
                        </a:spcAft>
                      </a:pPr>
                      <a:r>
                        <a:rPr lang="en-US" sz="1200">
                          <a:effectLst/>
                          <a:latin typeface="Agency FB" panose="020B0503020202020204" pitchFamily="34" charset="0"/>
                          <a:ea typeface="Calibri" panose="020F0502020204030204" pitchFamily="34" charset="0"/>
                          <a:cs typeface="Times New Roman" panose="02020603050405020304" pitchFamily="18" charset="0"/>
                        </a:rPr>
                        <a:t>Achieved</a:t>
                      </a:r>
                      <a:endParaRPr lang="en-ZA" sz="1200">
                        <a:effectLst/>
                        <a:latin typeface="Arial" panose="020B0604020202020204" pitchFamily="34" charset="0"/>
                        <a:ea typeface="Calibri" panose="020F0502020204030204" pitchFamily="34" charset="0"/>
                      </a:endParaRPr>
                    </a:p>
                  </a:txBody>
                  <a:tcPr marL="68580" marR="68580" marT="0" marB="0"/>
                </a:tc>
                <a:tc>
                  <a:txBody>
                    <a:bodyPr/>
                    <a:lstStyle/>
                    <a:p>
                      <a:pPr>
                        <a:lnSpc>
                          <a:spcPct val="115000"/>
                        </a:lnSpc>
                        <a:spcAft>
                          <a:spcPts val="0"/>
                        </a:spcAft>
                      </a:pPr>
                      <a:r>
                        <a:rPr lang="en-US" sz="1200">
                          <a:effectLst/>
                          <a:latin typeface="Agency FB" panose="020B0503020202020204" pitchFamily="34" charset="0"/>
                          <a:ea typeface="Calibri" panose="020F0502020204030204" pitchFamily="34" charset="0"/>
                          <a:cs typeface="Times New Roman" panose="02020603050405020304" pitchFamily="18" charset="0"/>
                        </a:rPr>
                        <a:t>None</a:t>
                      </a:r>
                      <a:endParaRPr lang="en-ZA" sz="1200">
                        <a:effectLst/>
                        <a:latin typeface="Arial" panose="020B0604020202020204" pitchFamily="34" charset="0"/>
                        <a:ea typeface="Calibri" panose="020F0502020204030204" pitchFamily="34" charset="0"/>
                      </a:endParaRPr>
                    </a:p>
                  </a:txBody>
                  <a:tcPr marL="68580" marR="68580" marT="0" marB="0"/>
                </a:tc>
                <a:tc>
                  <a:txBody>
                    <a:bodyPr/>
                    <a:lstStyle/>
                    <a:p>
                      <a:pPr>
                        <a:lnSpc>
                          <a:spcPct val="115000"/>
                        </a:lnSpc>
                        <a:spcAft>
                          <a:spcPts val="0"/>
                        </a:spcAft>
                      </a:pPr>
                      <a:r>
                        <a:rPr lang="en-US" sz="1200" dirty="0">
                          <a:effectLst/>
                          <a:latin typeface="Agency FB" panose="020B0503020202020204" pitchFamily="34" charset="0"/>
                          <a:ea typeface="Calibri" panose="020F0502020204030204" pitchFamily="34" charset="0"/>
                          <a:cs typeface="Times New Roman" panose="02020603050405020304" pitchFamily="18" charset="0"/>
                        </a:rPr>
                        <a:t>None</a:t>
                      </a:r>
                      <a:endParaRPr lang="en-ZA" sz="1200" dirty="0">
                        <a:effectLst/>
                        <a:latin typeface="Arial" panose="020B0604020202020204" pitchFamily="34" charset="0"/>
                        <a:ea typeface="Calibri" panose="020F0502020204030204" pitchFamily="34" charset="0"/>
                      </a:endParaRPr>
                    </a:p>
                  </a:txBody>
                  <a:tcPr marL="68580" marR="68580" marT="0" marB="0"/>
                </a:tc>
              </a:tr>
            </a:tbl>
          </a:graphicData>
        </a:graphic>
      </p:graphicFrame>
      <p:sp>
        <p:nvSpPr>
          <p:cNvPr id="3" name="TextBox 2"/>
          <p:cNvSpPr txBox="1"/>
          <p:nvPr/>
        </p:nvSpPr>
        <p:spPr>
          <a:xfrm>
            <a:off x="6096000" y="0"/>
            <a:ext cx="3982029" cy="523220"/>
          </a:xfrm>
          <a:prstGeom prst="rect">
            <a:avLst/>
          </a:prstGeom>
          <a:solidFill>
            <a:srgbClr val="92D050"/>
          </a:solidFill>
        </p:spPr>
        <p:txBody>
          <a:bodyPr wrap="square" rtlCol="0">
            <a:spAutoFit/>
          </a:bodyPr>
          <a:lstStyle/>
          <a:p>
            <a:pPr algn="ctr"/>
            <a:r>
              <a:rPr lang="en-US" sz="1400" b="1" dirty="0" smtClean="0">
                <a:solidFill>
                  <a:srgbClr val="002060"/>
                </a:solidFill>
              </a:rPr>
              <a:t>EPMLM 2015/2016 ANNUAL PERFORMANCE </a:t>
            </a:r>
          </a:p>
          <a:p>
            <a:pPr algn="ctr"/>
            <a:r>
              <a:rPr lang="en-US" sz="1400" b="1" dirty="0" smtClean="0">
                <a:solidFill>
                  <a:srgbClr val="002060"/>
                </a:solidFill>
              </a:rPr>
              <a:t>PED </a:t>
            </a:r>
            <a:r>
              <a:rPr lang="en-US" sz="1400" b="1" dirty="0">
                <a:solidFill>
                  <a:srgbClr val="002060"/>
                </a:solidFill>
              </a:rPr>
              <a:t>RESULTS </a:t>
            </a:r>
          </a:p>
        </p:txBody>
      </p:sp>
      <p:pic>
        <p:nvPicPr>
          <p:cNvPr id="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071102" y="-28466"/>
            <a:ext cx="914400" cy="703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Box 4"/>
          <p:cNvSpPr txBox="1"/>
          <p:nvPr/>
        </p:nvSpPr>
        <p:spPr>
          <a:xfrm>
            <a:off x="621217" y="323166"/>
            <a:ext cx="4800600" cy="368300"/>
          </a:xfrm>
          <a:prstGeom prst="rect">
            <a:avLst/>
          </a:prstGeom>
          <a:ln/>
        </p:spPr>
        <p:style>
          <a:lnRef idx="1">
            <a:schemeClr val="accent1"/>
          </a:lnRef>
          <a:fillRef idx="2">
            <a:schemeClr val="accent1"/>
          </a:fillRef>
          <a:effectRef idx="1">
            <a:schemeClr val="accent1"/>
          </a:effectRef>
          <a:fontRef idx="minor">
            <a:schemeClr val="dk1"/>
          </a:fontRef>
        </p:style>
        <p:txBody>
          <a:bodyPr>
            <a:spAutoFit/>
          </a:bodyPr>
          <a:lstStyle/>
          <a:p>
            <a:pPr algn="ctr" eaLnBrk="1" hangingPunct="1">
              <a:defRPr/>
            </a:pPr>
            <a:r>
              <a:rPr lang="en-US" dirty="0" smtClean="0"/>
              <a:t>KPA 1 &amp; 3 : SPATIAL RATIONAL &amp; LED</a:t>
            </a:r>
            <a:endParaRPr lang="en-US" dirty="0"/>
          </a:p>
        </p:txBody>
      </p:sp>
      <p:sp>
        <p:nvSpPr>
          <p:cNvPr id="6" name="Slide Number Placeholder 5"/>
          <p:cNvSpPr>
            <a:spLocks noGrp="1"/>
          </p:cNvSpPr>
          <p:nvPr>
            <p:ph type="sldNum" sz="quarter" idx="12"/>
          </p:nvPr>
        </p:nvSpPr>
        <p:spPr/>
        <p:txBody>
          <a:bodyPr/>
          <a:lstStyle/>
          <a:p>
            <a:fld id="{01BCFC26-62B4-4113-B485-962636936649}" type="slidenum">
              <a:rPr lang="en-US" smtClean="0"/>
              <a:pPr/>
              <a:t>16</a:t>
            </a:fld>
            <a:endParaRPr lang="en-US"/>
          </a:p>
        </p:txBody>
      </p:sp>
    </p:spTree>
    <p:extLst>
      <p:ext uri="{BB962C8B-B14F-4D97-AF65-F5344CB8AC3E}">
        <p14:creationId xmlns:p14="http://schemas.microsoft.com/office/powerpoint/2010/main" val="2163270708"/>
      </p:ext>
    </p:extLst>
  </p:cSld>
  <p:clrMapOvr>
    <a:masterClrMapping/>
  </p:clrMapOvr>
  <p:transition spd="slow">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6141492" y="-12805"/>
            <a:ext cx="4817659" cy="923330"/>
          </a:xfrm>
          <a:prstGeom prst="rect">
            <a:avLst/>
          </a:prstGeom>
          <a:solidFill>
            <a:srgbClr val="92D050"/>
          </a:solidFill>
        </p:spPr>
        <p:txBody>
          <a:bodyPr wrap="square" rtlCol="0">
            <a:spAutoFit/>
          </a:bodyPr>
          <a:lstStyle/>
          <a:p>
            <a:pPr algn="ctr"/>
            <a:r>
              <a:rPr lang="en-US" b="1" dirty="0" smtClean="0">
                <a:solidFill>
                  <a:srgbClr val="002060"/>
                </a:solidFill>
              </a:rPr>
              <a:t>EPMLM 2015/2016 ANNUAL PERFORMANCE RESULTS TO</a:t>
            </a:r>
          </a:p>
          <a:p>
            <a:pPr algn="ctr"/>
            <a:r>
              <a:rPr lang="en-US" b="1" dirty="0" smtClean="0">
                <a:solidFill>
                  <a:srgbClr val="002060"/>
                </a:solidFill>
              </a:rPr>
              <a:t>PED</a:t>
            </a:r>
            <a:endParaRPr lang="en-US" b="1" dirty="0">
              <a:solidFill>
                <a:srgbClr val="002060"/>
              </a:solidFill>
            </a:endParaRPr>
          </a:p>
        </p:txBody>
      </p:sp>
      <p:sp>
        <p:nvSpPr>
          <p:cNvPr id="7" name="TextBox 6"/>
          <p:cNvSpPr txBox="1"/>
          <p:nvPr/>
        </p:nvSpPr>
        <p:spPr>
          <a:xfrm>
            <a:off x="658367" y="323167"/>
            <a:ext cx="4763449" cy="646331"/>
          </a:xfrm>
          <a:prstGeom prst="rect">
            <a:avLst/>
          </a:prstGeom>
          <a:ln/>
        </p:spPr>
        <p:style>
          <a:lnRef idx="1">
            <a:schemeClr val="accent1"/>
          </a:lnRef>
          <a:fillRef idx="2">
            <a:schemeClr val="accent1"/>
          </a:fillRef>
          <a:effectRef idx="1">
            <a:schemeClr val="accent1"/>
          </a:effectRef>
          <a:fontRef idx="minor">
            <a:schemeClr val="dk1"/>
          </a:fontRef>
        </p:style>
        <p:txBody>
          <a:bodyPr wrap="square">
            <a:spAutoFit/>
          </a:bodyPr>
          <a:lstStyle/>
          <a:p>
            <a:pPr algn="ctr">
              <a:defRPr/>
            </a:pPr>
            <a:r>
              <a:rPr lang="en-US" dirty="0" smtClean="0"/>
              <a:t>KPA 4: </a:t>
            </a:r>
            <a:r>
              <a:rPr lang="en-ZA" dirty="0" smtClean="0">
                <a:latin typeface="Arial" panose="020B0604020202020204" pitchFamily="34" charset="0"/>
                <a:cs typeface="Arial" panose="020B0604020202020204" pitchFamily="34" charset="0"/>
              </a:rPr>
              <a:t>Institutional </a:t>
            </a:r>
            <a:r>
              <a:rPr lang="en-ZA" dirty="0">
                <a:latin typeface="Arial" panose="020B0604020202020204" pitchFamily="34" charset="0"/>
                <a:cs typeface="Arial" panose="020B0604020202020204" pitchFamily="34" charset="0"/>
              </a:rPr>
              <a:t>Development and </a:t>
            </a:r>
            <a:r>
              <a:rPr lang="en-ZA" dirty="0" smtClean="0">
                <a:latin typeface="Arial" panose="020B0604020202020204" pitchFamily="34" charset="0"/>
                <a:cs typeface="Arial" panose="020B0604020202020204" pitchFamily="34" charset="0"/>
              </a:rPr>
              <a:t>transformation</a:t>
            </a:r>
            <a:r>
              <a:rPr lang="en-US" dirty="0" smtClean="0"/>
              <a:t> </a:t>
            </a:r>
            <a:endParaRPr lang="en-US" dirty="0"/>
          </a:p>
        </p:txBody>
      </p:sp>
      <p:pic>
        <p:nvPicPr>
          <p:cNvPr id="5"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382830" y="-28465"/>
            <a:ext cx="914400" cy="703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Slide Number Placeholder 3"/>
          <p:cNvSpPr>
            <a:spLocks noGrp="1"/>
          </p:cNvSpPr>
          <p:nvPr>
            <p:ph type="sldNum" sz="quarter" idx="12"/>
          </p:nvPr>
        </p:nvSpPr>
        <p:spPr/>
        <p:txBody>
          <a:bodyPr/>
          <a:lstStyle/>
          <a:p>
            <a:fld id="{01BCFC26-62B4-4113-B485-962636936649}" type="slidenum">
              <a:rPr lang="en-US" smtClean="0"/>
              <a:pPr/>
              <a:t>17</a:t>
            </a:fld>
            <a:endParaRPr lang="en-US"/>
          </a:p>
        </p:txBody>
      </p:sp>
      <p:graphicFrame>
        <p:nvGraphicFramePr>
          <p:cNvPr id="8" name="Table 7"/>
          <p:cNvGraphicFramePr>
            <a:graphicFrameLocks noGrp="1"/>
          </p:cNvGraphicFramePr>
          <p:nvPr>
            <p:extLst>
              <p:ext uri="{D42A27DB-BD31-4B8C-83A1-F6EECF244321}">
                <p14:modId xmlns:p14="http://schemas.microsoft.com/office/powerpoint/2010/main" val="2709091803"/>
              </p:ext>
            </p:extLst>
          </p:nvPr>
        </p:nvGraphicFramePr>
        <p:xfrm>
          <a:off x="847323" y="1111824"/>
          <a:ext cx="9737624" cy="4748251"/>
        </p:xfrm>
        <a:graphic>
          <a:graphicData uri="http://schemas.openxmlformats.org/drawingml/2006/table">
            <a:tbl>
              <a:tblPr firstRow="1" bandRow="1">
                <a:tableStyleId>{5C22544A-7EE6-4342-B048-85BDC9FD1C3A}</a:tableStyleId>
              </a:tblPr>
              <a:tblGrid>
                <a:gridCol w="1200114"/>
                <a:gridCol w="789947"/>
                <a:gridCol w="1169731"/>
                <a:gridCol w="759566"/>
                <a:gridCol w="1078582"/>
                <a:gridCol w="1048549"/>
                <a:gridCol w="1939987"/>
                <a:gridCol w="1751148"/>
              </a:tblGrid>
              <a:tr h="704384">
                <a:tc>
                  <a:txBody>
                    <a:bodyPr/>
                    <a:lstStyle/>
                    <a:p>
                      <a:pPr algn="l"/>
                      <a:r>
                        <a:rPr lang="en-US" sz="1300" dirty="0" smtClean="0">
                          <a:solidFill>
                            <a:schemeClr val="tx1"/>
                          </a:solidFill>
                        </a:rPr>
                        <a:t>PROJECTS(KPI as per SDBIP) </a:t>
                      </a:r>
                      <a:endParaRPr lang="en-US" sz="1300" dirty="0">
                        <a:solidFill>
                          <a:schemeClr val="tx1"/>
                        </a:solidFill>
                      </a:endParaRPr>
                    </a:p>
                  </a:txBody>
                  <a:tcPr marT="45736" marB="45736"/>
                </a:tc>
                <a:tc>
                  <a:txBody>
                    <a:bodyPr/>
                    <a:lstStyle/>
                    <a:p>
                      <a:pPr algn="l"/>
                      <a:r>
                        <a:rPr lang="en-US" sz="1300" dirty="0" smtClean="0">
                          <a:solidFill>
                            <a:schemeClr val="tx1"/>
                          </a:solidFill>
                        </a:rPr>
                        <a:t>ANNUAL</a:t>
                      </a:r>
                      <a:r>
                        <a:rPr lang="en-US" sz="1300" baseline="0" dirty="0" smtClean="0">
                          <a:solidFill>
                            <a:schemeClr val="tx1"/>
                          </a:solidFill>
                        </a:rPr>
                        <a:t> TARGET</a:t>
                      </a:r>
                      <a:endParaRPr lang="en-US" sz="1300" dirty="0">
                        <a:solidFill>
                          <a:schemeClr val="tx1"/>
                        </a:solidFill>
                      </a:endParaRPr>
                    </a:p>
                  </a:txBody>
                  <a:tcPr marT="45736" marB="45736"/>
                </a:tc>
                <a:tc>
                  <a:txBody>
                    <a:bodyPr/>
                    <a:lstStyle/>
                    <a:p>
                      <a:pPr algn="l"/>
                      <a:r>
                        <a:rPr lang="en-US" sz="1300" dirty="0" smtClean="0">
                          <a:solidFill>
                            <a:schemeClr val="tx1"/>
                          </a:solidFill>
                        </a:rPr>
                        <a:t> ANNUAL</a:t>
                      </a:r>
                    </a:p>
                    <a:p>
                      <a:pPr algn="l"/>
                      <a:r>
                        <a:rPr lang="en-US" sz="1300" dirty="0" smtClean="0">
                          <a:solidFill>
                            <a:schemeClr val="tx1"/>
                          </a:solidFill>
                        </a:rPr>
                        <a:t>ACTUALS</a:t>
                      </a:r>
                      <a:endParaRPr lang="en-US" sz="1300" dirty="0">
                        <a:solidFill>
                          <a:schemeClr val="tx1"/>
                        </a:solidFill>
                      </a:endParaRPr>
                    </a:p>
                  </a:txBody>
                  <a:tcPr marT="45736" marB="45736"/>
                </a:tc>
                <a:tc>
                  <a:txBody>
                    <a:bodyPr/>
                    <a:lstStyle/>
                    <a:p>
                      <a:pPr algn="l"/>
                      <a:r>
                        <a:rPr lang="en-US" sz="1300" dirty="0" smtClean="0">
                          <a:solidFill>
                            <a:schemeClr val="tx1"/>
                          </a:solidFill>
                        </a:rPr>
                        <a:t>BUDGET</a:t>
                      </a:r>
                    </a:p>
                  </a:txBody>
                  <a:tcPr marT="45736" marB="45736"/>
                </a:tc>
                <a:tc>
                  <a:txBody>
                    <a:bodyPr/>
                    <a:lstStyle/>
                    <a:p>
                      <a:pPr algn="l"/>
                      <a:r>
                        <a:rPr lang="en-US" sz="1300" dirty="0" smtClean="0">
                          <a:solidFill>
                            <a:schemeClr val="tx1"/>
                          </a:solidFill>
                        </a:rPr>
                        <a:t>EXPENDITURE</a:t>
                      </a:r>
                      <a:endParaRPr lang="en-US" sz="1300" dirty="0">
                        <a:solidFill>
                          <a:schemeClr val="tx1"/>
                        </a:solidFill>
                      </a:endParaRPr>
                    </a:p>
                  </a:txBody>
                  <a:tcPr marT="45736" marB="45736"/>
                </a:tc>
                <a:tc>
                  <a:txBody>
                    <a:bodyPr/>
                    <a:lstStyle/>
                    <a:p>
                      <a:pPr algn="l"/>
                      <a:r>
                        <a:rPr lang="en-US" sz="1300" dirty="0" smtClean="0">
                          <a:solidFill>
                            <a:schemeClr val="tx1"/>
                          </a:solidFill>
                        </a:rPr>
                        <a:t>PROGRESS</a:t>
                      </a:r>
                      <a:endParaRPr lang="en-US" sz="1300" dirty="0">
                        <a:solidFill>
                          <a:schemeClr val="tx1"/>
                        </a:solidFill>
                      </a:endParaRPr>
                    </a:p>
                  </a:txBody>
                  <a:tcPr marT="45736" marB="45736"/>
                </a:tc>
                <a:tc>
                  <a:txBody>
                    <a:bodyPr/>
                    <a:lstStyle/>
                    <a:p>
                      <a:pPr algn="l"/>
                      <a:r>
                        <a:rPr lang="en-US" sz="1300" dirty="0" smtClean="0">
                          <a:solidFill>
                            <a:schemeClr val="tx1"/>
                          </a:solidFill>
                        </a:rPr>
                        <a:t>CHALLENGES </a:t>
                      </a:r>
                      <a:endParaRPr lang="en-US" sz="1300" dirty="0">
                        <a:solidFill>
                          <a:schemeClr val="tx1"/>
                        </a:solidFill>
                      </a:endParaRPr>
                    </a:p>
                  </a:txBody>
                  <a:tcPr marT="45736" marB="45736"/>
                </a:tc>
                <a:tc>
                  <a:txBody>
                    <a:bodyPr/>
                    <a:lstStyle/>
                    <a:p>
                      <a:pPr algn="l"/>
                      <a:r>
                        <a:rPr lang="en-US" sz="1300" dirty="0" smtClean="0">
                          <a:solidFill>
                            <a:schemeClr val="tx1"/>
                          </a:solidFill>
                        </a:rPr>
                        <a:t>REMEDIAL ACTION</a:t>
                      </a:r>
                      <a:endParaRPr lang="en-US" sz="1300" dirty="0">
                        <a:solidFill>
                          <a:schemeClr val="tx1"/>
                        </a:solidFill>
                      </a:endParaRPr>
                    </a:p>
                  </a:txBody>
                  <a:tcPr marT="45736" marB="45736"/>
                </a:tc>
              </a:tr>
              <a:tr h="793141">
                <a:tc>
                  <a:txBody>
                    <a:bodyPr/>
                    <a:lstStyle/>
                    <a:p>
                      <a:pPr algn="l">
                        <a:spcAft>
                          <a:spcPts val="0"/>
                        </a:spcAft>
                      </a:pPr>
                      <a:r>
                        <a:rPr lang="en-US" sz="1200" dirty="0" smtClean="0">
                          <a:solidFill>
                            <a:srgbClr val="000000"/>
                          </a:solidFill>
                          <a:effectLst/>
                          <a:latin typeface="Agency FB" panose="020B0503020202020204" pitchFamily="34" charset="0"/>
                          <a:ea typeface="Times New Roman" panose="02020603050405020304" pitchFamily="18" charset="0"/>
                          <a:cs typeface="Arial" panose="020B0604020202020204" pitchFamily="34" charset="0"/>
                        </a:rPr>
                        <a:t>Number of credible IDP approved by Council by 31 May</a:t>
                      </a:r>
                      <a:endParaRPr lang="en-US" sz="1200" dirty="0">
                        <a:effectLst/>
                        <a:latin typeface="Agency FB" panose="020B0503020202020204" pitchFamily="34" charset="0"/>
                      </a:endParaRPr>
                    </a:p>
                  </a:txBody>
                  <a:tcPr marL="68580" marR="68580" marT="0" marB="0"/>
                </a:tc>
                <a:tc>
                  <a:txBody>
                    <a:bodyPr/>
                    <a:lstStyle/>
                    <a:p>
                      <a:pPr algn="l">
                        <a:spcAft>
                          <a:spcPts val="0"/>
                        </a:spcAft>
                      </a:pPr>
                      <a:r>
                        <a:rPr lang="en-US" sz="1200" dirty="0" smtClean="0">
                          <a:effectLst/>
                          <a:latin typeface="Agency FB" panose="020B0503020202020204" pitchFamily="34" charset="0"/>
                        </a:rPr>
                        <a:t>1</a:t>
                      </a:r>
                      <a:endParaRPr lang="en-US" sz="1200" dirty="0">
                        <a:effectLst/>
                        <a:latin typeface="Agency FB" panose="020B0503020202020204" pitchFamily="34" charset="0"/>
                      </a:endParaRPr>
                    </a:p>
                  </a:txBody>
                  <a:tcPr marL="68580" marR="68580" marT="0" marB="0"/>
                </a:tc>
                <a:tc>
                  <a:txBody>
                    <a:bodyPr/>
                    <a:lstStyle/>
                    <a:p>
                      <a:pPr algn="l"/>
                      <a:r>
                        <a:rPr lang="en-US" sz="1200" dirty="0" smtClean="0">
                          <a:latin typeface="Agency FB" panose="020B0503020202020204" pitchFamily="34" charset="0"/>
                        </a:rPr>
                        <a:t>01</a:t>
                      </a:r>
                      <a:endParaRPr lang="en-US" sz="1200" dirty="0">
                        <a:latin typeface="Agency FB" panose="020B0503020202020204" pitchFamily="34" charset="0"/>
                      </a:endParaRPr>
                    </a:p>
                  </a:txBody>
                  <a:tcPr marT="45736" marB="45736"/>
                </a:tc>
                <a:tc>
                  <a:txBody>
                    <a:bodyPr/>
                    <a:lstStyle/>
                    <a:p>
                      <a:pPr algn="l">
                        <a:spcAft>
                          <a:spcPts val="0"/>
                        </a:spcAft>
                      </a:pPr>
                      <a:r>
                        <a:rPr lang="en-US" sz="1200" dirty="0" smtClean="0">
                          <a:solidFill>
                            <a:srgbClr val="0D0D0D"/>
                          </a:solidFill>
                          <a:effectLst/>
                          <a:latin typeface="Agency FB" panose="020B0503020202020204" pitchFamily="34" charset="0"/>
                          <a:ea typeface="Times New Roman" panose="02020603050405020304" pitchFamily="18" charset="0"/>
                          <a:cs typeface="Times New Roman" panose="02020603050405020304" pitchFamily="18" charset="0"/>
                        </a:rPr>
                        <a:t> R105 000.00</a:t>
                      </a:r>
                    </a:p>
                  </a:txBody>
                  <a:tcPr marL="68580" marR="68580" marT="0" marB="0"/>
                </a:tc>
                <a:tc>
                  <a:txBody>
                    <a:bodyPr/>
                    <a:lstStyle/>
                    <a:p>
                      <a:pPr algn="l"/>
                      <a:r>
                        <a:rPr lang="en-US" sz="1200" dirty="0" smtClean="0">
                          <a:latin typeface="Agency FB" panose="020B0503020202020204" pitchFamily="34" charset="0"/>
                        </a:rPr>
                        <a:t> R105 000.00</a:t>
                      </a:r>
                      <a:endParaRPr lang="en-US" sz="1200" dirty="0">
                        <a:latin typeface="Agency FB" panose="020B0503020202020204" pitchFamily="34" charset="0"/>
                      </a:endParaRPr>
                    </a:p>
                  </a:txBody>
                  <a:tcPr marT="45736" marB="45736"/>
                </a:tc>
                <a:tc>
                  <a:txBody>
                    <a:bodyPr/>
                    <a:lstStyle/>
                    <a:p>
                      <a:pPr>
                        <a:lnSpc>
                          <a:spcPct val="115000"/>
                        </a:lnSpc>
                        <a:spcAft>
                          <a:spcPts val="0"/>
                        </a:spcAft>
                      </a:pPr>
                      <a:r>
                        <a:rPr lang="en-ZA" sz="1200" dirty="0">
                          <a:effectLst/>
                          <a:latin typeface="Agency FB" panose="020B0503020202020204" pitchFamily="34" charset="0"/>
                          <a:ea typeface="Calibri" panose="020F0502020204030204" pitchFamily="34" charset="0"/>
                          <a:cs typeface="Times New Roman" panose="02020603050405020304" pitchFamily="18" charset="0"/>
                        </a:rPr>
                        <a:t>Achieved</a:t>
                      </a:r>
                      <a:endParaRPr lang="en-ZA" sz="1200" dirty="0">
                        <a:effectLst/>
                        <a:latin typeface="Arial" panose="020B0604020202020204" pitchFamily="34" charset="0"/>
                        <a:ea typeface="Calibri" panose="020F0502020204030204" pitchFamily="34" charset="0"/>
                      </a:endParaRPr>
                    </a:p>
                  </a:txBody>
                  <a:tcPr marL="68580" marR="68580" marT="0" marB="0"/>
                </a:tc>
                <a:tc>
                  <a:txBody>
                    <a:bodyPr/>
                    <a:lstStyle/>
                    <a:p>
                      <a:pPr>
                        <a:lnSpc>
                          <a:spcPct val="115000"/>
                        </a:lnSpc>
                        <a:spcAft>
                          <a:spcPts val="0"/>
                        </a:spcAft>
                      </a:pPr>
                      <a:r>
                        <a:rPr lang="en-ZA" sz="1200">
                          <a:effectLst/>
                          <a:latin typeface="Agency FB" panose="020B0503020202020204" pitchFamily="34" charset="0"/>
                          <a:ea typeface="Calibri" panose="020F0502020204030204" pitchFamily="34" charset="0"/>
                          <a:cs typeface="Times New Roman" panose="02020603050405020304" pitchFamily="18" charset="0"/>
                        </a:rPr>
                        <a:t>None</a:t>
                      </a:r>
                      <a:endParaRPr lang="en-ZA" sz="1200">
                        <a:effectLst/>
                        <a:latin typeface="Arial" panose="020B0604020202020204" pitchFamily="34" charset="0"/>
                        <a:ea typeface="Calibri" panose="020F0502020204030204" pitchFamily="34" charset="0"/>
                      </a:endParaRPr>
                    </a:p>
                  </a:txBody>
                  <a:tcPr marL="68580" marR="68580" marT="0" marB="0"/>
                </a:tc>
                <a:tc>
                  <a:txBody>
                    <a:bodyPr/>
                    <a:lstStyle/>
                    <a:p>
                      <a:pPr>
                        <a:lnSpc>
                          <a:spcPct val="115000"/>
                        </a:lnSpc>
                        <a:spcAft>
                          <a:spcPts val="0"/>
                        </a:spcAft>
                      </a:pPr>
                      <a:r>
                        <a:rPr lang="en-ZA" sz="1200">
                          <a:effectLst/>
                          <a:latin typeface="Agency FB" panose="020B0503020202020204" pitchFamily="34" charset="0"/>
                          <a:ea typeface="Calibri" panose="020F0502020204030204" pitchFamily="34" charset="0"/>
                          <a:cs typeface="Times New Roman" panose="02020603050405020304" pitchFamily="18" charset="0"/>
                        </a:rPr>
                        <a:t>None</a:t>
                      </a:r>
                      <a:endParaRPr lang="en-ZA" sz="1200">
                        <a:effectLst/>
                        <a:latin typeface="Arial" panose="020B0604020202020204" pitchFamily="34" charset="0"/>
                        <a:ea typeface="Calibri" panose="020F0502020204030204" pitchFamily="34" charset="0"/>
                      </a:endParaRPr>
                    </a:p>
                  </a:txBody>
                  <a:tcPr marL="68580" marR="68580" marT="0" marB="0"/>
                </a:tc>
              </a:tr>
              <a:tr h="630227">
                <a:tc>
                  <a:txBody>
                    <a:bodyPr/>
                    <a:lstStyle/>
                    <a:p>
                      <a:pPr algn="l">
                        <a:spcAft>
                          <a:spcPts val="0"/>
                        </a:spcAft>
                      </a:pPr>
                      <a:r>
                        <a:rPr lang="en-US" sz="1200" dirty="0" smtClean="0">
                          <a:solidFill>
                            <a:srgbClr val="000000"/>
                          </a:solidFill>
                          <a:effectLst/>
                          <a:latin typeface="Agency FB" panose="020B0503020202020204" pitchFamily="34" charset="0"/>
                          <a:ea typeface="Times New Roman" panose="02020603050405020304" pitchFamily="18" charset="0"/>
                          <a:cs typeface="Arial" panose="020B0604020202020204" pitchFamily="34" charset="0"/>
                        </a:rPr>
                        <a:t>Number of strategic planning session held</a:t>
                      </a:r>
                      <a:endParaRPr lang="en-US" sz="1200" dirty="0">
                        <a:effectLst/>
                        <a:latin typeface="Agency FB" panose="020B0503020202020204" pitchFamily="34" charset="0"/>
                      </a:endParaRPr>
                    </a:p>
                  </a:txBody>
                  <a:tcPr marL="68580" marR="68580" marT="0" marB="0"/>
                </a:tc>
                <a:tc>
                  <a:txBody>
                    <a:bodyPr/>
                    <a:lstStyle/>
                    <a:p>
                      <a:pPr algn="l">
                        <a:spcAft>
                          <a:spcPts val="0"/>
                        </a:spcAft>
                      </a:pPr>
                      <a:r>
                        <a:rPr lang="en-US" sz="1200" dirty="0" smtClean="0">
                          <a:effectLst/>
                          <a:latin typeface="Agency FB" panose="020B0503020202020204" pitchFamily="34" charset="0"/>
                        </a:rPr>
                        <a:t>1</a:t>
                      </a:r>
                      <a:endParaRPr lang="en-US" sz="1200" dirty="0">
                        <a:effectLst/>
                        <a:latin typeface="Agency FB" panose="020B0503020202020204" pitchFamily="34" charset="0"/>
                      </a:endParaRPr>
                    </a:p>
                  </a:txBody>
                  <a:tcPr marL="68580" marR="68580" marT="0" marB="0"/>
                </a:tc>
                <a:tc>
                  <a:txBody>
                    <a:bodyPr/>
                    <a:lstStyle/>
                    <a:p>
                      <a:pPr algn="l">
                        <a:lnSpc>
                          <a:spcPct val="107000"/>
                        </a:lnSpc>
                        <a:spcAft>
                          <a:spcPts val="0"/>
                        </a:spcAft>
                      </a:pPr>
                      <a:r>
                        <a:rPr lang="en-ZA" sz="1200" dirty="0" smtClean="0">
                          <a:effectLst/>
                          <a:latin typeface="Agency FB" panose="020B0503020202020204" pitchFamily="34" charset="0"/>
                        </a:rPr>
                        <a:t>01</a:t>
                      </a:r>
                      <a:endParaRPr lang="en-ZA" sz="1200" dirty="0">
                        <a:effectLst/>
                        <a:latin typeface="Agency FB" panose="020B0503020202020204" pitchFamily="34" charset="0"/>
                      </a:endParaRPr>
                    </a:p>
                  </a:txBody>
                  <a:tcPr marL="68580" marR="68580" marT="0" marB="0"/>
                </a:tc>
                <a:tc>
                  <a:txBody>
                    <a:bodyPr/>
                    <a:lstStyle/>
                    <a:p>
                      <a:pPr algn="l"/>
                      <a:r>
                        <a:rPr lang="en-US" sz="1200" dirty="0" smtClean="0">
                          <a:solidFill>
                            <a:srgbClr val="0D0D0D"/>
                          </a:solidFill>
                          <a:effectLst/>
                          <a:latin typeface="Agency FB" panose="020B0503020202020204" pitchFamily="34" charset="0"/>
                          <a:ea typeface="Times New Roman" panose="02020603050405020304" pitchFamily="18" charset="0"/>
                          <a:cs typeface="Times New Roman" panose="02020603050405020304" pitchFamily="18" charset="0"/>
                        </a:rPr>
                        <a:t>R259 000.00</a:t>
                      </a:r>
                      <a:endParaRPr lang="en-ZA" sz="1200" dirty="0">
                        <a:latin typeface="Agency FB" panose="020B0503020202020204" pitchFamily="34" charset="0"/>
                      </a:endParaRPr>
                    </a:p>
                  </a:txBody>
                  <a:tcPr marL="68580" marR="68580" marT="0" marB="0"/>
                </a:tc>
                <a:tc>
                  <a:txBody>
                    <a:bodyPr/>
                    <a:lstStyle/>
                    <a:p>
                      <a:pPr algn="l"/>
                      <a:r>
                        <a:rPr lang="en-US" sz="1200" dirty="0" smtClean="0">
                          <a:latin typeface="Agency FB" panose="020B0503020202020204" pitchFamily="34" charset="0"/>
                        </a:rPr>
                        <a:t>R 164 048.25 </a:t>
                      </a:r>
                    </a:p>
                    <a:p>
                      <a:pPr algn="l"/>
                      <a:endParaRPr lang="en-US" sz="1200" dirty="0">
                        <a:latin typeface="Agency FB" panose="020B0503020202020204" pitchFamily="34" charset="0"/>
                      </a:endParaRPr>
                    </a:p>
                  </a:txBody>
                  <a:tcPr marT="45736" marB="45736"/>
                </a:tc>
                <a:tc>
                  <a:txBody>
                    <a:bodyPr/>
                    <a:lstStyle/>
                    <a:p>
                      <a:pPr>
                        <a:lnSpc>
                          <a:spcPct val="115000"/>
                        </a:lnSpc>
                        <a:spcAft>
                          <a:spcPts val="0"/>
                        </a:spcAft>
                      </a:pPr>
                      <a:r>
                        <a:rPr lang="en-ZA" sz="1200">
                          <a:effectLst/>
                          <a:latin typeface="Agency FB" panose="020B0503020202020204" pitchFamily="34" charset="0"/>
                          <a:ea typeface="Calibri" panose="020F0502020204030204" pitchFamily="34" charset="0"/>
                          <a:cs typeface="Times New Roman" panose="02020603050405020304" pitchFamily="18" charset="0"/>
                        </a:rPr>
                        <a:t>Achieved</a:t>
                      </a:r>
                      <a:endParaRPr lang="en-ZA" sz="1200">
                        <a:effectLst/>
                        <a:latin typeface="Arial" panose="020B0604020202020204" pitchFamily="34" charset="0"/>
                        <a:ea typeface="Calibri" panose="020F0502020204030204" pitchFamily="34" charset="0"/>
                      </a:endParaRPr>
                    </a:p>
                  </a:txBody>
                  <a:tcPr marL="68580" marR="68580" marT="0" marB="0"/>
                </a:tc>
                <a:tc>
                  <a:txBody>
                    <a:bodyPr/>
                    <a:lstStyle/>
                    <a:p>
                      <a:pPr>
                        <a:lnSpc>
                          <a:spcPct val="115000"/>
                        </a:lnSpc>
                        <a:spcAft>
                          <a:spcPts val="0"/>
                        </a:spcAft>
                      </a:pPr>
                      <a:r>
                        <a:rPr lang="en-ZA" sz="1200">
                          <a:effectLst/>
                          <a:latin typeface="Agency FB" panose="020B0503020202020204" pitchFamily="34" charset="0"/>
                          <a:ea typeface="Calibri" panose="020F0502020204030204" pitchFamily="34" charset="0"/>
                          <a:cs typeface="Times New Roman" panose="02020603050405020304" pitchFamily="18" charset="0"/>
                        </a:rPr>
                        <a:t>None</a:t>
                      </a:r>
                      <a:endParaRPr lang="en-ZA" sz="1200">
                        <a:effectLst/>
                        <a:latin typeface="Arial" panose="020B0604020202020204" pitchFamily="34" charset="0"/>
                        <a:ea typeface="Calibri" panose="020F0502020204030204" pitchFamily="34" charset="0"/>
                      </a:endParaRPr>
                    </a:p>
                  </a:txBody>
                  <a:tcPr marL="68580" marR="68580" marT="0" marB="0"/>
                </a:tc>
                <a:tc>
                  <a:txBody>
                    <a:bodyPr/>
                    <a:lstStyle/>
                    <a:p>
                      <a:pPr>
                        <a:lnSpc>
                          <a:spcPct val="115000"/>
                        </a:lnSpc>
                        <a:spcAft>
                          <a:spcPts val="0"/>
                        </a:spcAft>
                      </a:pPr>
                      <a:r>
                        <a:rPr lang="en-ZA" sz="1200">
                          <a:effectLst/>
                          <a:latin typeface="Agency FB" panose="020B0503020202020204" pitchFamily="34" charset="0"/>
                          <a:ea typeface="Calibri" panose="020F0502020204030204" pitchFamily="34" charset="0"/>
                          <a:cs typeface="Times New Roman" panose="02020603050405020304" pitchFamily="18" charset="0"/>
                        </a:rPr>
                        <a:t>None</a:t>
                      </a:r>
                      <a:endParaRPr lang="en-ZA" sz="1200">
                        <a:effectLst/>
                        <a:latin typeface="Arial" panose="020B0604020202020204" pitchFamily="34" charset="0"/>
                        <a:ea typeface="Calibri" panose="020F0502020204030204" pitchFamily="34" charset="0"/>
                      </a:endParaRPr>
                    </a:p>
                  </a:txBody>
                  <a:tcPr marL="68580" marR="68580" marT="0" marB="0"/>
                </a:tc>
              </a:tr>
              <a:tr h="791699">
                <a:tc>
                  <a:txBody>
                    <a:bodyPr/>
                    <a:lstStyle/>
                    <a:p>
                      <a:pPr algn="l">
                        <a:spcAft>
                          <a:spcPts val="0"/>
                        </a:spcAft>
                      </a:pPr>
                      <a:r>
                        <a:rPr lang="en-US" sz="1200" dirty="0" smtClean="0">
                          <a:solidFill>
                            <a:srgbClr val="000000"/>
                          </a:solidFill>
                          <a:effectLst/>
                          <a:latin typeface="Agency FB" panose="020B0503020202020204" pitchFamily="34" charset="0"/>
                          <a:ea typeface="Times New Roman" panose="02020603050405020304" pitchFamily="18" charset="0"/>
                          <a:cs typeface="Arial" panose="020B0604020202020204" pitchFamily="34" charset="0"/>
                        </a:rPr>
                        <a:t>Number of performance management system framework reviewed and submitted to council</a:t>
                      </a:r>
                      <a:endParaRPr lang="en-US" sz="1200" dirty="0">
                        <a:effectLst/>
                        <a:latin typeface="Agency FB" panose="020B0503020202020204" pitchFamily="34" charset="0"/>
                      </a:endParaRPr>
                    </a:p>
                  </a:txBody>
                  <a:tcPr marL="68580" marR="68580" marT="0" marB="0"/>
                </a:tc>
                <a:tc>
                  <a:txBody>
                    <a:bodyPr/>
                    <a:lstStyle/>
                    <a:p>
                      <a:pPr algn="l">
                        <a:lnSpc>
                          <a:spcPct val="107000"/>
                        </a:lnSpc>
                        <a:spcAft>
                          <a:spcPts val="0"/>
                        </a:spcAft>
                      </a:pPr>
                      <a:r>
                        <a:rPr lang="en-ZA" sz="1100" dirty="0">
                          <a:solidFill>
                            <a:srgbClr val="0D0D0D"/>
                          </a:solidFill>
                          <a:effectLst/>
                          <a:latin typeface="Agency FB" panose="020B0503020202020204" pitchFamily="34" charset="0"/>
                          <a:ea typeface="Times New Roman" panose="02020603050405020304" pitchFamily="18" charset="0"/>
                          <a:cs typeface="Times New Roman" panose="02020603050405020304" pitchFamily="18" charset="0"/>
                        </a:rPr>
                        <a:t>1</a:t>
                      </a:r>
                      <a:endParaRPr lang="en-ZA" sz="1100" dirty="0">
                        <a:effectLst/>
                        <a:latin typeface="Calibri" panose="020F0502020204030204" pitchFamily="34" charset="0"/>
                      </a:endParaRPr>
                    </a:p>
                  </a:txBody>
                  <a:tcPr marL="68580" marR="68580" marT="0" marB="0"/>
                </a:tc>
                <a:tc>
                  <a:txBody>
                    <a:bodyPr/>
                    <a:lstStyle/>
                    <a:p>
                      <a:pPr algn="l">
                        <a:lnSpc>
                          <a:spcPct val="107000"/>
                        </a:lnSpc>
                        <a:spcAft>
                          <a:spcPts val="0"/>
                        </a:spcAft>
                      </a:pPr>
                      <a:r>
                        <a:rPr lang="en-ZA" sz="1200" dirty="0" smtClean="0">
                          <a:effectLst/>
                          <a:latin typeface="Agency FB" panose="020B0503020202020204" pitchFamily="34" charset="0"/>
                        </a:rPr>
                        <a:t>01</a:t>
                      </a:r>
                      <a:endParaRPr lang="en-ZA" sz="1200" dirty="0">
                        <a:effectLst/>
                        <a:latin typeface="Agency FB" panose="020B0503020202020204" pitchFamily="34" charset="0"/>
                      </a:endParaRPr>
                    </a:p>
                  </a:txBody>
                  <a:tcPr marL="68580" marR="68580" marT="0" marB="0"/>
                </a:tc>
                <a:tc>
                  <a:txBody>
                    <a:bodyPr/>
                    <a:lstStyle/>
                    <a:p>
                      <a:pPr algn="l">
                        <a:lnSpc>
                          <a:spcPct val="107000"/>
                        </a:lnSpc>
                        <a:spcAft>
                          <a:spcPts val="0"/>
                        </a:spcAft>
                      </a:pPr>
                      <a:r>
                        <a:rPr lang="en-US" sz="1100" dirty="0">
                          <a:solidFill>
                            <a:srgbClr val="0D0D0D"/>
                          </a:solidFill>
                          <a:effectLst/>
                          <a:latin typeface="Agency FB" panose="020B0503020202020204" pitchFamily="34" charset="0"/>
                          <a:ea typeface="Times New Roman" panose="02020603050405020304" pitchFamily="18" charset="0"/>
                          <a:cs typeface="Times New Roman" panose="02020603050405020304" pitchFamily="18" charset="0"/>
                        </a:rPr>
                        <a:t>R0.00</a:t>
                      </a:r>
                      <a:endParaRPr lang="en-ZA" sz="1100" dirty="0">
                        <a:effectLst/>
                        <a:latin typeface="Calibri" panose="020F0502020204030204" pitchFamily="34" charset="0"/>
                      </a:endParaRPr>
                    </a:p>
                  </a:txBody>
                  <a:tcPr marL="68580" marR="68580" marT="0" marB="0"/>
                </a:tc>
                <a:tc>
                  <a:txBody>
                    <a:bodyPr/>
                    <a:lstStyle/>
                    <a:p>
                      <a:pPr algn="l"/>
                      <a:r>
                        <a:rPr lang="en-US" sz="1200" dirty="0" smtClean="0">
                          <a:latin typeface="Agency FB" panose="020B0503020202020204" pitchFamily="34" charset="0"/>
                        </a:rPr>
                        <a:t>R0.00</a:t>
                      </a:r>
                      <a:endParaRPr lang="en-US" sz="1200" dirty="0">
                        <a:latin typeface="Agency FB" panose="020B0503020202020204" pitchFamily="34" charset="0"/>
                      </a:endParaRPr>
                    </a:p>
                  </a:txBody>
                  <a:tcPr marT="45736" marB="45736"/>
                </a:tc>
                <a:tc>
                  <a:txBody>
                    <a:bodyPr/>
                    <a:lstStyle/>
                    <a:p>
                      <a:pPr>
                        <a:lnSpc>
                          <a:spcPct val="115000"/>
                        </a:lnSpc>
                        <a:spcAft>
                          <a:spcPts val="0"/>
                        </a:spcAft>
                      </a:pPr>
                      <a:r>
                        <a:rPr lang="en-ZA" sz="1200">
                          <a:effectLst/>
                          <a:latin typeface="Agency FB" panose="020B0503020202020204" pitchFamily="34" charset="0"/>
                          <a:ea typeface="Calibri" panose="020F0502020204030204" pitchFamily="34" charset="0"/>
                          <a:cs typeface="Times New Roman" panose="02020603050405020304" pitchFamily="18" charset="0"/>
                        </a:rPr>
                        <a:t>Achieved</a:t>
                      </a:r>
                      <a:endParaRPr lang="en-ZA" sz="1200">
                        <a:effectLst/>
                        <a:latin typeface="Arial" panose="020B0604020202020204" pitchFamily="34" charset="0"/>
                        <a:ea typeface="Calibri" panose="020F0502020204030204" pitchFamily="34" charset="0"/>
                      </a:endParaRPr>
                    </a:p>
                  </a:txBody>
                  <a:tcPr marL="68580" marR="68580" marT="0" marB="0"/>
                </a:tc>
                <a:tc>
                  <a:txBody>
                    <a:bodyPr/>
                    <a:lstStyle/>
                    <a:p>
                      <a:pPr>
                        <a:lnSpc>
                          <a:spcPct val="115000"/>
                        </a:lnSpc>
                        <a:spcAft>
                          <a:spcPts val="0"/>
                        </a:spcAft>
                      </a:pPr>
                      <a:r>
                        <a:rPr lang="en-ZA" sz="1200">
                          <a:effectLst/>
                          <a:latin typeface="Agency FB" panose="020B0503020202020204" pitchFamily="34" charset="0"/>
                          <a:ea typeface="Calibri" panose="020F0502020204030204" pitchFamily="34" charset="0"/>
                          <a:cs typeface="Times New Roman" panose="02020603050405020304" pitchFamily="18" charset="0"/>
                        </a:rPr>
                        <a:t>None</a:t>
                      </a:r>
                      <a:endParaRPr lang="en-ZA" sz="1200">
                        <a:effectLst/>
                        <a:latin typeface="Arial" panose="020B0604020202020204" pitchFamily="34" charset="0"/>
                        <a:ea typeface="Calibri" panose="020F0502020204030204" pitchFamily="34" charset="0"/>
                      </a:endParaRPr>
                    </a:p>
                  </a:txBody>
                  <a:tcPr marL="68580" marR="68580" marT="0" marB="0"/>
                </a:tc>
                <a:tc>
                  <a:txBody>
                    <a:bodyPr/>
                    <a:lstStyle/>
                    <a:p>
                      <a:pPr>
                        <a:lnSpc>
                          <a:spcPct val="115000"/>
                        </a:lnSpc>
                        <a:spcAft>
                          <a:spcPts val="0"/>
                        </a:spcAft>
                      </a:pPr>
                      <a:r>
                        <a:rPr lang="en-ZA" sz="1200" dirty="0">
                          <a:effectLst/>
                          <a:latin typeface="Agency FB" panose="020B0503020202020204" pitchFamily="34" charset="0"/>
                          <a:ea typeface="Calibri" panose="020F0502020204030204" pitchFamily="34" charset="0"/>
                          <a:cs typeface="Times New Roman" panose="02020603050405020304" pitchFamily="18" charset="0"/>
                        </a:rPr>
                        <a:t>None</a:t>
                      </a:r>
                      <a:endParaRPr lang="en-ZA" sz="1200" dirty="0">
                        <a:effectLst/>
                        <a:latin typeface="Arial" panose="020B0604020202020204" pitchFamily="34" charset="0"/>
                        <a:ea typeface="Calibri" panose="020F0502020204030204" pitchFamily="34" charset="0"/>
                      </a:endParaRPr>
                    </a:p>
                  </a:txBody>
                  <a:tcPr marL="68580" marR="68580" marT="0" marB="0"/>
                </a:tc>
              </a:tr>
              <a:tr h="791699">
                <a:tc>
                  <a:txBody>
                    <a:bodyPr/>
                    <a:lstStyle/>
                    <a:p>
                      <a:pPr>
                        <a:lnSpc>
                          <a:spcPct val="115000"/>
                        </a:lnSpc>
                        <a:spcAft>
                          <a:spcPts val="0"/>
                        </a:spcAft>
                      </a:pPr>
                      <a:r>
                        <a:rPr lang="en-US" sz="1200" dirty="0">
                          <a:effectLst/>
                          <a:latin typeface="Agency FB" panose="020B0503020202020204" pitchFamily="34" charset="0"/>
                          <a:ea typeface="Calibri" panose="020F0502020204030204" pitchFamily="34" charset="0"/>
                          <a:cs typeface="Times New Roman" panose="02020603050405020304" pitchFamily="18" charset="0"/>
                        </a:rPr>
                        <a:t>Number of Quarterly </a:t>
                      </a:r>
                      <a:r>
                        <a:rPr lang="en-US" sz="1200" dirty="0" err="1">
                          <a:effectLst/>
                          <a:latin typeface="Agency FB" panose="020B0503020202020204" pitchFamily="34" charset="0"/>
                          <a:ea typeface="Calibri" panose="020F0502020204030204" pitchFamily="34" charset="0"/>
                          <a:cs typeface="Times New Roman" panose="02020603050405020304" pitchFamily="18" charset="0"/>
                        </a:rPr>
                        <a:t>Lekgotla</a:t>
                      </a:r>
                      <a:r>
                        <a:rPr lang="en-US" sz="1200" dirty="0">
                          <a:effectLst/>
                          <a:latin typeface="Agency FB" panose="020B0503020202020204" pitchFamily="34" charset="0"/>
                          <a:ea typeface="Calibri" panose="020F0502020204030204" pitchFamily="34" charset="0"/>
                          <a:cs typeface="Times New Roman" panose="02020603050405020304" pitchFamily="18" charset="0"/>
                        </a:rPr>
                        <a:t> conducted</a:t>
                      </a:r>
                      <a:endParaRPr lang="en-ZA" sz="1200" dirty="0">
                        <a:effectLst/>
                        <a:latin typeface="Arial" panose="020B0604020202020204" pitchFamily="34" charset="0"/>
                        <a:ea typeface="Calibri" panose="020F0502020204030204" pitchFamily="34" charset="0"/>
                      </a:endParaRPr>
                    </a:p>
                  </a:txBody>
                  <a:tcPr marL="68580" marR="68580" marT="0" marB="0"/>
                </a:tc>
                <a:tc>
                  <a:txBody>
                    <a:bodyPr/>
                    <a:lstStyle/>
                    <a:p>
                      <a:pPr>
                        <a:lnSpc>
                          <a:spcPct val="115000"/>
                        </a:lnSpc>
                        <a:spcAft>
                          <a:spcPts val="0"/>
                        </a:spcAft>
                      </a:pPr>
                      <a:r>
                        <a:rPr lang="en-US" sz="1200" dirty="0">
                          <a:effectLst/>
                          <a:latin typeface="Agency FB" panose="020B0503020202020204" pitchFamily="34" charset="0"/>
                          <a:ea typeface="Calibri" panose="020F0502020204030204" pitchFamily="34" charset="0"/>
                          <a:cs typeface="Times New Roman" panose="02020603050405020304" pitchFamily="18" charset="0"/>
                        </a:rPr>
                        <a:t>4</a:t>
                      </a:r>
                      <a:endParaRPr lang="en-ZA" sz="1200" dirty="0">
                        <a:effectLst/>
                        <a:latin typeface="Arial" panose="020B0604020202020204" pitchFamily="34" charset="0"/>
                        <a:ea typeface="Calibri" panose="020F0502020204030204" pitchFamily="34" charset="0"/>
                      </a:endParaRPr>
                    </a:p>
                  </a:txBody>
                  <a:tcPr marL="68580" marR="68580" marT="0" marB="0"/>
                </a:tc>
                <a:tc>
                  <a:txBody>
                    <a:bodyPr/>
                    <a:lstStyle/>
                    <a:p>
                      <a:pPr>
                        <a:lnSpc>
                          <a:spcPct val="115000"/>
                        </a:lnSpc>
                        <a:spcAft>
                          <a:spcPts val="0"/>
                        </a:spcAft>
                      </a:pPr>
                      <a:r>
                        <a:rPr lang="en-ZA" sz="1200" dirty="0">
                          <a:effectLst/>
                          <a:latin typeface="Agency FB" panose="020B0503020202020204" pitchFamily="34" charset="0"/>
                          <a:ea typeface="Calibri" panose="020F0502020204030204" pitchFamily="34" charset="0"/>
                          <a:cs typeface="Times New Roman" panose="02020603050405020304" pitchFamily="18" charset="0"/>
                        </a:rPr>
                        <a:t>4</a:t>
                      </a:r>
                      <a:endParaRPr lang="en-ZA" sz="1200" dirty="0">
                        <a:effectLst/>
                        <a:latin typeface="Arial" panose="020B0604020202020204" pitchFamily="34" charset="0"/>
                        <a:ea typeface="Calibri" panose="020F0502020204030204" pitchFamily="34" charset="0"/>
                      </a:endParaRPr>
                    </a:p>
                  </a:txBody>
                  <a:tcPr marL="68580" marR="68580" marT="0" marB="0"/>
                </a:tc>
                <a:tc rowSpan="2">
                  <a:txBody>
                    <a:bodyPr/>
                    <a:lstStyle/>
                    <a:p>
                      <a:pPr algn="l">
                        <a:lnSpc>
                          <a:spcPct val="107000"/>
                        </a:lnSpc>
                        <a:spcAft>
                          <a:spcPts val="0"/>
                        </a:spcAft>
                      </a:pPr>
                      <a:r>
                        <a:rPr lang="en-US" sz="1100" dirty="0">
                          <a:solidFill>
                            <a:schemeClr val="tx1"/>
                          </a:solidFill>
                          <a:effectLst/>
                          <a:latin typeface="Agency FB" panose="020B0503020202020204" pitchFamily="34" charset="0"/>
                          <a:ea typeface="Times New Roman" panose="02020603050405020304" pitchFamily="18" charset="0"/>
                          <a:cs typeface="Times New Roman" panose="02020603050405020304" pitchFamily="18" charset="0"/>
                        </a:rPr>
                        <a:t>R60 000.00</a:t>
                      </a:r>
                      <a:endParaRPr lang="en-ZA" sz="1100" dirty="0">
                        <a:solidFill>
                          <a:schemeClr val="tx1"/>
                        </a:solidFill>
                        <a:effectLst/>
                        <a:latin typeface="Calibri" panose="020F0502020204030204" pitchFamily="34" charset="0"/>
                      </a:endParaRPr>
                    </a:p>
                  </a:txBody>
                  <a:tcPr marL="68580" marR="68580" marT="0" marB="0"/>
                </a:tc>
                <a:tc rowSpan="2">
                  <a:txBody>
                    <a:bodyPr/>
                    <a:lstStyle/>
                    <a:p>
                      <a:pPr algn="l"/>
                      <a:r>
                        <a:rPr lang="en-US" sz="1200" dirty="0" smtClean="0">
                          <a:solidFill>
                            <a:schemeClr val="tx1"/>
                          </a:solidFill>
                          <a:latin typeface="Agency FB" panose="020B0503020202020204" pitchFamily="34" charset="0"/>
                        </a:rPr>
                        <a:t>R 13 440.00 </a:t>
                      </a:r>
                    </a:p>
                    <a:p>
                      <a:pPr algn="l"/>
                      <a:endParaRPr lang="en-US" sz="1200" dirty="0">
                        <a:solidFill>
                          <a:schemeClr val="tx1"/>
                        </a:solidFill>
                        <a:latin typeface="Agency FB" panose="020B0503020202020204" pitchFamily="34" charset="0"/>
                      </a:endParaRPr>
                    </a:p>
                  </a:txBody>
                  <a:tcPr marT="45736" marB="45736"/>
                </a:tc>
                <a:tc>
                  <a:txBody>
                    <a:bodyPr/>
                    <a:lstStyle/>
                    <a:p>
                      <a:pPr>
                        <a:lnSpc>
                          <a:spcPct val="115000"/>
                        </a:lnSpc>
                        <a:spcAft>
                          <a:spcPts val="0"/>
                        </a:spcAft>
                      </a:pPr>
                      <a:r>
                        <a:rPr lang="en-ZA" sz="1200" dirty="0">
                          <a:effectLst/>
                          <a:latin typeface="Agency FB" panose="020B0503020202020204" pitchFamily="34" charset="0"/>
                          <a:ea typeface="Calibri" panose="020F0502020204030204" pitchFamily="34" charset="0"/>
                          <a:cs typeface="Times New Roman" panose="02020603050405020304" pitchFamily="18" charset="0"/>
                        </a:rPr>
                        <a:t>Achieved</a:t>
                      </a:r>
                      <a:endParaRPr lang="en-ZA" sz="1200" dirty="0">
                        <a:effectLst/>
                        <a:latin typeface="Arial" panose="020B0604020202020204" pitchFamily="34" charset="0"/>
                        <a:ea typeface="Calibri" panose="020F0502020204030204" pitchFamily="34" charset="0"/>
                      </a:endParaRPr>
                    </a:p>
                  </a:txBody>
                  <a:tcPr marL="68580" marR="68580" marT="0" marB="0"/>
                </a:tc>
                <a:tc>
                  <a:txBody>
                    <a:bodyPr/>
                    <a:lstStyle/>
                    <a:p>
                      <a:pPr>
                        <a:lnSpc>
                          <a:spcPct val="115000"/>
                        </a:lnSpc>
                        <a:spcAft>
                          <a:spcPts val="0"/>
                        </a:spcAft>
                      </a:pPr>
                      <a:r>
                        <a:rPr lang="en-ZA" sz="1200" dirty="0">
                          <a:effectLst/>
                          <a:latin typeface="Agency FB" panose="020B0503020202020204" pitchFamily="34" charset="0"/>
                          <a:ea typeface="Calibri" panose="020F0502020204030204" pitchFamily="34" charset="0"/>
                          <a:cs typeface="Times New Roman" panose="02020603050405020304" pitchFamily="18" charset="0"/>
                        </a:rPr>
                        <a:t>None</a:t>
                      </a:r>
                      <a:endParaRPr lang="en-ZA" sz="1200" dirty="0">
                        <a:effectLst/>
                        <a:latin typeface="Arial" panose="020B0604020202020204" pitchFamily="34" charset="0"/>
                        <a:ea typeface="Calibri" panose="020F0502020204030204" pitchFamily="34" charset="0"/>
                      </a:endParaRPr>
                    </a:p>
                  </a:txBody>
                  <a:tcPr marL="68580" marR="68580" marT="0" marB="0"/>
                </a:tc>
                <a:tc>
                  <a:txBody>
                    <a:bodyPr/>
                    <a:lstStyle/>
                    <a:p>
                      <a:pPr>
                        <a:lnSpc>
                          <a:spcPct val="115000"/>
                        </a:lnSpc>
                        <a:spcAft>
                          <a:spcPts val="0"/>
                        </a:spcAft>
                      </a:pPr>
                      <a:r>
                        <a:rPr lang="en-ZA" sz="1200" dirty="0">
                          <a:effectLst/>
                          <a:latin typeface="Agency FB" panose="020B0503020202020204" pitchFamily="34" charset="0"/>
                          <a:ea typeface="Calibri" panose="020F0502020204030204" pitchFamily="34" charset="0"/>
                          <a:cs typeface="Times New Roman" panose="02020603050405020304" pitchFamily="18" charset="0"/>
                        </a:rPr>
                        <a:t>None</a:t>
                      </a:r>
                      <a:endParaRPr lang="en-ZA" sz="1200" dirty="0">
                        <a:effectLst/>
                        <a:latin typeface="Arial" panose="020B0604020202020204" pitchFamily="34" charset="0"/>
                        <a:ea typeface="Calibri" panose="020F0502020204030204" pitchFamily="34" charset="0"/>
                      </a:endParaRPr>
                    </a:p>
                  </a:txBody>
                  <a:tcPr marL="68580" marR="68580" marT="0" marB="0"/>
                </a:tc>
              </a:tr>
              <a:tr h="686197">
                <a:tc>
                  <a:txBody>
                    <a:bodyPr/>
                    <a:lstStyle/>
                    <a:p>
                      <a:pPr algn="l">
                        <a:spcAft>
                          <a:spcPts val="0"/>
                        </a:spcAft>
                      </a:pPr>
                      <a:r>
                        <a:rPr lang="en-US" sz="1200" dirty="0" smtClean="0">
                          <a:solidFill>
                            <a:schemeClr val="tx1"/>
                          </a:solidFill>
                          <a:effectLst/>
                          <a:latin typeface="Agency FB" panose="020B0503020202020204" pitchFamily="34" charset="0"/>
                          <a:ea typeface="Times New Roman" panose="02020603050405020304" pitchFamily="18" charset="0"/>
                          <a:cs typeface="Arial" panose="020B0604020202020204" pitchFamily="34" charset="0"/>
                        </a:rPr>
                        <a:t>Number of performance review for section 54/56 conducted</a:t>
                      </a:r>
                      <a:endParaRPr lang="en-US" sz="1200" dirty="0">
                        <a:solidFill>
                          <a:schemeClr val="tx1"/>
                        </a:solidFill>
                        <a:effectLst/>
                        <a:latin typeface="Agency FB" panose="020B0503020202020204" pitchFamily="34" charset="0"/>
                      </a:endParaRPr>
                    </a:p>
                  </a:txBody>
                  <a:tcPr marL="68580" marR="68580" marT="0" marB="0"/>
                </a:tc>
                <a:tc>
                  <a:txBody>
                    <a:bodyPr/>
                    <a:lstStyle/>
                    <a:p>
                      <a:pPr algn="l">
                        <a:lnSpc>
                          <a:spcPct val="107000"/>
                        </a:lnSpc>
                        <a:spcAft>
                          <a:spcPts val="0"/>
                        </a:spcAft>
                      </a:pPr>
                      <a:r>
                        <a:rPr lang="en-ZA" sz="1100" dirty="0">
                          <a:solidFill>
                            <a:schemeClr val="tx1"/>
                          </a:solidFill>
                          <a:effectLst/>
                          <a:latin typeface="Agency FB" panose="020B0503020202020204" pitchFamily="34" charset="0"/>
                          <a:ea typeface="Times New Roman" panose="02020603050405020304" pitchFamily="18" charset="0"/>
                          <a:cs typeface="Times New Roman" panose="02020603050405020304" pitchFamily="18" charset="0"/>
                        </a:rPr>
                        <a:t>4</a:t>
                      </a:r>
                      <a:endParaRPr lang="en-ZA" sz="1100" dirty="0">
                        <a:solidFill>
                          <a:schemeClr val="tx1"/>
                        </a:solidFill>
                        <a:effectLst/>
                        <a:latin typeface="Calibri" panose="020F0502020204030204" pitchFamily="34" charset="0"/>
                      </a:endParaRPr>
                    </a:p>
                  </a:txBody>
                  <a:tcPr marL="68580" marR="68580" marT="0" marB="0"/>
                </a:tc>
                <a:tc>
                  <a:txBody>
                    <a:bodyPr/>
                    <a:lstStyle/>
                    <a:p>
                      <a:pPr algn="l">
                        <a:lnSpc>
                          <a:spcPct val="150000"/>
                        </a:lnSpc>
                      </a:pPr>
                      <a:r>
                        <a:rPr lang="en-ZA" sz="1200" dirty="0" smtClean="0">
                          <a:solidFill>
                            <a:schemeClr val="tx1"/>
                          </a:solidFill>
                          <a:effectLst/>
                          <a:latin typeface="Agency FB" panose="020B0503020202020204" pitchFamily="34" charset="0"/>
                        </a:rPr>
                        <a:t>2</a:t>
                      </a:r>
                      <a:endParaRPr lang="en-ZA" sz="1200" dirty="0">
                        <a:solidFill>
                          <a:schemeClr val="tx1"/>
                        </a:solidFill>
                        <a:effectLst/>
                        <a:latin typeface="Agency FB" panose="020B0503020202020204" pitchFamily="34" charset="0"/>
                      </a:endParaRPr>
                    </a:p>
                  </a:txBody>
                  <a:tcPr marL="68580" marR="68580" marT="0" marB="0"/>
                </a:tc>
                <a:tc vMerge="1">
                  <a:txBody>
                    <a:bodyPr/>
                    <a:lstStyle/>
                    <a:p>
                      <a:pPr algn="l">
                        <a:lnSpc>
                          <a:spcPct val="107000"/>
                        </a:lnSpc>
                        <a:spcAft>
                          <a:spcPts val="0"/>
                        </a:spcAft>
                      </a:pPr>
                      <a:endParaRPr lang="en-ZA" sz="1100" dirty="0">
                        <a:solidFill>
                          <a:schemeClr val="tx1"/>
                        </a:solidFill>
                        <a:effectLst/>
                        <a:latin typeface="Calibri" panose="020F0502020204030204" pitchFamily="34" charset="0"/>
                      </a:endParaRPr>
                    </a:p>
                  </a:txBody>
                  <a:tcPr marL="68580" marR="68580" marT="0" marB="0"/>
                </a:tc>
                <a:tc vMerge="1">
                  <a:txBody>
                    <a:bodyPr/>
                    <a:lstStyle/>
                    <a:p>
                      <a:pPr algn="l"/>
                      <a:endParaRPr lang="en-US" sz="1200" dirty="0">
                        <a:solidFill>
                          <a:schemeClr val="tx1"/>
                        </a:solidFill>
                        <a:latin typeface="Agency FB" panose="020B0503020202020204" pitchFamily="34" charset="0"/>
                      </a:endParaRPr>
                    </a:p>
                  </a:txBody>
                  <a:tcPr marT="45736" marB="45736"/>
                </a:tc>
                <a:tc>
                  <a:txBody>
                    <a:bodyPr/>
                    <a:lstStyle/>
                    <a:p>
                      <a:pPr>
                        <a:lnSpc>
                          <a:spcPct val="115000"/>
                        </a:lnSpc>
                        <a:spcAft>
                          <a:spcPts val="0"/>
                        </a:spcAft>
                      </a:pPr>
                      <a:r>
                        <a:rPr lang="en-ZA" sz="1200" dirty="0">
                          <a:effectLst/>
                          <a:latin typeface="Agency FB" panose="020B0503020202020204" pitchFamily="34" charset="0"/>
                          <a:ea typeface="Calibri" panose="020F0502020204030204" pitchFamily="34" charset="0"/>
                          <a:cs typeface="Times New Roman" panose="02020603050405020304" pitchFamily="18" charset="0"/>
                        </a:rPr>
                        <a:t>Not Achieved</a:t>
                      </a:r>
                      <a:endParaRPr lang="en-ZA" sz="1200" dirty="0">
                        <a:effectLst/>
                        <a:latin typeface="Arial" panose="020B0604020202020204" pitchFamily="34" charset="0"/>
                        <a:ea typeface="Calibri" panose="020F0502020204030204" pitchFamily="34" charset="0"/>
                      </a:endParaRPr>
                    </a:p>
                  </a:txBody>
                  <a:tcPr marL="68580" marR="68580" marT="0" marB="0"/>
                </a:tc>
                <a:tc>
                  <a:txBody>
                    <a:bodyPr/>
                    <a:lstStyle/>
                    <a:p>
                      <a:pPr>
                        <a:lnSpc>
                          <a:spcPct val="115000"/>
                        </a:lnSpc>
                        <a:spcAft>
                          <a:spcPts val="0"/>
                        </a:spcAft>
                      </a:pPr>
                      <a:r>
                        <a:rPr lang="en-ZA" sz="1200">
                          <a:effectLst/>
                          <a:latin typeface="Agency FB" panose="020B0503020202020204" pitchFamily="34" charset="0"/>
                          <a:ea typeface="Calibri" panose="020F0502020204030204" pitchFamily="34" charset="0"/>
                          <a:cs typeface="Times New Roman" panose="02020603050405020304" pitchFamily="18" charset="0"/>
                        </a:rPr>
                        <a:t>MM’s assessment could not be completed within the set time frames; </a:t>
                      </a:r>
                      <a:endParaRPr lang="en-ZA" sz="1200">
                        <a:effectLst/>
                        <a:latin typeface="Arial" panose="020B0604020202020204" pitchFamily="34" charset="0"/>
                        <a:ea typeface="Calibri" panose="020F0502020204030204" pitchFamily="34" charset="0"/>
                      </a:endParaRPr>
                    </a:p>
                  </a:txBody>
                  <a:tcPr marL="68580" marR="68580" marT="0" marB="0"/>
                </a:tc>
                <a:tc>
                  <a:txBody>
                    <a:bodyPr/>
                    <a:lstStyle/>
                    <a:p>
                      <a:pPr>
                        <a:lnSpc>
                          <a:spcPct val="115000"/>
                        </a:lnSpc>
                        <a:spcAft>
                          <a:spcPts val="0"/>
                        </a:spcAft>
                      </a:pPr>
                      <a:r>
                        <a:rPr lang="en-ZA" sz="1200" dirty="0">
                          <a:effectLst/>
                          <a:latin typeface="Agency FB" panose="020B0503020202020204" pitchFamily="34" charset="0"/>
                          <a:ea typeface="Calibri" panose="020F0502020204030204" pitchFamily="34" charset="0"/>
                          <a:cs typeface="Times New Roman" panose="02020603050405020304" pitchFamily="18" charset="0"/>
                        </a:rPr>
                        <a:t>l meeting for the assessment scheduled for July 2016</a:t>
                      </a:r>
                      <a:endParaRPr lang="en-ZA" sz="1200" dirty="0">
                        <a:effectLst/>
                        <a:latin typeface="Arial" panose="020B0604020202020204" pitchFamily="34" charset="0"/>
                        <a:ea typeface="Calibri" panose="020F0502020204030204" pitchFamily="34" charset="0"/>
                      </a:endParaRPr>
                    </a:p>
                  </a:txBody>
                  <a:tcPr marL="68580" marR="68580" marT="0" marB="0"/>
                </a:tc>
              </a:tr>
            </a:tbl>
          </a:graphicData>
        </a:graphic>
      </p:graphicFrame>
    </p:spTree>
    <p:extLst>
      <p:ext uri="{BB962C8B-B14F-4D97-AF65-F5344CB8AC3E}">
        <p14:creationId xmlns:p14="http://schemas.microsoft.com/office/powerpoint/2010/main" val="3718856887"/>
      </p:ext>
    </p:extLst>
  </p:cSld>
  <p:clrMapOvr>
    <a:masterClrMapping/>
  </p:clrMapOvr>
  <p:transition spd="slow">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94179113"/>
              </p:ext>
            </p:extLst>
          </p:nvPr>
        </p:nvGraphicFramePr>
        <p:xfrm>
          <a:off x="865632" y="938784"/>
          <a:ext cx="10082784" cy="5440307"/>
        </p:xfrm>
        <a:graphic>
          <a:graphicData uri="http://schemas.openxmlformats.org/drawingml/2006/table">
            <a:tbl>
              <a:tblPr firstRow="1" bandRow="1"/>
              <a:tblGrid>
                <a:gridCol w="5041392"/>
                <a:gridCol w="5041392"/>
              </a:tblGrid>
              <a:tr h="984147">
                <a:tc gridSpan="2">
                  <a:txBody>
                    <a:bodyPr/>
                    <a:lstStyle>
                      <a:lvl1pPr marL="0" algn="l" defTabSz="914400" rtl="0" eaLnBrk="1" latinLnBrk="0" hangingPunct="1">
                        <a:defRPr sz="1800" b="1" kern="1200">
                          <a:solidFill>
                            <a:schemeClr val="lt1"/>
                          </a:solidFill>
                          <a:latin typeface="Calibri" panose="020F0502020204030204"/>
                          <a:ea typeface=""/>
                          <a:cs typeface=""/>
                        </a:defRPr>
                      </a:lvl1pPr>
                      <a:lvl2pPr marL="457200" algn="l" defTabSz="914400" rtl="0" eaLnBrk="1" latinLnBrk="0" hangingPunct="1">
                        <a:defRPr sz="1800" b="1" kern="1200">
                          <a:solidFill>
                            <a:schemeClr val="lt1"/>
                          </a:solidFill>
                          <a:latin typeface="Calibri" panose="020F0502020204030204"/>
                          <a:ea typeface=""/>
                          <a:cs typeface=""/>
                        </a:defRPr>
                      </a:lvl2pPr>
                      <a:lvl3pPr marL="914400" algn="l" defTabSz="914400" rtl="0" eaLnBrk="1" latinLnBrk="0" hangingPunct="1">
                        <a:defRPr sz="1800" b="1" kern="1200">
                          <a:solidFill>
                            <a:schemeClr val="lt1"/>
                          </a:solidFill>
                          <a:latin typeface="Calibri" panose="020F0502020204030204"/>
                          <a:ea typeface=""/>
                          <a:cs typeface=""/>
                        </a:defRPr>
                      </a:lvl3pPr>
                      <a:lvl4pPr marL="1371600" algn="l" defTabSz="914400" rtl="0" eaLnBrk="1" latinLnBrk="0" hangingPunct="1">
                        <a:defRPr sz="1800" b="1" kern="1200">
                          <a:solidFill>
                            <a:schemeClr val="lt1"/>
                          </a:solidFill>
                          <a:latin typeface="Calibri" panose="020F0502020204030204"/>
                          <a:ea typeface=""/>
                          <a:cs typeface=""/>
                        </a:defRPr>
                      </a:lvl4pPr>
                      <a:lvl5pPr marL="1828800" algn="l" defTabSz="914400" rtl="0" eaLnBrk="1" latinLnBrk="0" hangingPunct="1">
                        <a:defRPr sz="1800" b="1" kern="1200">
                          <a:solidFill>
                            <a:schemeClr val="lt1"/>
                          </a:solidFill>
                          <a:latin typeface="Calibri" panose="020F0502020204030204"/>
                          <a:ea typeface=""/>
                          <a:cs typeface=""/>
                        </a:defRPr>
                      </a:lvl5pPr>
                      <a:lvl6pPr marL="2286000" algn="l" defTabSz="914400" rtl="0" eaLnBrk="1" latinLnBrk="0" hangingPunct="1">
                        <a:defRPr sz="1800" b="1" kern="1200">
                          <a:solidFill>
                            <a:schemeClr val="lt1"/>
                          </a:solidFill>
                          <a:latin typeface="Calibri" panose="020F0502020204030204"/>
                          <a:ea typeface=""/>
                          <a:cs typeface=""/>
                        </a:defRPr>
                      </a:lvl6pPr>
                      <a:lvl7pPr marL="2743200" algn="l" defTabSz="914400" rtl="0" eaLnBrk="1" latinLnBrk="0" hangingPunct="1">
                        <a:defRPr sz="1800" b="1" kern="1200">
                          <a:solidFill>
                            <a:schemeClr val="lt1"/>
                          </a:solidFill>
                          <a:latin typeface="Calibri" panose="020F0502020204030204"/>
                          <a:ea typeface=""/>
                          <a:cs typeface=""/>
                        </a:defRPr>
                      </a:lvl7pPr>
                      <a:lvl8pPr marL="3200400" algn="l" defTabSz="914400" rtl="0" eaLnBrk="1" latinLnBrk="0" hangingPunct="1">
                        <a:defRPr sz="1800" b="1" kern="1200">
                          <a:solidFill>
                            <a:schemeClr val="lt1"/>
                          </a:solidFill>
                          <a:latin typeface="Calibri" panose="020F0502020204030204"/>
                          <a:ea typeface=""/>
                          <a:cs typeface=""/>
                        </a:defRPr>
                      </a:lvl8pPr>
                      <a:lvl9pPr marL="3657600" algn="l" defTabSz="914400" rtl="0" eaLnBrk="1" latinLnBrk="0" hangingPunct="1">
                        <a:defRPr sz="1800" b="1" kern="1200">
                          <a:solidFill>
                            <a:schemeClr val="lt1"/>
                          </a:solidFill>
                          <a:latin typeface="Calibri" panose="020F0502020204030204"/>
                          <a:ea typeface=""/>
                          <a:cs typeface=""/>
                        </a:defRPr>
                      </a:lvl9pPr>
                    </a:lstStyle>
                    <a:p>
                      <a:pPr algn="ctr"/>
                      <a:r>
                        <a:rPr lang="en-ZA" sz="2400" dirty="0" smtClean="0">
                          <a:solidFill>
                            <a:schemeClr val="tx1"/>
                          </a:solidFill>
                        </a:rPr>
                        <a:t>OVERALL</a:t>
                      </a:r>
                      <a:r>
                        <a:rPr lang="en-ZA" sz="2400" baseline="0" dirty="0" smtClean="0">
                          <a:solidFill>
                            <a:schemeClr val="tx1"/>
                          </a:solidFill>
                        </a:rPr>
                        <a:t> PERFORMANCE</a:t>
                      </a:r>
                      <a:endParaRPr lang="en-ZA" sz="2400" dirty="0">
                        <a:solidFill>
                          <a:schemeClr val="tx1"/>
                        </a:solidFill>
                      </a:endParaRPr>
                    </a:p>
                  </a:txBody>
                  <a:tcPr>
                    <a:lnL w="12700" cmpd="sng">
                      <a:solidFill>
                        <a:sysClr val="window" lastClr="FFFFFF"/>
                      </a:solidFill>
                    </a:lnL>
                    <a:lnR w="12700" cap="flat" cmpd="sng" algn="ctr">
                      <a:solidFill>
                        <a:sysClr val="window" lastClr="FFFFFF"/>
                      </a:solidFill>
                      <a:prstDash val="solid"/>
                      <a:round/>
                      <a:headEnd type="none" w="med" len="med"/>
                      <a:tailEnd type="none" w="med" len="med"/>
                    </a:lnR>
                    <a:lnT w="12700" cmpd="sng">
                      <a:solidFill>
                        <a:sysClr val="window" lastClr="FFFFFF"/>
                      </a:solidFill>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5B9BD5"/>
                    </a:solidFill>
                  </a:tcPr>
                </a:tc>
                <a:tc hMerge="1">
                  <a:txBody>
                    <a:bodyPr/>
                    <a:lstStyle>
                      <a:lvl1pPr marL="0" algn="l" defTabSz="914400" rtl="0" eaLnBrk="1" latinLnBrk="0" hangingPunct="1">
                        <a:defRPr sz="1800" b="1" kern="1200">
                          <a:solidFill>
                            <a:schemeClr val="lt1"/>
                          </a:solidFill>
                          <a:latin typeface="Calibri" panose="020F0502020204030204"/>
                          <a:ea typeface=""/>
                          <a:cs typeface=""/>
                        </a:defRPr>
                      </a:lvl1pPr>
                      <a:lvl2pPr marL="457200" algn="l" defTabSz="914400" rtl="0" eaLnBrk="1" latinLnBrk="0" hangingPunct="1">
                        <a:defRPr sz="1800" b="1" kern="1200">
                          <a:solidFill>
                            <a:schemeClr val="lt1"/>
                          </a:solidFill>
                          <a:latin typeface="Calibri" panose="020F0502020204030204"/>
                          <a:ea typeface=""/>
                          <a:cs typeface=""/>
                        </a:defRPr>
                      </a:lvl2pPr>
                      <a:lvl3pPr marL="914400" algn="l" defTabSz="914400" rtl="0" eaLnBrk="1" latinLnBrk="0" hangingPunct="1">
                        <a:defRPr sz="1800" b="1" kern="1200">
                          <a:solidFill>
                            <a:schemeClr val="lt1"/>
                          </a:solidFill>
                          <a:latin typeface="Calibri" panose="020F0502020204030204"/>
                          <a:ea typeface=""/>
                          <a:cs typeface=""/>
                        </a:defRPr>
                      </a:lvl3pPr>
                      <a:lvl4pPr marL="1371600" algn="l" defTabSz="914400" rtl="0" eaLnBrk="1" latinLnBrk="0" hangingPunct="1">
                        <a:defRPr sz="1800" b="1" kern="1200">
                          <a:solidFill>
                            <a:schemeClr val="lt1"/>
                          </a:solidFill>
                          <a:latin typeface="Calibri" panose="020F0502020204030204"/>
                          <a:ea typeface=""/>
                          <a:cs typeface=""/>
                        </a:defRPr>
                      </a:lvl4pPr>
                      <a:lvl5pPr marL="1828800" algn="l" defTabSz="914400" rtl="0" eaLnBrk="1" latinLnBrk="0" hangingPunct="1">
                        <a:defRPr sz="1800" b="1" kern="1200">
                          <a:solidFill>
                            <a:schemeClr val="lt1"/>
                          </a:solidFill>
                          <a:latin typeface="Calibri" panose="020F0502020204030204"/>
                          <a:ea typeface=""/>
                          <a:cs typeface=""/>
                        </a:defRPr>
                      </a:lvl5pPr>
                      <a:lvl6pPr marL="2286000" algn="l" defTabSz="914400" rtl="0" eaLnBrk="1" latinLnBrk="0" hangingPunct="1">
                        <a:defRPr sz="1800" b="1" kern="1200">
                          <a:solidFill>
                            <a:schemeClr val="lt1"/>
                          </a:solidFill>
                          <a:latin typeface="Calibri" panose="020F0502020204030204"/>
                          <a:ea typeface=""/>
                          <a:cs typeface=""/>
                        </a:defRPr>
                      </a:lvl6pPr>
                      <a:lvl7pPr marL="2743200" algn="l" defTabSz="914400" rtl="0" eaLnBrk="1" latinLnBrk="0" hangingPunct="1">
                        <a:defRPr sz="1800" b="1" kern="1200">
                          <a:solidFill>
                            <a:schemeClr val="lt1"/>
                          </a:solidFill>
                          <a:latin typeface="Calibri" panose="020F0502020204030204"/>
                          <a:ea typeface=""/>
                          <a:cs typeface=""/>
                        </a:defRPr>
                      </a:lvl7pPr>
                      <a:lvl8pPr marL="3200400" algn="l" defTabSz="914400" rtl="0" eaLnBrk="1" latinLnBrk="0" hangingPunct="1">
                        <a:defRPr sz="1800" b="1" kern="1200">
                          <a:solidFill>
                            <a:schemeClr val="lt1"/>
                          </a:solidFill>
                          <a:latin typeface="Calibri" panose="020F0502020204030204"/>
                          <a:ea typeface=""/>
                          <a:cs typeface=""/>
                        </a:defRPr>
                      </a:lvl8pPr>
                      <a:lvl9pPr marL="3657600" algn="l" defTabSz="914400" rtl="0" eaLnBrk="1" latinLnBrk="0" hangingPunct="1">
                        <a:defRPr sz="1800" b="1" kern="1200">
                          <a:solidFill>
                            <a:schemeClr val="lt1"/>
                          </a:solidFill>
                          <a:latin typeface="Calibri" panose="020F0502020204030204"/>
                          <a:ea typeface=""/>
                          <a:cs typeface=""/>
                        </a:defRPr>
                      </a:lvl9pPr>
                    </a:lstStyle>
                    <a:p>
                      <a:endParaRPr lang="en-ZA" dirty="0"/>
                    </a:p>
                  </a:txBody>
                  <a:tcP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5B9BD5"/>
                    </a:solidFill>
                  </a:tcPr>
                </a:tc>
              </a:tr>
              <a:tr h="835310">
                <a:tc>
                  <a:txBody>
                    <a:bodyPr/>
                    <a:lstStyle>
                      <a:lvl1pPr marL="0" algn="l" defTabSz="914400" rtl="0" eaLnBrk="1" latinLnBrk="0" hangingPunct="1">
                        <a:defRPr sz="1800" kern="1200">
                          <a:solidFill>
                            <a:schemeClr val="dk1"/>
                          </a:solidFill>
                          <a:latin typeface="Calibri" panose="020F0502020204030204"/>
                          <a:ea typeface=""/>
                          <a:cs typeface=""/>
                        </a:defRPr>
                      </a:lvl1pPr>
                      <a:lvl2pPr marL="457200" algn="l" defTabSz="914400" rtl="0" eaLnBrk="1" latinLnBrk="0" hangingPunct="1">
                        <a:defRPr sz="1800" kern="1200">
                          <a:solidFill>
                            <a:schemeClr val="dk1"/>
                          </a:solidFill>
                          <a:latin typeface="Calibri" panose="020F0502020204030204"/>
                          <a:ea typeface=""/>
                          <a:cs typeface=""/>
                        </a:defRPr>
                      </a:lvl2pPr>
                      <a:lvl3pPr marL="914400" algn="l" defTabSz="914400" rtl="0" eaLnBrk="1" latinLnBrk="0" hangingPunct="1">
                        <a:defRPr sz="1800" kern="1200">
                          <a:solidFill>
                            <a:schemeClr val="dk1"/>
                          </a:solidFill>
                          <a:latin typeface="Calibri" panose="020F0502020204030204"/>
                          <a:ea typeface=""/>
                          <a:cs typeface=""/>
                        </a:defRPr>
                      </a:lvl3pPr>
                      <a:lvl4pPr marL="1371600" algn="l" defTabSz="914400" rtl="0" eaLnBrk="1" latinLnBrk="0" hangingPunct="1">
                        <a:defRPr sz="1800" kern="1200">
                          <a:solidFill>
                            <a:schemeClr val="dk1"/>
                          </a:solidFill>
                          <a:latin typeface="Calibri" panose="020F0502020204030204"/>
                          <a:ea typeface=""/>
                          <a:cs typeface=""/>
                        </a:defRPr>
                      </a:lvl4pPr>
                      <a:lvl5pPr marL="1828800" algn="l" defTabSz="914400" rtl="0" eaLnBrk="1" latinLnBrk="0" hangingPunct="1">
                        <a:defRPr sz="1800" kern="1200">
                          <a:solidFill>
                            <a:schemeClr val="dk1"/>
                          </a:solidFill>
                          <a:latin typeface="Calibri" panose="020F0502020204030204"/>
                          <a:ea typeface=""/>
                          <a:cs typeface=""/>
                        </a:defRPr>
                      </a:lvl5pPr>
                      <a:lvl6pPr marL="2286000" algn="l" defTabSz="914400" rtl="0" eaLnBrk="1" latinLnBrk="0" hangingPunct="1">
                        <a:defRPr sz="1800" kern="1200">
                          <a:solidFill>
                            <a:schemeClr val="dk1"/>
                          </a:solidFill>
                          <a:latin typeface="Calibri" panose="020F0502020204030204"/>
                          <a:ea typeface=""/>
                          <a:cs typeface=""/>
                        </a:defRPr>
                      </a:lvl6pPr>
                      <a:lvl7pPr marL="2743200" algn="l" defTabSz="914400" rtl="0" eaLnBrk="1" latinLnBrk="0" hangingPunct="1">
                        <a:defRPr sz="1800" kern="1200">
                          <a:solidFill>
                            <a:schemeClr val="dk1"/>
                          </a:solidFill>
                          <a:latin typeface="Calibri" panose="020F0502020204030204"/>
                          <a:ea typeface=""/>
                          <a:cs typeface=""/>
                        </a:defRPr>
                      </a:lvl7pPr>
                      <a:lvl8pPr marL="3200400" algn="l" defTabSz="914400" rtl="0" eaLnBrk="1" latinLnBrk="0" hangingPunct="1">
                        <a:defRPr sz="1800" kern="1200">
                          <a:solidFill>
                            <a:schemeClr val="dk1"/>
                          </a:solidFill>
                          <a:latin typeface="Calibri" panose="020F0502020204030204"/>
                          <a:ea typeface=""/>
                          <a:cs typeface=""/>
                        </a:defRPr>
                      </a:lvl8pPr>
                      <a:lvl9pPr marL="3657600" algn="l" defTabSz="914400" rtl="0" eaLnBrk="1" latinLnBrk="0" hangingPunct="1">
                        <a:defRPr sz="1800" kern="1200">
                          <a:solidFill>
                            <a:schemeClr val="dk1"/>
                          </a:solidFill>
                          <a:latin typeface="Calibri" panose="020F0502020204030204"/>
                          <a:ea typeface=""/>
                          <a:cs typeface=""/>
                        </a:defRPr>
                      </a:lvl9pPr>
                    </a:lstStyle>
                    <a:p>
                      <a:r>
                        <a:rPr lang="en-ZA" sz="1600" dirty="0" smtClean="0">
                          <a:latin typeface="Arial" panose="020B0604020202020204" pitchFamily="34" charset="0"/>
                          <a:cs typeface="Arial" panose="020B0604020202020204" pitchFamily="34" charset="0"/>
                        </a:rPr>
                        <a:t>TARGETS ACHIEVED</a:t>
                      </a:r>
                      <a:endParaRPr lang="en-ZA" sz="1600" dirty="0">
                        <a:latin typeface="Arial" panose="020B0604020202020204" pitchFamily="34" charset="0"/>
                        <a:cs typeface="Arial" panose="020B0604020202020204" pitchFamily="34" charset="0"/>
                      </a:endParaRPr>
                    </a:p>
                  </a:txBody>
                  <a:tcPr marT="45754" marB="45754">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40000"/>
                      </a:srgbClr>
                    </a:solidFill>
                  </a:tcPr>
                </a:tc>
                <a:tc>
                  <a:txBody>
                    <a:bodyPr/>
                    <a:lstStyle>
                      <a:lvl1pPr marL="0" algn="l" defTabSz="914400" rtl="0" eaLnBrk="1" latinLnBrk="0" hangingPunct="1">
                        <a:defRPr sz="1800" kern="1200">
                          <a:solidFill>
                            <a:schemeClr val="dk1"/>
                          </a:solidFill>
                          <a:latin typeface="Calibri" panose="020F0502020204030204"/>
                          <a:ea typeface=""/>
                          <a:cs typeface=""/>
                        </a:defRPr>
                      </a:lvl1pPr>
                      <a:lvl2pPr marL="457200" algn="l" defTabSz="914400" rtl="0" eaLnBrk="1" latinLnBrk="0" hangingPunct="1">
                        <a:defRPr sz="1800" kern="1200">
                          <a:solidFill>
                            <a:schemeClr val="dk1"/>
                          </a:solidFill>
                          <a:latin typeface="Calibri" panose="020F0502020204030204"/>
                          <a:ea typeface=""/>
                          <a:cs typeface=""/>
                        </a:defRPr>
                      </a:lvl2pPr>
                      <a:lvl3pPr marL="914400" algn="l" defTabSz="914400" rtl="0" eaLnBrk="1" latinLnBrk="0" hangingPunct="1">
                        <a:defRPr sz="1800" kern="1200">
                          <a:solidFill>
                            <a:schemeClr val="dk1"/>
                          </a:solidFill>
                          <a:latin typeface="Calibri" panose="020F0502020204030204"/>
                          <a:ea typeface=""/>
                          <a:cs typeface=""/>
                        </a:defRPr>
                      </a:lvl3pPr>
                      <a:lvl4pPr marL="1371600" algn="l" defTabSz="914400" rtl="0" eaLnBrk="1" latinLnBrk="0" hangingPunct="1">
                        <a:defRPr sz="1800" kern="1200">
                          <a:solidFill>
                            <a:schemeClr val="dk1"/>
                          </a:solidFill>
                          <a:latin typeface="Calibri" panose="020F0502020204030204"/>
                          <a:ea typeface=""/>
                          <a:cs typeface=""/>
                        </a:defRPr>
                      </a:lvl4pPr>
                      <a:lvl5pPr marL="1828800" algn="l" defTabSz="914400" rtl="0" eaLnBrk="1" latinLnBrk="0" hangingPunct="1">
                        <a:defRPr sz="1800" kern="1200">
                          <a:solidFill>
                            <a:schemeClr val="dk1"/>
                          </a:solidFill>
                          <a:latin typeface="Calibri" panose="020F0502020204030204"/>
                          <a:ea typeface=""/>
                          <a:cs typeface=""/>
                        </a:defRPr>
                      </a:lvl5pPr>
                      <a:lvl6pPr marL="2286000" algn="l" defTabSz="914400" rtl="0" eaLnBrk="1" latinLnBrk="0" hangingPunct="1">
                        <a:defRPr sz="1800" kern="1200">
                          <a:solidFill>
                            <a:schemeClr val="dk1"/>
                          </a:solidFill>
                          <a:latin typeface="Calibri" panose="020F0502020204030204"/>
                          <a:ea typeface=""/>
                          <a:cs typeface=""/>
                        </a:defRPr>
                      </a:lvl6pPr>
                      <a:lvl7pPr marL="2743200" algn="l" defTabSz="914400" rtl="0" eaLnBrk="1" latinLnBrk="0" hangingPunct="1">
                        <a:defRPr sz="1800" kern="1200">
                          <a:solidFill>
                            <a:schemeClr val="dk1"/>
                          </a:solidFill>
                          <a:latin typeface="Calibri" panose="020F0502020204030204"/>
                          <a:ea typeface=""/>
                          <a:cs typeface=""/>
                        </a:defRPr>
                      </a:lvl7pPr>
                      <a:lvl8pPr marL="3200400" algn="l" defTabSz="914400" rtl="0" eaLnBrk="1" latinLnBrk="0" hangingPunct="1">
                        <a:defRPr sz="1800" kern="1200">
                          <a:solidFill>
                            <a:schemeClr val="dk1"/>
                          </a:solidFill>
                          <a:latin typeface="Calibri" panose="020F0502020204030204"/>
                          <a:ea typeface=""/>
                          <a:cs typeface=""/>
                        </a:defRPr>
                      </a:lvl8pPr>
                      <a:lvl9pPr marL="3657600" algn="l" defTabSz="914400" rtl="0" eaLnBrk="1" latinLnBrk="0" hangingPunct="1">
                        <a:defRPr sz="1800" kern="1200">
                          <a:solidFill>
                            <a:schemeClr val="dk1"/>
                          </a:solidFill>
                          <a:latin typeface="Calibri" panose="020F0502020204030204"/>
                          <a:ea typeface=""/>
                          <a:cs typeface=""/>
                        </a:defRPr>
                      </a:lvl9pPr>
                    </a:lstStyle>
                    <a:p>
                      <a:r>
                        <a:rPr lang="en-ZA" dirty="0" smtClean="0"/>
                        <a:t>12</a:t>
                      </a:r>
                      <a:endParaRPr lang="en-ZA" dirty="0"/>
                    </a:p>
                  </a:txBody>
                  <a:tcPr>
                    <a:lnL w="12700" cap="flat" cmpd="sng" algn="ctr">
                      <a:solidFill>
                        <a:sysClr val="window" lastClr="FFFFFF"/>
                      </a:solidFill>
                      <a:prstDash val="solid"/>
                      <a:round/>
                      <a:headEnd type="none" w="med" len="med"/>
                      <a:tailEnd type="none" w="med" len="med"/>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40000"/>
                      </a:srgbClr>
                    </a:solidFill>
                  </a:tcPr>
                </a:tc>
              </a:tr>
              <a:tr h="835310">
                <a:tc>
                  <a:txBody>
                    <a:bodyPr/>
                    <a:lstStyle>
                      <a:lvl1pPr marL="0" algn="l" defTabSz="914400" rtl="0" eaLnBrk="1" latinLnBrk="0" hangingPunct="1">
                        <a:defRPr sz="1800" kern="1200">
                          <a:solidFill>
                            <a:schemeClr val="dk1"/>
                          </a:solidFill>
                          <a:latin typeface="Calibri" panose="020F0502020204030204"/>
                          <a:ea typeface=""/>
                          <a:cs typeface=""/>
                        </a:defRPr>
                      </a:lvl1pPr>
                      <a:lvl2pPr marL="457200" algn="l" defTabSz="914400" rtl="0" eaLnBrk="1" latinLnBrk="0" hangingPunct="1">
                        <a:defRPr sz="1800" kern="1200">
                          <a:solidFill>
                            <a:schemeClr val="dk1"/>
                          </a:solidFill>
                          <a:latin typeface="Calibri" panose="020F0502020204030204"/>
                          <a:ea typeface=""/>
                          <a:cs typeface=""/>
                        </a:defRPr>
                      </a:lvl2pPr>
                      <a:lvl3pPr marL="914400" algn="l" defTabSz="914400" rtl="0" eaLnBrk="1" latinLnBrk="0" hangingPunct="1">
                        <a:defRPr sz="1800" kern="1200">
                          <a:solidFill>
                            <a:schemeClr val="dk1"/>
                          </a:solidFill>
                          <a:latin typeface="Calibri" panose="020F0502020204030204"/>
                          <a:ea typeface=""/>
                          <a:cs typeface=""/>
                        </a:defRPr>
                      </a:lvl3pPr>
                      <a:lvl4pPr marL="1371600" algn="l" defTabSz="914400" rtl="0" eaLnBrk="1" latinLnBrk="0" hangingPunct="1">
                        <a:defRPr sz="1800" kern="1200">
                          <a:solidFill>
                            <a:schemeClr val="dk1"/>
                          </a:solidFill>
                          <a:latin typeface="Calibri" panose="020F0502020204030204"/>
                          <a:ea typeface=""/>
                          <a:cs typeface=""/>
                        </a:defRPr>
                      </a:lvl4pPr>
                      <a:lvl5pPr marL="1828800" algn="l" defTabSz="914400" rtl="0" eaLnBrk="1" latinLnBrk="0" hangingPunct="1">
                        <a:defRPr sz="1800" kern="1200">
                          <a:solidFill>
                            <a:schemeClr val="dk1"/>
                          </a:solidFill>
                          <a:latin typeface="Calibri" panose="020F0502020204030204"/>
                          <a:ea typeface=""/>
                          <a:cs typeface=""/>
                        </a:defRPr>
                      </a:lvl5pPr>
                      <a:lvl6pPr marL="2286000" algn="l" defTabSz="914400" rtl="0" eaLnBrk="1" latinLnBrk="0" hangingPunct="1">
                        <a:defRPr sz="1800" kern="1200">
                          <a:solidFill>
                            <a:schemeClr val="dk1"/>
                          </a:solidFill>
                          <a:latin typeface="Calibri" panose="020F0502020204030204"/>
                          <a:ea typeface=""/>
                          <a:cs typeface=""/>
                        </a:defRPr>
                      </a:lvl6pPr>
                      <a:lvl7pPr marL="2743200" algn="l" defTabSz="914400" rtl="0" eaLnBrk="1" latinLnBrk="0" hangingPunct="1">
                        <a:defRPr sz="1800" kern="1200">
                          <a:solidFill>
                            <a:schemeClr val="dk1"/>
                          </a:solidFill>
                          <a:latin typeface="Calibri" panose="020F0502020204030204"/>
                          <a:ea typeface=""/>
                          <a:cs typeface=""/>
                        </a:defRPr>
                      </a:lvl7pPr>
                      <a:lvl8pPr marL="3200400" algn="l" defTabSz="914400" rtl="0" eaLnBrk="1" latinLnBrk="0" hangingPunct="1">
                        <a:defRPr sz="1800" kern="1200">
                          <a:solidFill>
                            <a:schemeClr val="dk1"/>
                          </a:solidFill>
                          <a:latin typeface="Calibri" panose="020F0502020204030204"/>
                          <a:ea typeface=""/>
                          <a:cs typeface=""/>
                        </a:defRPr>
                      </a:lvl8pPr>
                      <a:lvl9pPr marL="3657600" algn="l" defTabSz="914400" rtl="0" eaLnBrk="1" latinLnBrk="0" hangingPunct="1">
                        <a:defRPr sz="1800" kern="1200">
                          <a:solidFill>
                            <a:schemeClr val="dk1"/>
                          </a:solidFill>
                          <a:latin typeface="Calibri" panose="020F0502020204030204"/>
                          <a:ea typeface=""/>
                          <a:cs typeface=""/>
                        </a:defRPr>
                      </a:lvl9pPr>
                    </a:lstStyle>
                    <a:p>
                      <a:r>
                        <a:rPr lang="en-ZA" sz="1600" dirty="0" smtClean="0">
                          <a:latin typeface="Arial" panose="020B0604020202020204" pitchFamily="34" charset="0"/>
                          <a:cs typeface="Arial" panose="020B0604020202020204" pitchFamily="34" charset="0"/>
                        </a:rPr>
                        <a:t>TARGETS NOT ACHIEVED</a:t>
                      </a:r>
                      <a:endParaRPr lang="en-ZA" sz="1600" dirty="0">
                        <a:latin typeface="Arial" panose="020B0604020202020204" pitchFamily="34" charset="0"/>
                        <a:cs typeface="Arial" panose="020B0604020202020204" pitchFamily="34" charset="0"/>
                      </a:endParaRPr>
                    </a:p>
                  </a:txBody>
                  <a:tcPr marT="45754" marB="45754">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5B9BD5">
                        <a:tint val="20000"/>
                      </a:srgbClr>
                    </a:solidFill>
                  </a:tcPr>
                </a:tc>
                <a:tc>
                  <a:txBody>
                    <a:bodyPr/>
                    <a:lstStyle>
                      <a:lvl1pPr marL="0" algn="l" defTabSz="914400" rtl="0" eaLnBrk="1" latinLnBrk="0" hangingPunct="1">
                        <a:defRPr sz="1800" kern="1200">
                          <a:solidFill>
                            <a:schemeClr val="dk1"/>
                          </a:solidFill>
                          <a:latin typeface="Calibri" panose="020F0502020204030204"/>
                          <a:ea typeface=""/>
                          <a:cs typeface=""/>
                        </a:defRPr>
                      </a:lvl1pPr>
                      <a:lvl2pPr marL="457200" algn="l" defTabSz="914400" rtl="0" eaLnBrk="1" latinLnBrk="0" hangingPunct="1">
                        <a:defRPr sz="1800" kern="1200">
                          <a:solidFill>
                            <a:schemeClr val="dk1"/>
                          </a:solidFill>
                          <a:latin typeface="Calibri" panose="020F0502020204030204"/>
                          <a:ea typeface=""/>
                          <a:cs typeface=""/>
                        </a:defRPr>
                      </a:lvl2pPr>
                      <a:lvl3pPr marL="914400" algn="l" defTabSz="914400" rtl="0" eaLnBrk="1" latinLnBrk="0" hangingPunct="1">
                        <a:defRPr sz="1800" kern="1200">
                          <a:solidFill>
                            <a:schemeClr val="dk1"/>
                          </a:solidFill>
                          <a:latin typeface="Calibri" panose="020F0502020204030204"/>
                          <a:ea typeface=""/>
                          <a:cs typeface=""/>
                        </a:defRPr>
                      </a:lvl3pPr>
                      <a:lvl4pPr marL="1371600" algn="l" defTabSz="914400" rtl="0" eaLnBrk="1" latinLnBrk="0" hangingPunct="1">
                        <a:defRPr sz="1800" kern="1200">
                          <a:solidFill>
                            <a:schemeClr val="dk1"/>
                          </a:solidFill>
                          <a:latin typeface="Calibri" panose="020F0502020204030204"/>
                          <a:ea typeface=""/>
                          <a:cs typeface=""/>
                        </a:defRPr>
                      </a:lvl4pPr>
                      <a:lvl5pPr marL="1828800" algn="l" defTabSz="914400" rtl="0" eaLnBrk="1" latinLnBrk="0" hangingPunct="1">
                        <a:defRPr sz="1800" kern="1200">
                          <a:solidFill>
                            <a:schemeClr val="dk1"/>
                          </a:solidFill>
                          <a:latin typeface="Calibri" panose="020F0502020204030204"/>
                          <a:ea typeface=""/>
                          <a:cs typeface=""/>
                        </a:defRPr>
                      </a:lvl5pPr>
                      <a:lvl6pPr marL="2286000" algn="l" defTabSz="914400" rtl="0" eaLnBrk="1" latinLnBrk="0" hangingPunct="1">
                        <a:defRPr sz="1800" kern="1200">
                          <a:solidFill>
                            <a:schemeClr val="dk1"/>
                          </a:solidFill>
                          <a:latin typeface="Calibri" panose="020F0502020204030204"/>
                          <a:ea typeface=""/>
                          <a:cs typeface=""/>
                        </a:defRPr>
                      </a:lvl6pPr>
                      <a:lvl7pPr marL="2743200" algn="l" defTabSz="914400" rtl="0" eaLnBrk="1" latinLnBrk="0" hangingPunct="1">
                        <a:defRPr sz="1800" kern="1200">
                          <a:solidFill>
                            <a:schemeClr val="dk1"/>
                          </a:solidFill>
                          <a:latin typeface="Calibri" panose="020F0502020204030204"/>
                          <a:ea typeface=""/>
                          <a:cs typeface=""/>
                        </a:defRPr>
                      </a:lvl7pPr>
                      <a:lvl8pPr marL="3200400" algn="l" defTabSz="914400" rtl="0" eaLnBrk="1" latinLnBrk="0" hangingPunct="1">
                        <a:defRPr sz="1800" kern="1200">
                          <a:solidFill>
                            <a:schemeClr val="dk1"/>
                          </a:solidFill>
                          <a:latin typeface="Calibri" panose="020F0502020204030204"/>
                          <a:ea typeface=""/>
                          <a:cs typeface=""/>
                        </a:defRPr>
                      </a:lvl8pPr>
                      <a:lvl9pPr marL="3657600" algn="l" defTabSz="914400" rtl="0" eaLnBrk="1" latinLnBrk="0" hangingPunct="1">
                        <a:defRPr sz="1800" kern="1200">
                          <a:solidFill>
                            <a:schemeClr val="dk1"/>
                          </a:solidFill>
                          <a:latin typeface="Calibri" panose="020F0502020204030204"/>
                          <a:ea typeface=""/>
                          <a:cs typeface=""/>
                        </a:defRPr>
                      </a:lvl9pPr>
                    </a:lstStyle>
                    <a:p>
                      <a:r>
                        <a:rPr lang="en-ZA" dirty="0" smtClean="0"/>
                        <a:t>08</a:t>
                      </a:r>
                      <a:endParaRPr lang="en-ZA" dirty="0"/>
                    </a:p>
                  </a:txBody>
                  <a:tcPr>
                    <a:lnL w="12700" cap="flat" cmpd="sng" algn="ctr">
                      <a:solidFill>
                        <a:sysClr val="window" lastClr="FFFFFF"/>
                      </a:solidFill>
                      <a:prstDash val="solid"/>
                      <a:round/>
                      <a:headEnd type="none" w="med" len="med"/>
                      <a:tailEnd type="none" w="med" len="med"/>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20000"/>
                      </a:srgbClr>
                    </a:solidFill>
                  </a:tcPr>
                </a:tc>
              </a:tr>
              <a:tr h="817084">
                <a:tc>
                  <a:txBody>
                    <a:bodyPr/>
                    <a:lstStyle>
                      <a:lvl1pPr marL="0" algn="l" defTabSz="914400" rtl="0" eaLnBrk="1" latinLnBrk="0" hangingPunct="1">
                        <a:defRPr sz="1800" kern="1200">
                          <a:solidFill>
                            <a:schemeClr val="dk1"/>
                          </a:solidFill>
                          <a:latin typeface="Calibri" panose="020F0502020204030204"/>
                          <a:ea typeface=""/>
                          <a:cs typeface=""/>
                        </a:defRPr>
                      </a:lvl1pPr>
                      <a:lvl2pPr marL="457200" algn="l" defTabSz="914400" rtl="0" eaLnBrk="1" latinLnBrk="0" hangingPunct="1">
                        <a:defRPr sz="1800" kern="1200">
                          <a:solidFill>
                            <a:schemeClr val="dk1"/>
                          </a:solidFill>
                          <a:latin typeface="Calibri" panose="020F0502020204030204"/>
                          <a:ea typeface=""/>
                          <a:cs typeface=""/>
                        </a:defRPr>
                      </a:lvl2pPr>
                      <a:lvl3pPr marL="914400" algn="l" defTabSz="914400" rtl="0" eaLnBrk="1" latinLnBrk="0" hangingPunct="1">
                        <a:defRPr sz="1800" kern="1200">
                          <a:solidFill>
                            <a:schemeClr val="dk1"/>
                          </a:solidFill>
                          <a:latin typeface="Calibri" panose="020F0502020204030204"/>
                          <a:ea typeface=""/>
                          <a:cs typeface=""/>
                        </a:defRPr>
                      </a:lvl3pPr>
                      <a:lvl4pPr marL="1371600" algn="l" defTabSz="914400" rtl="0" eaLnBrk="1" latinLnBrk="0" hangingPunct="1">
                        <a:defRPr sz="1800" kern="1200">
                          <a:solidFill>
                            <a:schemeClr val="dk1"/>
                          </a:solidFill>
                          <a:latin typeface="Calibri" panose="020F0502020204030204"/>
                          <a:ea typeface=""/>
                          <a:cs typeface=""/>
                        </a:defRPr>
                      </a:lvl4pPr>
                      <a:lvl5pPr marL="1828800" algn="l" defTabSz="914400" rtl="0" eaLnBrk="1" latinLnBrk="0" hangingPunct="1">
                        <a:defRPr sz="1800" kern="1200">
                          <a:solidFill>
                            <a:schemeClr val="dk1"/>
                          </a:solidFill>
                          <a:latin typeface="Calibri" panose="020F0502020204030204"/>
                          <a:ea typeface=""/>
                          <a:cs typeface=""/>
                        </a:defRPr>
                      </a:lvl5pPr>
                      <a:lvl6pPr marL="2286000" algn="l" defTabSz="914400" rtl="0" eaLnBrk="1" latinLnBrk="0" hangingPunct="1">
                        <a:defRPr sz="1800" kern="1200">
                          <a:solidFill>
                            <a:schemeClr val="dk1"/>
                          </a:solidFill>
                          <a:latin typeface="Calibri" panose="020F0502020204030204"/>
                          <a:ea typeface=""/>
                          <a:cs typeface=""/>
                        </a:defRPr>
                      </a:lvl6pPr>
                      <a:lvl7pPr marL="2743200" algn="l" defTabSz="914400" rtl="0" eaLnBrk="1" latinLnBrk="0" hangingPunct="1">
                        <a:defRPr sz="1800" kern="1200">
                          <a:solidFill>
                            <a:schemeClr val="dk1"/>
                          </a:solidFill>
                          <a:latin typeface="Calibri" panose="020F0502020204030204"/>
                          <a:ea typeface=""/>
                          <a:cs typeface=""/>
                        </a:defRPr>
                      </a:lvl7pPr>
                      <a:lvl8pPr marL="3200400" algn="l" defTabSz="914400" rtl="0" eaLnBrk="1" latinLnBrk="0" hangingPunct="1">
                        <a:defRPr sz="1800" kern="1200">
                          <a:solidFill>
                            <a:schemeClr val="dk1"/>
                          </a:solidFill>
                          <a:latin typeface="Calibri" panose="020F0502020204030204"/>
                          <a:ea typeface=""/>
                          <a:cs typeface=""/>
                        </a:defRPr>
                      </a:lvl8pPr>
                      <a:lvl9pPr marL="3657600" algn="l" defTabSz="914400" rtl="0" eaLnBrk="1" latinLnBrk="0" hangingPunct="1">
                        <a:defRPr sz="1800" kern="1200">
                          <a:solidFill>
                            <a:schemeClr val="dk1"/>
                          </a:solidFill>
                          <a:latin typeface="Calibri" panose="020F0502020204030204"/>
                          <a:ea typeface=""/>
                          <a:cs typeface=""/>
                        </a:defRPr>
                      </a:lvl9pPr>
                    </a:lstStyle>
                    <a:p>
                      <a:r>
                        <a:rPr lang="en-ZA" sz="1600" dirty="0" smtClean="0">
                          <a:latin typeface="Arial" panose="020B0604020202020204" pitchFamily="34" charset="0"/>
                          <a:cs typeface="Arial" panose="020B0604020202020204" pitchFamily="34" charset="0"/>
                        </a:rPr>
                        <a:t>PERCENTAGE FOR ANNUAL</a:t>
                      </a:r>
                      <a:r>
                        <a:rPr lang="en-ZA" sz="1600" baseline="0" dirty="0" smtClean="0">
                          <a:latin typeface="Arial" panose="020B0604020202020204" pitchFamily="34" charset="0"/>
                          <a:cs typeface="Arial" panose="020B0604020202020204" pitchFamily="34" charset="0"/>
                        </a:rPr>
                        <a:t> </a:t>
                      </a:r>
                      <a:r>
                        <a:rPr lang="en-ZA" sz="1600" dirty="0" smtClean="0">
                          <a:latin typeface="Arial" panose="020B0604020202020204" pitchFamily="34" charset="0"/>
                          <a:cs typeface="Arial" panose="020B0604020202020204" pitchFamily="34" charset="0"/>
                        </a:rPr>
                        <a:t>PERFORMANCE</a:t>
                      </a:r>
                      <a:endParaRPr lang="en-ZA" sz="1600" dirty="0">
                        <a:latin typeface="Arial" panose="020B0604020202020204" pitchFamily="34" charset="0"/>
                        <a:cs typeface="Arial" panose="020B0604020202020204" pitchFamily="34" charset="0"/>
                      </a:endParaRPr>
                    </a:p>
                  </a:txBody>
                  <a:tcPr marT="45754" marB="45754">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5B9BD5">
                        <a:tint val="40000"/>
                      </a:srgbClr>
                    </a:solidFill>
                  </a:tcPr>
                </a:tc>
                <a:tc>
                  <a:txBody>
                    <a:bodyPr/>
                    <a:lstStyle>
                      <a:lvl1pPr marL="0" algn="l" defTabSz="914400" rtl="0" eaLnBrk="1" latinLnBrk="0" hangingPunct="1">
                        <a:defRPr sz="1800" kern="1200">
                          <a:solidFill>
                            <a:schemeClr val="dk1"/>
                          </a:solidFill>
                          <a:latin typeface="Calibri" panose="020F0502020204030204"/>
                          <a:ea typeface=""/>
                          <a:cs typeface=""/>
                        </a:defRPr>
                      </a:lvl1pPr>
                      <a:lvl2pPr marL="457200" algn="l" defTabSz="914400" rtl="0" eaLnBrk="1" latinLnBrk="0" hangingPunct="1">
                        <a:defRPr sz="1800" kern="1200">
                          <a:solidFill>
                            <a:schemeClr val="dk1"/>
                          </a:solidFill>
                          <a:latin typeface="Calibri" panose="020F0502020204030204"/>
                          <a:ea typeface=""/>
                          <a:cs typeface=""/>
                        </a:defRPr>
                      </a:lvl2pPr>
                      <a:lvl3pPr marL="914400" algn="l" defTabSz="914400" rtl="0" eaLnBrk="1" latinLnBrk="0" hangingPunct="1">
                        <a:defRPr sz="1800" kern="1200">
                          <a:solidFill>
                            <a:schemeClr val="dk1"/>
                          </a:solidFill>
                          <a:latin typeface="Calibri" panose="020F0502020204030204"/>
                          <a:ea typeface=""/>
                          <a:cs typeface=""/>
                        </a:defRPr>
                      </a:lvl3pPr>
                      <a:lvl4pPr marL="1371600" algn="l" defTabSz="914400" rtl="0" eaLnBrk="1" latinLnBrk="0" hangingPunct="1">
                        <a:defRPr sz="1800" kern="1200">
                          <a:solidFill>
                            <a:schemeClr val="dk1"/>
                          </a:solidFill>
                          <a:latin typeface="Calibri" panose="020F0502020204030204"/>
                          <a:ea typeface=""/>
                          <a:cs typeface=""/>
                        </a:defRPr>
                      </a:lvl4pPr>
                      <a:lvl5pPr marL="1828800" algn="l" defTabSz="914400" rtl="0" eaLnBrk="1" latinLnBrk="0" hangingPunct="1">
                        <a:defRPr sz="1800" kern="1200">
                          <a:solidFill>
                            <a:schemeClr val="dk1"/>
                          </a:solidFill>
                          <a:latin typeface="Calibri" panose="020F0502020204030204"/>
                          <a:ea typeface=""/>
                          <a:cs typeface=""/>
                        </a:defRPr>
                      </a:lvl5pPr>
                      <a:lvl6pPr marL="2286000" algn="l" defTabSz="914400" rtl="0" eaLnBrk="1" latinLnBrk="0" hangingPunct="1">
                        <a:defRPr sz="1800" kern="1200">
                          <a:solidFill>
                            <a:schemeClr val="dk1"/>
                          </a:solidFill>
                          <a:latin typeface="Calibri" panose="020F0502020204030204"/>
                          <a:ea typeface=""/>
                          <a:cs typeface=""/>
                        </a:defRPr>
                      </a:lvl6pPr>
                      <a:lvl7pPr marL="2743200" algn="l" defTabSz="914400" rtl="0" eaLnBrk="1" latinLnBrk="0" hangingPunct="1">
                        <a:defRPr sz="1800" kern="1200">
                          <a:solidFill>
                            <a:schemeClr val="dk1"/>
                          </a:solidFill>
                          <a:latin typeface="Calibri" panose="020F0502020204030204"/>
                          <a:ea typeface=""/>
                          <a:cs typeface=""/>
                        </a:defRPr>
                      </a:lvl7pPr>
                      <a:lvl8pPr marL="3200400" algn="l" defTabSz="914400" rtl="0" eaLnBrk="1" latinLnBrk="0" hangingPunct="1">
                        <a:defRPr sz="1800" kern="1200">
                          <a:solidFill>
                            <a:schemeClr val="dk1"/>
                          </a:solidFill>
                          <a:latin typeface="Calibri" panose="020F0502020204030204"/>
                          <a:ea typeface=""/>
                          <a:cs typeface=""/>
                        </a:defRPr>
                      </a:lvl8pPr>
                      <a:lvl9pPr marL="3657600" algn="l" defTabSz="914400" rtl="0" eaLnBrk="1" latinLnBrk="0" hangingPunct="1">
                        <a:defRPr sz="1800" kern="1200">
                          <a:solidFill>
                            <a:schemeClr val="dk1"/>
                          </a:solidFill>
                          <a:latin typeface="Calibri" panose="020F0502020204030204"/>
                          <a:ea typeface=""/>
                          <a:cs typeface=""/>
                        </a:defRPr>
                      </a:lvl9pPr>
                    </a:lstStyle>
                    <a:p>
                      <a:r>
                        <a:rPr lang="en-ZA" dirty="0" smtClean="0"/>
                        <a:t>60%</a:t>
                      </a:r>
                      <a:endParaRPr lang="en-ZA" dirty="0"/>
                    </a:p>
                  </a:txBody>
                  <a:tcPr>
                    <a:lnL w="12700" cap="flat" cmpd="sng" algn="ctr">
                      <a:solidFill>
                        <a:sysClr val="window" lastClr="FFFFFF"/>
                      </a:solidFill>
                      <a:prstDash val="solid"/>
                      <a:round/>
                      <a:headEnd type="none" w="med" len="med"/>
                      <a:tailEnd type="none" w="med" len="med"/>
                    </a:lnL>
                    <a:lnR w="12700" cmpd="sng">
                      <a:solidFill>
                        <a:sysClr val="window" lastClr="FFFFFF"/>
                      </a:solidFill>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5B9BD5">
                        <a:tint val="40000"/>
                      </a:srgbClr>
                    </a:solidFill>
                  </a:tcPr>
                </a:tc>
              </a:tr>
              <a:tr h="984228">
                <a:tc>
                  <a:txBody>
                    <a:bodyPr/>
                    <a:lstStyle>
                      <a:lvl1pPr marL="0" algn="l" defTabSz="914400" rtl="0" eaLnBrk="1" latinLnBrk="0" hangingPunct="1">
                        <a:defRPr sz="1800" kern="1200">
                          <a:solidFill>
                            <a:schemeClr val="dk1"/>
                          </a:solidFill>
                          <a:latin typeface="Calibri" panose="020F0502020204030204"/>
                          <a:ea typeface=""/>
                          <a:cs typeface=""/>
                        </a:defRPr>
                      </a:lvl1pPr>
                      <a:lvl2pPr marL="457200" algn="l" defTabSz="914400" rtl="0" eaLnBrk="1" latinLnBrk="0" hangingPunct="1">
                        <a:defRPr sz="1800" kern="1200">
                          <a:solidFill>
                            <a:schemeClr val="dk1"/>
                          </a:solidFill>
                          <a:latin typeface="Calibri" panose="020F0502020204030204"/>
                          <a:ea typeface=""/>
                          <a:cs typeface=""/>
                        </a:defRPr>
                      </a:lvl2pPr>
                      <a:lvl3pPr marL="914400" algn="l" defTabSz="914400" rtl="0" eaLnBrk="1" latinLnBrk="0" hangingPunct="1">
                        <a:defRPr sz="1800" kern="1200">
                          <a:solidFill>
                            <a:schemeClr val="dk1"/>
                          </a:solidFill>
                          <a:latin typeface="Calibri" panose="020F0502020204030204"/>
                          <a:ea typeface=""/>
                          <a:cs typeface=""/>
                        </a:defRPr>
                      </a:lvl3pPr>
                      <a:lvl4pPr marL="1371600" algn="l" defTabSz="914400" rtl="0" eaLnBrk="1" latinLnBrk="0" hangingPunct="1">
                        <a:defRPr sz="1800" kern="1200">
                          <a:solidFill>
                            <a:schemeClr val="dk1"/>
                          </a:solidFill>
                          <a:latin typeface="Calibri" panose="020F0502020204030204"/>
                          <a:ea typeface=""/>
                          <a:cs typeface=""/>
                        </a:defRPr>
                      </a:lvl4pPr>
                      <a:lvl5pPr marL="1828800" algn="l" defTabSz="914400" rtl="0" eaLnBrk="1" latinLnBrk="0" hangingPunct="1">
                        <a:defRPr sz="1800" kern="1200">
                          <a:solidFill>
                            <a:schemeClr val="dk1"/>
                          </a:solidFill>
                          <a:latin typeface="Calibri" panose="020F0502020204030204"/>
                          <a:ea typeface=""/>
                          <a:cs typeface=""/>
                        </a:defRPr>
                      </a:lvl5pPr>
                      <a:lvl6pPr marL="2286000" algn="l" defTabSz="914400" rtl="0" eaLnBrk="1" latinLnBrk="0" hangingPunct="1">
                        <a:defRPr sz="1800" kern="1200">
                          <a:solidFill>
                            <a:schemeClr val="dk1"/>
                          </a:solidFill>
                          <a:latin typeface="Calibri" panose="020F0502020204030204"/>
                          <a:ea typeface=""/>
                          <a:cs typeface=""/>
                        </a:defRPr>
                      </a:lvl6pPr>
                      <a:lvl7pPr marL="2743200" algn="l" defTabSz="914400" rtl="0" eaLnBrk="1" latinLnBrk="0" hangingPunct="1">
                        <a:defRPr sz="1800" kern="1200">
                          <a:solidFill>
                            <a:schemeClr val="dk1"/>
                          </a:solidFill>
                          <a:latin typeface="Calibri" panose="020F0502020204030204"/>
                          <a:ea typeface=""/>
                          <a:cs typeface=""/>
                        </a:defRPr>
                      </a:lvl7pPr>
                      <a:lvl8pPr marL="3200400" algn="l" defTabSz="914400" rtl="0" eaLnBrk="1" latinLnBrk="0" hangingPunct="1">
                        <a:defRPr sz="1800" kern="1200">
                          <a:solidFill>
                            <a:schemeClr val="dk1"/>
                          </a:solidFill>
                          <a:latin typeface="Calibri" panose="020F0502020204030204"/>
                          <a:ea typeface=""/>
                          <a:cs typeface=""/>
                        </a:defRPr>
                      </a:lvl8pPr>
                      <a:lvl9pPr marL="3657600" algn="l" defTabSz="914400" rtl="0" eaLnBrk="1" latinLnBrk="0" hangingPunct="1">
                        <a:defRPr sz="1800" kern="1200">
                          <a:solidFill>
                            <a:schemeClr val="dk1"/>
                          </a:solidFill>
                          <a:latin typeface="Calibri" panose="020F0502020204030204"/>
                          <a:ea typeface=""/>
                          <a:cs typeface=""/>
                        </a:defRPr>
                      </a:lvl9pPr>
                    </a:lstStyle>
                    <a:p>
                      <a:r>
                        <a:rPr lang="en-ZA" sz="1600" dirty="0" smtClean="0">
                          <a:solidFill>
                            <a:schemeClr val="tx1"/>
                          </a:solidFill>
                          <a:latin typeface="Arial" panose="020B0604020202020204" pitchFamily="34" charset="0"/>
                          <a:cs typeface="Arial" panose="020B0604020202020204" pitchFamily="34" charset="0"/>
                        </a:rPr>
                        <a:t>BUDGET </a:t>
                      </a:r>
                      <a:endParaRPr lang="en-ZA" sz="1600" dirty="0">
                        <a:solidFill>
                          <a:schemeClr val="tx1"/>
                        </a:solidFill>
                        <a:latin typeface="Arial" panose="020B0604020202020204" pitchFamily="34" charset="0"/>
                        <a:cs typeface="Arial" panose="020B0604020202020204" pitchFamily="34" charset="0"/>
                      </a:endParaRPr>
                    </a:p>
                  </a:txBody>
                  <a:tcPr marT="45754" marB="45754">
                    <a:lnL w="12700" cmpd="sng">
                      <a:solidFill>
                        <a:sysClr val="window" lastClr="FFFFFF"/>
                      </a:solidFill>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5B9BD5">
                        <a:tint val="40000"/>
                      </a:srgbClr>
                    </a:solidFill>
                  </a:tcPr>
                </a:tc>
                <a:tc>
                  <a:txBody>
                    <a:bodyPr/>
                    <a:lstStyle>
                      <a:lvl1pPr marL="0" algn="l" defTabSz="914400" rtl="0" eaLnBrk="1" latinLnBrk="0" hangingPunct="1">
                        <a:defRPr sz="1800" kern="1200">
                          <a:solidFill>
                            <a:schemeClr val="dk1"/>
                          </a:solidFill>
                          <a:latin typeface="Calibri" panose="020F0502020204030204"/>
                          <a:ea typeface=""/>
                          <a:cs typeface=""/>
                        </a:defRPr>
                      </a:lvl1pPr>
                      <a:lvl2pPr marL="457200" algn="l" defTabSz="914400" rtl="0" eaLnBrk="1" latinLnBrk="0" hangingPunct="1">
                        <a:defRPr sz="1800" kern="1200">
                          <a:solidFill>
                            <a:schemeClr val="dk1"/>
                          </a:solidFill>
                          <a:latin typeface="Calibri" panose="020F0502020204030204"/>
                          <a:ea typeface=""/>
                          <a:cs typeface=""/>
                        </a:defRPr>
                      </a:lvl2pPr>
                      <a:lvl3pPr marL="914400" algn="l" defTabSz="914400" rtl="0" eaLnBrk="1" latinLnBrk="0" hangingPunct="1">
                        <a:defRPr sz="1800" kern="1200">
                          <a:solidFill>
                            <a:schemeClr val="dk1"/>
                          </a:solidFill>
                          <a:latin typeface="Calibri" panose="020F0502020204030204"/>
                          <a:ea typeface=""/>
                          <a:cs typeface=""/>
                        </a:defRPr>
                      </a:lvl3pPr>
                      <a:lvl4pPr marL="1371600" algn="l" defTabSz="914400" rtl="0" eaLnBrk="1" latinLnBrk="0" hangingPunct="1">
                        <a:defRPr sz="1800" kern="1200">
                          <a:solidFill>
                            <a:schemeClr val="dk1"/>
                          </a:solidFill>
                          <a:latin typeface="Calibri" panose="020F0502020204030204"/>
                          <a:ea typeface=""/>
                          <a:cs typeface=""/>
                        </a:defRPr>
                      </a:lvl4pPr>
                      <a:lvl5pPr marL="1828800" algn="l" defTabSz="914400" rtl="0" eaLnBrk="1" latinLnBrk="0" hangingPunct="1">
                        <a:defRPr sz="1800" kern="1200">
                          <a:solidFill>
                            <a:schemeClr val="dk1"/>
                          </a:solidFill>
                          <a:latin typeface="Calibri" panose="020F0502020204030204"/>
                          <a:ea typeface=""/>
                          <a:cs typeface=""/>
                        </a:defRPr>
                      </a:lvl5pPr>
                      <a:lvl6pPr marL="2286000" algn="l" defTabSz="914400" rtl="0" eaLnBrk="1" latinLnBrk="0" hangingPunct="1">
                        <a:defRPr sz="1800" kern="1200">
                          <a:solidFill>
                            <a:schemeClr val="dk1"/>
                          </a:solidFill>
                          <a:latin typeface="Calibri" panose="020F0502020204030204"/>
                          <a:ea typeface=""/>
                          <a:cs typeface=""/>
                        </a:defRPr>
                      </a:lvl6pPr>
                      <a:lvl7pPr marL="2743200" algn="l" defTabSz="914400" rtl="0" eaLnBrk="1" latinLnBrk="0" hangingPunct="1">
                        <a:defRPr sz="1800" kern="1200">
                          <a:solidFill>
                            <a:schemeClr val="dk1"/>
                          </a:solidFill>
                          <a:latin typeface="Calibri" panose="020F0502020204030204"/>
                          <a:ea typeface=""/>
                          <a:cs typeface=""/>
                        </a:defRPr>
                      </a:lvl7pPr>
                      <a:lvl8pPr marL="3200400" algn="l" defTabSz="914400" rtl="0" eaLnBrk="1" latinLnBrk="0" hangingPunct="1">
                        <a:defRPr sz="1800" kern="1200">
                          <a:solidFill>
                            <a:schemeClr val="dk1"/>
                          </a:solidFill>
                          <a:latin typeface="Calibri" panose="020F0502020204030204"/>
                          <a:ea typeface=""/>
                          <a:cs typeface=""/>
                        </a:defRPr>
                      </a:lvl8pPr>
                      <a:lvl9pPr marL="3657600" algn="l" defTabSz="914400" rtl="0" eaLnBrk="1" latinLnBrk="0" hangingPunct="1">
                        <a:defRPr sz="1800" kern="1200">
                          <a:solidFill>
                            <a:schemeClr val="dk1"/>
                          </a:solidFill>
                          <a:latin typeface="Calibri" panose="020F0502020204030204"/>
                          <a:ea typeface=""/>
                          <a:cs typeface=""/>
                        </a:defRPr>
                      </a:lvl9pPr>
                    </a:lstStyle>
                    <a:p>
                      <a:r>
                        <a:rPr lang="en-US" dirty="0" smtClean="0">
                          <a:solidFill>
                            <a:schemeClr val="tx1"/>
                          </a:solidFill>
                        </a:rPr>
                        <a:t>R 3 512 254.09</a:t>
                      </a:r>
                      <a:endParaRPr lang="en-US" dirty="0">
                        <a:solidFill>
                          <a:schemeClr val="tx1"/>
                        </a:solidFill>
                      </a:endParaRPr>
                    </a:p>
                  </a:txBody>
                  <a:tcPr>
                    <a:lnL w="12700" cap="flat" cmpd="sng" algn="ctr">
                      <a:solidFill>
                        <a:sysClr val="window" lastClr="FFFFFF"/>
                      </a:solidFill>
                      <a:prstDash val="solid"/>
                      <a:round/>
                      <a:headEnd type="none" w="med" len="med"/>
                      <a:tailEnd type="none" w="med" len="med"/>
                    </a:lnL>
                    <a:lnR w="12700" cmpd="sng">
                      <a:solidFill>
                        <a:sysClr val="window" lastClr="FFFFFF"/>
                      </a:solidFill>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5B9BD5">
                        <a:tint val="40000"/>
                      </a:srgbClr>
                    </a:solidFill>
                  </a:tcPr>
                </a:tc>
              </a:tr>
              <a:tr h="984228">
                <a:tc>
                  <a:txBody>
                    <a:bodyPr/>
                    <a:lstStyle>
                      <a:lvl1pPr marL="0" algn="l" defTabSz="914400" rtl="0" eaLnBrk="1" latinLnBrk="0" hangingPunct="1">
                        <a:defRPr sz="1800" kern="1200">
                          <a:solidFill>
                            <a:schemeClr val="dk1"/>
                          </a:solidFill>
                          <a:latin typeface="Calibri" panose="020F0502020204030204"/>
                          <a:ea typeface=""/>
                          <a:cs typeface=""/>
                        </a:defRPr>
                      </a:lvl1pPr>
                      <a:lvl2pPr marL="457200" algn="l" defTabSz="914400" rtl="0" eaLnBrk="1" latinLnBrk="0" hangingPunct="1">
                        <a:defRPr sz="1800" kern="1200">
                          <a:solidFill>
                            <a:schemeClr val="dk1"/>
                          </a:solidFill>
                          <a:latin typeface="Calibri" panose="020F0502020204030204"/>
                          <a:ea typeface=""/>
                          <a:cs typeface=""/>
                        </a:defRPr>
                      </a:lvl2pPr>
                      <a:lvl3pPr marL="914400" algn="l" defTabSz="914400" rtl="0" eaLnBrk="1" latinLnBrk="0" hangingPunct="1">
                        <a:defRPr sz="1800" kern="1200">
                          <a:solidFill>
                            <a:schemeClr val="dk1"/>
                          </a:solidFill>
                          <a:latin typeface="Calibri" panose="020F0502020204030204"/>
                          <a:ea typeface=""/>
                          <a:cs typeface=""/>
                        </a:defRPr>
                      </a:lvl3pPr>
                      <a:lvl4pPr marL="1371600" algn="l" defTabSz="914400" rtl="0" eaLnBrk="1" latinLnBrk="0" hangingPunct="1">
                        <a:defRPr sz="1800" kern="1200">
                          <a:solidFill>
                            <a:schemeClr val="dk1"/>
                          </a:solidFill>
                          <a:latin typeface="Calibri" panose="020F0502020204030204"/>
                          <a:ea typeface=""/>
                          <a:cs typeface=""/>
                        </a:defRPr>
                      </a:lvl4pPr>
                      <a:lvl5pPr marL="1828800" algn="l" defTabSz="914400" rtl="0" eaLnBrk="1" latinLnBrk="0" hangingPunct="1">
                        <a:defRPr sz="1800" kern="1200">
                          <a:solidFill>
                            <a:schemeClr val="dk1"/>
                          </a:solidFill>
                          <a:latin typeface="Calibri" panose="020F0502020204030204"/>
                          <a:ea typeface=""/>
                          <a:cs typeface=""/>
                        </a:defRPr>
                      </a:lvl5pPr>
                      <a:lvl6pPr marL="2286000" algn="l" defTabSz="914400" rtl="0" eaLnBrk="1" latinLnBrk="0" hangingPunct="1">
                        <a:defRPr sz="1800" kern="1200">
                          <a:solidFill>
                            <a:schemeClr val="dk1"/>
                          </a:solidFill>
                          <a:latin typeface="Calibri" panose="020F0502020204030204"/>
                          <a:ea typeface=""/>
                          <a:cs typeface=""/>
                        </a:defRPr>
                      </a:lvl6pPr>
                      <a:lvl7pPr marL="2743200" algn="l" defTabSz="914400" rtl="0" eaLnBrk="1" latinLnBrk="0" hangingPunct="1">
                        <a:defRPr sz="1800" kern="1200">
                          <a:solidFill>
                            <a:schemeClr val="dk1"/>
                          </a:solidFill>
                          <a:latin typeface="Calibri" panose="020F0502020204030204"/>
                          <a:ea typeface=""/>
                          <a:cs typeface=""/>
                        </a:defRPr>
                      </a:lvl7pPr>
                      <a:lvl8pPr marL="3200400" algn="l" defTabSz="914400" rtl="0" eaLnBrk="1" latinLnBrk="0" hangingPunct="1">
                        <a:defRPr sz="1800" kern="1200">
                          <a:solidFill>
                            <a:schemeClr val="dk1"/>
                          </a:solidFill>
                          <a:latin typeface="Calibri" panose="020F0502020204030204"/>
                          <a:ea typeface=""/>
                          <a:cs typeface=""/>
                        </a:defRPr>
                      </a:lvl8pPr>
                      <a:lvl9pPr marL="3657600" algn="l" defTabSz="914400" rtl="0" eaLnBrk="1" latinLnBrk="0" hangingPunct="1">
                        <a:defRPr sz="1800" kern="1200">
                          <a:solidFill>
                            <a:schemeClr val="dk1"/>
                          </a:solidFill>
                          <a:latin typeface="Calibri" panose="020F0502020204030204"/>
                          <a:ea typeface=""/>
                          <a:cs typeface=""/>
                        </a:defRPr>
                      </a:lvl9pPr>
                    </a:lstStyle>
                    <a:p>
                      <a:r>
                        <a:rPr lang="en-ZA" sz="1600" dirty="0" smtClean="0">
                          <a:solidFill>
                            <a:schemeClr val="tx1"/>
                          </a:solidFill>
                          <a:latin typeface="Arial" panose="020B0604020202020204" pitchFamily="34" charset="0"/>
                          <a:cs typeface="Arial" panose="020B0604020202020204" pitchFamily="34" charset="0"/>
                        </a:rPr>
                        <a:t>EXPENDITURE </a:t>
                      </a:r>
                      <a:endParaRPr lang="en-ZA" sz="1600" dirty="0">
                        <a:solidFill>
                          <a:schemeClr val="tx1"/>
                        </a:solidFill>
                        <a:latin typeface="Arial" panose="020B0604020202020204" pitchFamily="34" charset="0"/>
                        <a:cs typeface="Arial" panose="020B0604020202020204" pitchFamily="34" charset="0"/>
                      </a:endParaRPr>
                    </a:p>
                  </a:txBody>
                  <a:tcPr marT="45754" marB="45754">
                    <a:lnL w="12700" cmpd="sng">
                      <a:solidFill>
                        <a:sysClr val="window" lastClr="FFFFFF"/>
                      </a:solidFill>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5B9BD5">
                        <a:tint val="40000"/>
                      </a:srgbClr>
                    </a:solidFill>
                  </a:tcPr>
                </a:tc>
                <a:tc>
                  <a:txBody>
                    <a:bodyPr/>
                    <a:lstStyle>
                      <a:lvl1pPr marL="0" algn="l" defTabSz="914400" rtl="0" eaLnBrk="1" latinLnBrk="0" hangingPunct="1">
                        <a:defRPr sz="1800" kern="1200">
                          <a:solidFill>
                            <a:schemeClr val="dk1"/>
                          </a:solidFill>
                          <a:latin typeface="Calibri" panose="020F0502020204030204"/>
                          <a:ea typeface=""/>
                          <a:cs typeface=""/>
                        </a:defRPr>
                      </a:lvl1pPr>
                      <a:lvl2pPr marL="457200" algn="l" defTabSz="914400" rtl="0" eaLnBrk="1" latinLnBrk="0" hangingPunct="1">
                        <a:defRPr sz="1800" kern="1200">
                          <a:solidFill>
                            <a:schemeClr val="dk1"/>
                          </a:solidFill>
                          <a:latin typeface="Calibri" panose="020F0502020204030204"/>
                          <a:ea typeface=""/>
                          <a:cs typeface=""/>
                        </a:defRPr>
                      </a:lvl2pPr>
                      <a:lvl3pPr marL="914400" algn="l" defTabSz="914400" rtl="0" eaLnBrk="1" latinLnBrk="0" hangingPunct="1">
                        <a:defRPr sz="1800" kern="1200">
                          <a:solidFill>
                            <a:schemeClr val="dk1"/>
                          </a:solidFill>
                          <a:latin typeface="Calibri" panose="020F0502020204030204"/>
                          <a:ea typeface=""/>
                          <a:cs typeface=""/>
                        </a:defRPr>
                      </a:lvl3pPr>
                      <a:lvl4pPr marL="1371600" algn="l" defTabSz="914400" rtl="0" eaLnBrk="1" latinLnBrk="0" hangingPunct="1">
                        <a:defRPr sz="1800" kern="1200">
                          <a:solidFill>
                            <a:schemeClr val="dk1"/>
                          </a:solidFill>
                          <a:latin typeface="Calibri" panose="020F0502020204030204"/>
                          <a:ea typeface=""/>
                          <a:cs typeface=""/>
                        </a:defRPr>
                      </a:lvl4pPr>
                      <a:lvl5pPr marL="1828800" algn="l" defTabSz="914400" rtl="0" eaLnBrk="1" latinLnBrk="0" hangingPunct="1">
                        <a:defRPr sz="1800" kern="1200">
                          <a:solidFill>
                            <a:schemeClr val="dk1"/>
                          </a:solidFill>
                          <a:latin typeface="Calibri" panose="020F0502020204030204"/>
                          <a:ea typeface=""/>
                          <a:cs typeface=""/>
                        </a:defRPr>
                      </a:lvl5pPr>
                      <a:lvl6pPr marL="2286000" algn="l" defTabSz="914400" rtl="0" eaLnBrk="1" latinLnBrk="0" hangingPunct="1">
                        <a:defRPr sz="1800" kern="1200">
                          <a:solidFill>
                            <a:schemeClr val="dk1"/>
                          </a:solidFill>
                          <a:latin typeface="Calibri" panose="020F0502020204030204"/>
                          <a:ea typeface=""/>
                          <a:cs typeface=""/>
                        </a:defRPr>
                      </a:lvl6pPr>
                      <a:lvl7pPr marL="2743200" algn="l" defTabSz="914400" rtl="0" eaLnBrk="1" latinLnBrk="0" hangingPunct="1">
                        <a:defRPr sz="1800" kern="1200">
                          <a:solidFill>
                            <a:schemeClr val="dk1"/>
                          </a:solidFill>
                          <a:latin typeface="Calibri" panose="020F0502020204030204"/>
                          <a:ea typeface=""/>
                          <a:cs typeface=""/>
                        </a:defRPr>
                      </a:lvl7pPr>
                      <a:lvl8pPr marL="3200400" algn="l" defTabSz="914400" rtl="0" eaLnBrk="1" latinLnBrk="0" hangingPunct="1">
                        <a:defRPr sz="1800" kern="1200">
                          <a:solidFill>
                            <a:schemeClr val="dk1"/>
                          </a:solidFill>
                          <a:latin typeface="Calibri" panose="020F0502020204030204"/>
                          <a:ea typeface=""/>
                          <a:cs typeface=""/>
                        </a:defRPr>
                      </a:lvl8pPr>
                      <a:lvl9pPr marL="3657600" algn="l" defTabSz="914400" rtl="0" eaLnBrk="1" latinLnBrk="0" hangingPunct="1">
                        <a:defRPr sz="1800" kern="1200">
                          <a:solidFill>
                            <a:schemeClr val="dk1"/>
                          </a:solidFill>
                          <a:latin typeface="Calibri" panose="020F0502020204030204"/>
                          <a:ea typeface=""/>
                          <a:cs typeface=""/>
                        </a:defRPr>
                      </a:lvl9pPr>
                    </a:lstStyle>
                    <a:p>
                      <a:r>
                        <a:rPr lang="en-US" dirty="0" smtClean="0">
                          <a:solidFill>
                            <a:schemeClr val="tx1"/>
                          </a:solidFill>
                        </a:rPr>
                        <a:t>R 2</a:t>
                      </a:r>
                      <a:r>
                        <a:rPr lang="en-US" baseline="0" dirty="0" smtClean="0">
                          <a:solidFill>
                            <a:schemeClr val="tx1"/>
                          </a:solidFill>
                        </a:rPr>
                        <a:t> 022 248.14</a:t>
                      </a:r>
                      <a:endParaRPr lang="en-US" dirty="0">
                        <a:solidFill>
                          <a:schemeClr val="tx1"/>
                        </a:solidFill>
                      </a:endParaRPr>
                    </a:p>
                  </a:txBody>
                  <a:tcPr>
                    <a:lnL w="12700" cap="flat" cmpd="sng" algn="ctr">
                      <a:solidFill>
                        <a:sysClr val="window" lastClr="FFFFFF"/>
                      </a:solidFill>
                      <a:prstDash val="solid"/>
                      <a:round/>
                      <a:headEnd type="none" w="med" len="med"/>
                      <a:tailEnd type="none" w="med" len="med"/>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40000"/>
                      </a:srgbClr>
                    </a:solidFill>
                  </a:tcPr>
                </a:tc>
              </a:tr>
            </a:tbl>
          </a:graphicData>
        </a:graphic>
      </p:graphicFrame>
      <p:pic>
        <p:nvPicPr>
          <p:cNvPr id="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071102" y="-28466"/>
            <a:ext cx="914400" cy="703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Box 4"/>
          <p:cNvSpPr txBox="1"/>
          <p:nvPr/>
        </p:nvSpPr>
        <p:spPr>
          <a:xfrm>
            <a:off x="6089073" y="138499"/>
            <a:ext cx="3982029" cy="646331"/>
          </a:xfrm>
          <a:prstGeom prst="rect">
            <a:avLst/>
          </a:prstGeom>
          <a:solidFill>
            <a:srgbClr val="92D050"/>
          </a:solidFill>
        </p:spPr>
        <p:txBody>
          <a:bodyPr wrap="square" rtlCol="0">
            <a:spAutoFit/>
          </a:bodyPr>
          <a:lstStyle/>
          <a:p>
            <a:pPr algn="ctr"/>
            <a:r>
              <a:rPr lang="en-US" b="1" dirty="0" smtClean="0">
                <a:solidFill>
                  <a:srgbClr val="002060"/>
                </a:solidFill>
              </a:rPr>
              <a:t>EPMLM 2015/2016 ANNUAL PERFORMANCE </a:t>
            </a:r>
            <a:endParaRPr lang="en-US" b="1" dirty="0">
              <a:solidFill>
                <a:srgbClr val="002060"/>
              </a:solidFill>
            </a:endParaRPr>
          </a:p>
        </p:txBody>
      </p:sp>
      <p:sp>
        <p:nvSpPr>
          <p:cNvPr id="2" name="Slide Number Placeholder 1"/>
          <p:cNvSpPr>
            <a:spLocks noGrp="1"/>
          </p:cNvSpPr>
          <p:nvPr>
            <p:ph type="sldNum" sz="quarter" idx="12"/>
          </p:nvPr>
        </p:nvSpPr>
        <p:spPr/>
        <p:txBody>
          <a:bodyPr/>
          <a:lstStyle/>
          <a:p>
            <a:fld id="{01BCFC26-62B4-4113-B485-962636936649}" type="slidenum">
              <a:rPr lang="en-US" smtClean="0"/>
              <a:pPr/>
              <a:t>18</a:t>
            </a:fld>
            <a:endParaRPr lang="en-US"/>
          </a:p>
        </p:txBody>
      </p:sp>
      <p:sp>
        <p:nvSpPr>
          <p:cNvPr id="6" name="TextBox 5"/>
          <p:cNvSpPr txBox="1"/>
          <p:nvPr/>
        </p:nvSpPr>
        <p:spPr>
          <a:xfrm>
            <a:off x="621217" y="323166"/>
            <a:ext cx="4800600" cy="368300"/>
          </a:xfrm>
          <a:prstGeom prst="rect">
            <a:avLst/>
          </a:prstGeom>
          <a:ln/>
        </p:spPr>
        <p:style>
          <a:lnRef idx="1">
            <a:schemeClr val="accent1"/>
          </a:lnRef>
          <a:fillRef idx="2">
            <a:schemeClr val="accent1"/>
          </a:fillRef>
          <a:effectRef idx="1">
            <a:schemeClr val="accent1"/>
          </a:effectRef>
          <a:fontRef idx="minor">
            <a:schemeClr val="dk1"/>
          </a:fontRef>
        </p:style>
        <p:txBody>
          <a:bodyPr>
            <a:spAutoFit/>
          </a:bodyPr>
          <a:lstStyle/>
          <a:p>
            <a:pPr>
              <a:defRPr/>
            </a:pPr>
            <a:r>
              <a:rPr lang="en-US" dirty="0" smtClean="0">
                <a:solidFill>
                  <a:prstClr val="black"/>
                </a:solidFill>
              </a:rPr>
              <a:t>Overall Performance for PED Department</a:t>
            </a:r>
            <a:endParaRPr lang="en-US" dirty="0">
              <a:solidFill>
                <a:prstClr val="black"/>
              </a:solidFill>
            </a:endParaRPr>
          </a:p>
        </p:txBody>
      </p:sp>
    </p:spTree>
    <p:extLst>
      <p:ext uri="{BB962C8B-B14F-4D97-AF65-F5344CB8AC3E}">
        <p14:creationId xmlns:p14="http://schemas.microsoft.com/office/powerpoint/2010/main" val="934973351"/>
      </p:ext>
    </p:extLst>
  </p:cSld>
  <p:clrMapOvr>
    <a:masterClrMapping/>
  </p:clrMapOvr>
  <p:transition spd="slow">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57264" y="900113"/>
            <a:ext cx="10257582" cy="4242351"/>
          </a:xfrm>
        </p:spPr>
        <p:txBody>
          <a:bodyPr>
            <a:normAutofit/>
          </a:bodyPr>
          <a:lstStyle/>
          <a:p>
            <a:pPr marL="68580" lvl="0" algn="ctr">
              <a:spcBef>
                <a:spcPct val="20000"/>
              </a:spcBef>
            </a:pPr>
            <a:r>
              <a:rPr lang="en-ZA" sz="9800" b="1" dirty="0" smtClean="0">
                <a:solidFill>
                  <a:srgbClr val="94C600">
                    <a:lumMod val="50000"/>
                  </a:srgbClr>
                </a:solidFill>
                <a:latin typeface="Aharoni" pitchFamily="2" charset="-79"/>
                <a:cs typeface="Aharoni" pitchFamily="2" charset="-79"/>
              </a:rPr>
              <a:t>CORPORATE SERVICE   </a:t>
            </a:r>
            <a:r>
              <a:rPr lang="en-ZA" sz="4800" b="1" dirty="0">
                <a:solidFill>
                  <a:srgbClr val="94C600">
                    <a:lumMod val="50000"/>
                  </a:srgbClr>
                </a:solidFill>
                <a:latin typeface="Aharoni" pitchFamily="2" charset="-79"/>
                <a:cs typeface="Aharoni" pitchFamily="2" charset="-79"/>
              </a:rPr>
              <a:t/>
            </a:r>
            <a:br>
              <a:rPr lang="en-ZA" sz="4800" b="1" dirty="0">
                <a:solidFill>
                  <a:srgbClr val="94C600">
                    <a:lumMod val="50000"/>
                  </a:srgbClr>
                </a:solidFill>
                <a:latin typeface="Aharoni" pitchFamily="2" charset="-79"/>
                <a:cs typeface="Aharoni" pitchFamily="2" charset="-79"/>
              </a:rPr>
            </a:br>
            <a:endParaRPr lang="en-ZA" dirty="0"/>
          </a:p>
        </p:txBody>
      </p:sp>
      <p:sp>
        <p:nvSpPr>
          <p:cNvPr id="3" name="TextBox 2"/>
          <p:cNvSpPr txBox="1"/>
          <p:nvPr/>
        </p:nvSpPr>
        <p:spPr>
          <a:xfrm>
            <a:off x="6213764" y="86030"/>
            <a:ext cx="3982029" cy="646331"/>
          </a:xfrm>
          <a:prstGeom prst="rect">
            <a:avLst/>
          </a:prstGeom>
          <a:solidFill>
            <a:srgbClr val="92D050"/>
          </a:solidFill>
        </p:spPr>
        <p:txBody>
          <a:bodyPr wrap="square" rtlCol="0">
            <a:spAutoFit/>
          </a:bodyPr>
          <a:lstStyle/>
          <a:p>
            <a:pPr algn="ctr"/>
            <a:r>
              <a:rPr lang="en-US" b="1" dirty="0" smtClean="0">
                <a:solidFill>
                  <a:srgbClr val="002060"/>
                </a:solidFill>
              </a:rPr>
              <a:t>EPMLM 2015/2016 ANNUAL PERFORMANCE </a:t>
            </a:r>
            <a:endParaRPr lang="en-US" b="1" dirty="0">
              <a:solidFill>
                <a:srgbClr val="002060"/>
              </a:solidFill>
            </a:endParaRPr>
          </a:p>
        </p:txBody>
      </p:sp>
      <p:pic>
        <p:nvPicPr>
          <p:cNvPr id="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071102" y="-28466"/>
            <a:ext cx="914400" cy="703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Slide Number Placeholder 4"/>
          <p:cNvSpPr>
            <a:spLocks noGrp="1"/>
          </p:cNvSpPr>
          <p:nvPr>
            <p:ph type="sldNum" sz="quarter" idx="12"/>
          </p:nvPr>
        </p:nvSpPr>
        <p:spPr>
          <a:xfrm>
            <a:off x="6213764" y="90237"/>
            <a:ext cx="1776208" cy="365125"/>
          </a:xfrm>
        </p:spPr>
        <p:txBody>
          <a:bodyPr/>
          <a:lstStyle/>
          <a:p>
            <a:fld id="{01BCFC26-62B4-4113-B485-962636936649}" type="slidenum">
              <a:rPr lang="en-US" smtClean="0"/>
              <a:pPr/>
              <a:t>19</a:t>
            </a:fld>
            <a:endParaRPr lang="en-US" dirty="0"/>
          </a:p>
        </p:txBody>
      </p:sp>
    </p:spTree>
    <p:extLst>
      <p:ext uri="{BB962C8B-B14F-4D97-AF65-F5344CB8AC3E}">
        <p14:creationId xmlns:p14="http://schemas.microsoft.com/office/powerpoint/2010/main" val="1185444503"/>
      </p:ext>
    </p:extLst>
  </p:cSld>
  <p:clrMapOvr>
    <a:masterClrMapping/>
  </p:clrMapOvr>
  <p:transition spd="slow">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extLst>
              <p:ext uri="{D42A27DB-BD31-4B8C-83A1-F6EECF244321}">
                <p14:modId xmlns:p14="http://schemas.microsoft.com/office/powerpoint/2010/main" val="612044254"/>
              </p:ext>
            </p:extLst>
          </p:nvPr>
        </p:nvGraphicFramePr>
        <p:xfrm>
          <a:off x="833627" y="769962"/>
          <a:ext cx="10524745" cy="5535160"/>
        </p:xfrm>
        <a:graphic>
          <a:graphicData uri="http://schemas.openxmlformats.org/drawingml/2006/table">
            <a:tbl>
              <a:tblPr firstRow="1" firstCol="1" bandRow="1">
                <a:tableStyleId>{3C2FFA5D-87B4-456A-9821-1D502468CF0F}</a:tableStyleId>
              </a:tblPr>
              <a:tblGrid>
                <a:gridCol w="5263355"/>
                <a:gridCol w="1953613"/>
                <a:gridCol w="3307777"/>
              </a:tblGrid>
              <a:tr h="288270">
                <a:tc>
                  <a:txBody>
                    <a:bodyPr/>
                    <a:lstStyle/>
                    <a:p>
                      <a:pPr marL="0" marR="0">
                        <a:lnSpc>
                          <a:spcPct val="115000"/>
                        </a:lnSpc>
                        <a:spcBef>
                          <a:spcPts val="0"/>
                        </a:spcBef>
                        <a:spcAft>
                          <a:spcPts val="0"/>
                        </a:spcAft>
                      </a:pPr>
                      <a:r>
                        <a:rPr lang="en-US" sz="1200" dirty="0">
                          <a:solidFill>
                            <a:schemeClr val="tx1"/>
                          </a:solidFill>
                          <a:effectLst/>
                        </a:rPr>
                        <a:t>ITEM</a:t>
                      </a:r>
                      <a:endParaRPr lang="en-US" sz="1200" dirty="0">
                        <a:solidFill>
                          <a:schemeClr val="tx1"/>
                        </a:solidFill>
                        <a:effectLst/>
                        <a:latin typeface="Calibri"/>
                        <a:ea typeface="Calibri"/>
                        <a:cs typeface="Times New Roman"/>
                      </a:endParaRPr>
                    </a:p>
                  </a:txBody>
                  <a:tcPr marL="58232" marR="58232" marT="0" marB="0"/>
                </a:tc>
                <a:tc>
                  <a:txBody>
                    <a:bodyPr/>
                    <a:lstStyle/>
                    <a:p>
                      <a:pPr marL="0" marR="0">
                        <a:lnSpc>
                          <a:spcPct val="115000"/>
                        </a:lnSpc>
                        <a:spcBef>
                          <a:spcPts val="0"/>
                        </a:spcBef>
                        <a:spcAft>
                          <a:spcPts val="0"/>
                        </a:spcAft>
                      </a:pPr>
                      <a:r>
                        <a:rPr lang="en-US" sz="1200">
                          <a:solidFill>
                            <a:schemeClr val="tx1"/>
                          </a:solidFill>
                          <a:effectLst/>
                        </a:rPr>
                        <a:t>TIME</a:t>
                      </a:r>
                      <a:endParaRPr lang="en-US" sz="1200">
                        <a:solidFill>
                          <a:schemeClr val="tx1"/>
                        </a:solidFill>
                        <a:effectLst/>
                        <a:latin typeface="Calibri"/>
                        <a:ea typeface="Calibri"/>
                        <a:cs typeface="Times New Roman"/>
                      </a:endParaRPr>
                    </a:p>
                  </a:txBody>
                  <a:tcPr marL="58232" marR="58232" marT="0" marB="0"/>
                </a:tc>
                <a:tc>
                  <a:txBody>
                    <a:bodyPr/>
                    <a:lstStyle/>
                    <a:p>
                      <a:pPr marL="0" marR="0">
                        <a:lnSpc>
                          <a:spcPct val="115000"/>
                        </a:lnSpc>
                        <a:spcBef>
                          <a:spcPts val="0"/>
                        </a:spcBef>
                        <a:spcAft>
                          <a:spcPts val="0"/>
                        </a:spcAft>
                      </a:pPr>
                      <a:r>
                        <a:rPr lang="en-US" sz="1200" dirty="0" smtClean="0">
                          <a:solidFill>
                            <a:schemeClr val="tx1"/>
                          </a:solidFill>
                          <a:effectLst/>
                          <a:latin typeface="+mn-lt"/>
                          <a:ea typeface="+mn-ea"/>
                          <a:cs typeface="+mn-cs"/>
                        </a:rPr>
                        <a:t>PRESENTER</a:t>
                      </a:r>
                      <a:endParaRPr lang="en-US" sz="1200" dirty="0">
                        <a:solidFill>
                          <a:schemeClr val="tx1"/>
                        </a:solidFill>
                        <a:effectLst/>
                        <a:latin typeface="Calibri"/>
                        <a:ea typeface="Calibri"/>
                        <a:cs typeface="Times New Roman"/>
                      </a:endParaRPr>
                    </a:p>
                  </a:txBody>
                  <a:tcPr marL="58232" marR="58232" marT="0" marB="0"/>
                </a:tc>
              </a:tr>
              <a:tr h="249921">
                <a:tc>
                  <a:txBody>
                    <a:bodyPr/>
                    <a:lstStyle/>
                    <a:p>
                      <a:pPr marL="342900" marR="0" lvl="0" indent="-342900">
                        <a:lnSpc>
                          <a:spcPct val="150000"/>
                        </a:lnSpc>
                        <a:spcBef>
                          <a:spcPts val="0"/>
                        </a:spcBef>
                        <a:spcAft>
                          <a:spcPts val="0"/>
                        </a:spcAft>
                        <a:buFont typeface="+mj-lt"/>
                        <a:buAutoNum type="arabicPeriod"/>
                      </a:pPr>
                      <a:r>
                        <a:rPr lang="en-US" sz="1200" dirty="0">
                          <a:effectLst/>
                          <a:latin typeface="Agency FB" panose="020B0503020202020204" pitchFamily="34" charset="0"/>
                          <a:cs typeface="Arial" panose="020B0604020202020204" pitchFamily="34" charset="0"/>
                        </a:rPr>
                        <a:t>OPENING &amp;  WELCOME:  Mayor</a:t>
                      </a:r>
                      <a:endParaRPr lang="en-US" sz="1200" dirty="0">
                        <a:effectLst/>
                        <a:latin typeface="Agency FB" panose="020B0503020202020204" pitchFamily="34" charset="0"/>
                        <a:ea typeface="Calibri"/>
                        <a:cs typeface="Arial" panose="020B0604020202020204" pitchFamily="34" charset="0"/>
                      </a:endParaRPr>
                    </a:p>
                  </a:txBody>
                  <a:tcPr marL="58232" marR="58232" marT="0" marB="0"/>
                </a:tc>
                <a:tc>
                  <a:txBody>
                    <a:bodyPr/>
                    <a:lstStyle/>
                    <a:p>
                      <a:pPr marL="0" marR="0">
                        <a:lnSpc>
                          <a:spcPct val="150000"/>
                        </a:lnSpc>
                        <a:spcBef>
                          <a:spcPts val="0"/>
                        </a:spcBef>
                        <a:spcAft>
                          <a:spcPts val="0"/>
                        </a:spcAft>
                      </a:pPr>
                      <a:r>
                        <a:rPr lang="en-US" sz="1200" dirty="0" smtClean="0">
                          <a:effectLst/>
                          <a:latin typeface="Agency FB" panose="020B0503020202020204" pitchFamily="34" charset="0"/>
                          <a:ea typeface="Calibri"/>
                          <a:cs typeface="Arial" panose="020B0604020202020204" pitchFamily="34" charset="0"/>
                        </a:rPr>
                        <a:t>08h00 – 08h20</a:t>
                      </a:r>
                      <a:endParaRPr lang="en-US" sz="1200" dirty="0">
                        <a:effectLst/>
                        <a:latin typeface="Agency FB" panose="020B0503020202020204" pitchFamily="34" charset="0"/>
                        <a:ea typeface="Calibri"/>
                        <a:cs typeface="Arial" panose="020B0604020202020204" pitchFamily="34" charset="0"/>
                      </a:endParaRPr>
                    </a:p>
                  </a:txBody>
                  <a:tcPr marL="58232" marR="58232" marT="0" marB="0"/>
                </a:tc>
                <a:tc>
                  <a:txBody>
                    <a:bodyPr/>
                    <a:lstStyle/>
                    <a:p>
                      <a:pPr marL="0" marR="0">
                        <a:lnSpc>
                          <a:spcPct val="150000"/>
                        </a:lnSpc>
                        <a:spcBef>
                          <a:spcPts val="0"/>
                        </a:spcBef>
                        <a:spcAft>
                          <a:spcPts val="0"/>
                        </a:spcAft>
                      </a:pPr>
                      <a:r>
                        <a:rPr lang="en-US" sz="1200" dirty="0">
                          <a:effectLst/>
                          <a:latin typeface="Agency FB" panose="020B0503020202020204" pitchFamily="34" charset="0"/>
                          <a:cs typeface="Arial" panose="020B0604020202020204" pitchFamily="34" charset="0"/>
                        </a:rPr>
                        <a:t> </a:t>
                      </a:r>
                      <a:r>
                        <a:rPr lang="en-US" sz="1200" dirty="0" smtClean="0">
                          <a:effectLst/>
                          <a:latin typeface="Agency FB" panose="020B0503020202020204" pitchFamily="34" charset="0"/>
                          <a:cs typeface="Arial" panose="020B0604020202020204" pitchFamily="34" charset="0"/>
                        </a:rPr>
                        <a:t>HON. MY MMAKOLA</a:t>
                      </a:r>
                    </a:p>
                  </a:txBody>
                  <a:tcPr marL="58232" marR="58232" marT="0" marB="0"/>
                </a:tc>
              </a:tr>
              <a:tr h="249921">
                <a:tc>
                  <a:txBody>
                    <a:bodyPr/>
                    <a:lstStyle/>
                    <a:p>
                      <a:pPr marL="228600" marR="0" lvl="0" indent="-228600">
                        <a:lnSpc>
                          <a:spcPct val="150000"/>
                        </a:lnSpc>
                        <a:spcBef>
                          <a:spcPts val="0"/>
                        </a:spcBef>
                        <a:spcAft>
                          <a:spcPts val="0"/>
                        </a:spcAft>
                        <a:buFont typeface="+mj-lt"/>
                        <a:buAutoNum type="arabicPeriod" startAt="2"/>
                      </a:pPr>
                      <a:r>
                        <a:rPr lang="en-US" sz="1200" dirty="0" smtClean="0">
                          <a:effectLst/>
                          <a:latin typeface="Agency FB" panose="020B0503020202020204" pitchFamily="34" charset="0"/>
                          <a:cs typeface="Arial" panose="020B0604020202020204" pitchFamily="34" charset="0"/>
                        </a:rPr>
                        <a:t>APOLOGIES</a:t>
                      </a:r>
                    </a:p>
                    <a:p>
                      <a:pPr marL="0" marR="0" lvl="0" indent="0">
                        <a:lnSpc>
                          <a:spcPct val="150000"/>
                        </a:lnSpc>
                        <a:spcBef>
                          <a:spcPts val="0"/>
                        </a:spcBef>
                        <a:spcAft>
                          <a:spcPts val="0"/>
                        </a:spcAft>
                        <a:buFont typeface="+mj-lt"/>
                        <a:buNone/>
                      </a:pPr>
                      <a:r>
                        <a:rPr lang="en-US" sz="1200" dirty="0" smtClean="0">
                          <a:effectLst/>
                          <a:latin typeface="Agency FB" panose="020B0503020202020204" pitchFamily="34" charset="0"/>
                          <a:ea typeface="Calibri"/>
                          <a:cs typeface="Arial" panose="020B0604020202020204" pitchFamily="34" charset="0"/>
                        </a:rPr>
                        <a:t>3.  Progress</a:t>
                      </a:r>
                      <a:r>
                        <a:rPr lang="en-US" sz="1200" baseline="0" dirty="0" smtClean="0">
                          <a:effectLst/>
                          <a:latin typeface="Agency FB" panose="020B0503020202020204" pitchFamily="34" charset="0"/>
                          <a:ea typeface="Calibri"/>
                          <a:cs typeface="Arial" panose="020B0604020202020204" pitchFamily="34" charset="0"/>
                        </a:rPr>
                        <a:t> on the Implementation on 3</a:t>
                      </a:r>
                      <a:r>
                        <a:rPr lang="en-US" sz="1200" baseline="30000" dirty="0" smtClean="0">
                          <a:effectLst/>
                          <a:latin typeface="Agency FB" panose="020B0503020202020204" pitchFamily="34" charset="0"/>
                          <a:ea typeface="Calibri"/>
                          <a:cs typeface="Arial" panose="020B0604020202020204" pitchFamily="34" charset="0"/>
                        </a:rPr>
                        <a:t>RD</a:t>
                      </a:r>
                      <a:r>
                        <a:rPr lang="en-US" sz="1200" baseline="0" dirty="0" smtClean="0">
                          <a:effectLst/>
                          <a:latin typeface="Agency FB" panose="020B0503020202020204" pitchFamily="34" charset="0"/>
                          <a:ea typeface="Calibri"/>
                          <a:cs typeface="Arial" panose="020B0604020202020204" pitchFamily="34" charset="0"/>
                        </a:rPr>
                        <a:t> Quarter Lekgotla Resolutions</a:t>
                      </a:r>
                      <a:endParaRPr lang="en-US" sz="1200" dirty="0">
                        <a:effectLst/>
                        <a:latin typeface="Agency FB" panose="020B0503020202020204" pitchFamily="34" charset="0"/>
                        <a:ea typeface="Calibri"/>
                        <a:cs typeface="Arial" panose="020B0604020202020204" pitchFamily="34" charset="0"/>
                      </a:endParaRPr>
                    </a:p>
                  </a:txBody>
                  <a:tcPr marL="58232" marR="58232" marT="0" marB="0"/>
                </a:tc>
                <a:tc>
                  <a:txBody>
                    <a:bodyPr/>
                    <a:lstStyle/>
                    <a:p>
                      <a:pPr marL="0" marR="0">
                        <a:lnSpc>
                          <a:spcPct val="150000"/>
                        </a:lnSpc>
                        <a:spcBef>
                          <a:spcPts val="0"/>
                        </a:spcBef>
                        <a:spcAft>
                          <a:spcPts val="0"/>
                        </a:spcAft>
                      </a:pPr>
                      <a:r>
                        <a:rPr lang="en-US" sz="1200" dirty="0" smtClean="0">
                          <a:effectLst/>
                          <a:latin typeface="Agency FB" panose="020B0503020202020204" pitchFamily="34" charset="0"/>
                          <a:ea typeface="Calibri"/>
                          <a:cs typeface="Arial" panose="020B0604020202020204" pitchFamily="34" charset="0"/>
                        </a:rPr>
                        <a:t>08h20 -- 08h30</a:t>
                      </a:r>
                    </a:p>
                    <a:p>
                      <a:pPr marL="0" marR="0">
                        <a:lnSpc>
                          <a:spcPct val="150000"/>
                        </a:lnSpc>
                        <a:spcBef>
                          <a:spcPts val="0"/>
                        </a:spcBef>
                        <a:spcAft>
                          <a:spcPts val="0"/>
                        </a:spcAft>
                      </a:pPr>
                      <a:r>
                        <a:rPr lang="en-US" sz="1200" dirty="0" smtClean="0">
                          <a:effectLst/>
                          <a:latin typeface="Agency FB" panose="020B0503020202020204" pitchFamily="34" charset="0"/>
                          <a:ea typeface="Calibri"/>
                          <a:cs typeface="Arial" panose="020B0604020202020204" pitchFamily="34" charset="0"/>
                        </a:rPr>
                        <a:t>08h30</a:t>
                      </a:r>
                      <a:r>
                        <a:rPr lang="en-US" sz="1200" baseline="0" dirty="0" smtClean="0">
                          <a:effectLst/>
                          <a:latin typeface="Agency FB" panose="020B0503020202020204" pitchFamily="34" charset="0"/>
                          <a:ea typeface="Calibri"/>
                          <a:cs typeface="Arial" panose="020B0604020202020204" pitchFamily="34" charset="0"/>
                        </a:rPr>
                        <a:t> – 09h00</a:t>
                      </a:r>
                      <a:endParaRPr lang="en-US" sz="1200" dirty="0">
                        <a:effectLst/>
                        <a:latin typeface="Agency FB" panose="020B0503020202020204" pitchFamily="34" charset="0"/>
                        <a:ea typeface="Calibri"/>
                        <a:cs typeface="Arial" panose="020B0604020202020204" pitchFamily="34" charset="0"/>
                      </a:endParaRPr>
                    </a:p>
                  </a:txBody>
                  <a:tcPr marL="58232" marR="58232" marT="0" marB="0"/>
                </a:tc>
                <a:tc>
                  <a:txBody>
                    <a:bodyPr/>
                    <a:lstStyle/>
                    <a:p>
                      <a:pPr marL="0" marR="0">
                        <a:lnSpc>
                          <a:spcPct val="150000"/>
                        </a:lnSpc>
                        <a:spcBef>
                          <a:spcPts val="0"/>
                        </a:spcBef>
                        <a:spcAft>
                          <a:spcPts val="0"/>
                        </a:spcAft>
                      </a:pPr>
                      <a:r>
                        <a:rPr lang="en-US" sz="1200" dirty="0">
                          <a:effectLst/>
                          <a:latin typeface="Agency FB" panose="020B0503020202020204" pitchFamily="34" charset="0"/>
                          <a:cs typeface="Arial" panose="020B0604020202020204" pitchFamily="34" charset="0"/>
                        </a:rPr>
                        <a:t> </a:t>
                      </a:r>
                      <a:r>
                        <a:rPr lang="en-US" sz="1200" dirty="0" smtClean="0">
                          <a:effectLst/>
                          <a:latin typeface="Agency FB" panose="020B0503020202020204" pitchFamily="34" charset="0"/>
                          <a:cs typeface="Arial" panose="020B0604020202020204" pitchFamily="34" charset="0"/>
                        </a:rPr>
                        <a:t>HON. MY MMAKOLA</a:t>
                      </a:r>
                      <a:endParaRPr lang="en-US" sz="1200" dirty="0">
                        <a:effectLst/>
                        <a:latin typeface="Agency FB" panose="020B0503020202020204" pitchFamily="34" charset="0"/>
                        <a:ea typeface="Calibri"/>
                        <a:cs typeface="Arial" panose="020B0604020202020204" pitchFamily="34" charset="0"/>
                      </a:endParaRPr>
                    </a:p>
                  </a:txBody>
                  <a:tcPr marL="58232" marR="58232" marT="0" marB="0"/>
                </a:tc>
              </a:tr>
              <a:tr h="249921">
                <a:tc>
                  <a:txBody>
                    <a:bodyPr/>
                    <a:lstStyle/>
                    <a:p>
                      <a:pPr marL="0" marR="0" lvl="0" indent="0">
                        <a:lnSpc>
                          <a:spcPct val="150000"/>
                        </a:lnSpc>
                        <a:spcBef>
                          <a:spcPts val="0"/>
                        </a:spcBef>
                        <a:spcAft>
                          <a:spcPts val="0"/>
                        </a:spcAft>
                        <a:buFont typeface="+mj-lt"/>
                        <a:buNone/>
                      </a:pPr>
                      <a:r>
                        <a:rPr lang="en-US" sz="1200" dirty="0" smtClean="0">
                          <a:effectLst/>
                          <a:latin typeface="Agency FB" panose="020B0503020202020204" pitchFamily="34" charset="0"/>
                          <a:cs typeface="Arial" panose="020B0604020202020204" pitchFamily="34" charset="0"/>
                        </a:rPr>
                        <a:t>4. MUNICIPAL</a:t>
                      </a:r>
                      <a:r>
                        <a:rPr lang="en-US" sz="1200" baseline="0" dirty="0" smtClean="0">
                          <a:effectLst/>
                          <a:latin typeface="Agency FB" panose="020B0503020202020204" pitchFamily="34" charset="0"/>
                          <a:cs typeface="Arial" panose="020B0604020202020204" pitchFamily="34" charset="0"/>
                        </a:rPr>
                        <a:t> MANAGER’S OVERVIEW</a:t>
                      </a:r>
                      <a:endParaRPr lang="en-US" sz="1200" dirty="0">
                        <a:effectLst/>
                        <a:latin typeface="Agency FB" panose="020B0503020202020204" pitchFamily="34" charset="0"/>
                        <a:ea typeface="Calibri"/>
                        <a:cs typeface="Arial" panose="020B0604020202020204" pitchFamily="34" charset="0"/>
                      </a:endParaRPr>
                    </a:p>
                  </a:txBody>
                  <a:tcPr marL="58232" marR="58232" marT="0" marB="0"/>
                </a:tc>
                <a:tc>
                  <a:txBody>
                    <a:bodyPr/>
                    <a:lstStyle/>
                    <a:p>
                      <a:pPr marL="0" marR="0">
                        <a:lnSpc>
                          <a:spcPct val="150000"/>
                        </a:lnSpc>
                        <a:spcBef>
                          <a:spcPts val="0"/>
                        </a:spcBef>
                        <a:spcAft>
                          <a:spcPts val="0"/>
                        </a:spcAft>
                      </a:pPr>
                      <a:r>
                        <a:rPr lang="en-US" sz="1200" dirty="0" smtClean="0">
                          <a:effectLst/>
                          <a:latin typeface="Agency FB" panose="020B0503020202020204" pitchFamily="34" charset="0"/>
                          <a:ea typeface="Calibri"/>
                          <a:cs typeface="Arial" panose="020B0604020202020204" pitchFamily="34" charset="0"/>
                        </a:rPr>
                        <a:t>09h00 – 09h30</a:t>
                      </a:r>
                      <a:endParaRPr lang="en-US" sz="1200" dirty="0">
                        <a:effectLst/>
                        <a:latin typeface="Agency FB" panose="020B0503020202020204" pitchFamily="34" charset="0"/>
                        <a:ea typeface="Calibri"/>
                        <a:cs typeface="Arial" panose="020B0604020202020204" pitchFamily="34" charset="0"/>
                      </a:endParaRPr>
                    </a:p>
                  </a:txBody>
                  <a:tcPr marL="58232" marR="58232" marT="0" marB="0"/>
                </a:tc>
                <a:tc>
                  <a:txBody>
                    <a:bodyPr/>
                    <a:lstStyle/>
                    <a:p>
                      <a:pPr marL="0" marR="0">
                        <a:lnSpc>
                          <a:spcPct val="150000"/>
                        </a:lnSpc>
                        <a:spcBef>
                          <a:spcPts val="0"/>
                        </a:spcBef>
                        <a:spcAft>
                          <a:spcPts val="0"/>
                        </a:spcAft>
                      </a:pPr>
                      <a:r>
                        <a:rPr lang="en-US" sz="1200" dirty="0" smtClean="0">
                          <a:effectLst/>
                          <a:latin typeface="Agency FB" panose="020B0503020202020204" pitchFamily="34" charset="0"/>
                          <a:ea typeface="Calibri"/>
                          <a:cs typeface="Arial" panose="020B0604020202020204" pitchFamily="34" charset="0"/>
                        </a:rPr>
                        <a:t>MS. </a:t>
                      </a:r>
                      <a:r>
                        <a:rPr lang="en-US" sz="1200" smtClean="0">
                          <a:effectLst/>
                          <a:latin typeface="Agency FB" panose="020B0503020202020204" pitchFamily="34" charset="0"/>
                          <a:ea typeface="Calibri"/>
                          <a:cs typeface="Arial" panose="020B0604020202020204" pitchFamily="34" charset="0"/>
                        </a:rPr>
                        <a:t>MATHEBELA</a:t>
                      </a:r>
                      <a:r>
                        <a:rPr lang="en-US" sz="1200" baseline="0" smtClean="0">
                          <a:effectLst/>
                          <a:latin typeface="Agency FB" panose="020B0503020202020204" pitchFamily="34" charset="0"/>
                          <a:ea typeface="Calibri"/>
                          <a:cs typeface="Arial" panose="020B0604020202020204" pitchFamily="34" charset="0"/>
                        </a:rPr>
                        <a:t> MM</a:t>
                      </a:r>
                      <a:endParaRPr lang="en-US" sz="1200" dirty="0">
                        <a:effectLst/>
                        <a:latin typeface="Agency FB" panose="020B0503020202020204" pitchFamily="34" charset="0"/>
                        <a:ea typeface="Calibri"/>
                        <a:cs typeface="Arial" panose="020B0604020202020204" pitchFamily="34" charset="0"/>
                      </a:endParaRPr>
                    </a:p>
                  </a:txBody>
                  <a:tcPr marL="58232" marR="58232" marT="0" marB="0"/>
                </a:tc>
              </a:tr>
              <a:tr h="249921">
                <a:tc rowSpan="2">
                  <a:txBody>
                    <a:bodyPr/>
                    <a:lstStyle/>
                    <a:p>
                      <a:pPr marL="228600" marR="0" lvl="0" indent="-228600">
                        <a:lnSpc>
                          <a:spcPct val="150000"/>
                        </a:lnSpc>
                        <a:spcBef>
                          <a:spcPts val="0"/>
                        </a:spcBef>
                        <a:spcAft>
                          <a:spcPts val="0"/>
                        </a:spcAft>
                        <a:buFont typeface="+mj-lt"/>
                        <a:buAutoNum type="arabicPeriod" startAt="5"/>
                      </a:pPr>
                      <a:r>
                        <a:rPr lang="en-US" sz="1200" dirty="0" smtClean="0">
                          <a:effectLst/>
                          <a:latin typeface="Agency FB" panose="020B0503020202020204" pitchFamily="34" charset="0"/>
                          <a:cs typeface="Arial" panose="020B0604020202020204" pitchFamily="34" charset="0"/>
                        </a:rPr>
                        <a:t>   PRESENTATIONS</a:t>
                      </a:r>
                    </a:p>
                    <a:p>
                      <a:pPr marL="342900" marR="0" lvl="0" indent="0">
                        <a:lnSpc>
                          <a:spcPct val="150000"/>
                        </a:lnSpc>
                        <a:spcBef>
                          <a:spcPts val="0"/>
                        </a:spcBef>
                        <a:spcAft>
                          <a:spcPts val="0"/>
                        </a:spcAft>
                        <a:buFont typeface="+mj-lt"/>
                        <a:buNone/>
                        <a:tabLst>
                          <a:tab pos="914400" algn="l"/>
                        </a:tabLst>
                      </a:pPr>
                      <a:r>
                        <a:rPr lang="en-US" sz="1200" dirty="0" smtClean="0">
                          <a:effectLst/>
                          <a:latin typeface="Agency FB" panose="020B0503020202020204" pitchFamily="34" charset="0"/>
                          <a:cs typeface="Arial" panose="020B0604020202020204" pitchFamily="34" charset="0"/>
                        </a:rPr>
                        <a:t>5.1    Municipal</a:t>
                      </a:r>
                      <a:r>
                        <a:rPr lang="en-US" sz="1200" baseline="0" dirty="0" smtClean="0">
                          <a:effectLst/>
                          <a:latin typeface="Agency FB" panose="020B0503020202020204" pitchFamily="34" charset="0"/>
                          <a:cs typeface="Arial" panose="020B0604020202020204" pitchFamily="34" charset="0"/>
                        </a:rPr>
                        <a:t> Manager’s Office      </a:t>
                      </a:r>
                    </a:p>
                    <a:p>
                      <a:pPr marL="342900" marR="0" lvl="0" indent="0">
                        <a:lnSpc>
                          <a:spcPct val="150000"/>
                        </a:lnSpc>
                        <a:spcBef>
                          <a:spcPts val="0"/>
                        </a:spcBef>
                        <a:spcAft>
                          <a:spcPts val="0"/>
                        </a:spcAft>
                        <a:buFont typeface="+mj-lt"/>
                        <a:buNone/>
                        <a:tabLst>
                          <a:tab pos="914400" algn="l"/>
                        </a:tabLst>
                      </a:pPr>
                      <a:r>
                        <a:rPr lang="en-US" sz="1200" baseline="0" dirty="0" smtClean="0">
                          <a:effectLst/>
                          <a:latin typeface="Agency FB" panose="020B0503020202020204" pitchFamily="34" charset="0"/>
                          <a:cs typeface="Arial" panose="020B0604020202020204" pitchFamily="34" charset="0"/>
                        </a:rPr>
                        <a:t>5.2    Planning and Economic Development</a:t>
                      </a:r>
                      <a:r>
                        <a:rPr lang="en-US" sz="1200" dirty="0" smtClean="0">
                          <a:effectLst/>
                          <a:latin typeface="Agency FB" panose="020B0503020202020204" pitchFamily="34" charset="0"/>
                          <a:cs typeface="Arial" panose="020B0604020202020204" pitchFamily="34" charset="0"/>
                        </a:rPr>
                        <a:t> </a:t>
                      </a:r>
                    </a:p>
                    <a:p>
                      <a:pPr marL="342900" marR="0" lvl="0" indent="0">
                        <a:lnSpc>
                          <a:spcPct val="150000"/>
                        </a:lnSpc>
                        <a:spcBef>
                          <a:spcPts val="0"/>
                        </a:spcBef>
                        <a:spcAft>
                          <a:spcPts val="0"/>
                        </a:spcAft>
                        <a:buFont typeface="+mj-lt"/>
                        <a:buNone/>
                        <a:tabLst>
                          <a:tab pos="914400" algn="l"/>
                        </a:tabLst>
                      </a:pPr>
                      <a:r>
                        <a:rPr lang="en-US" sz="1200" dirty="0" smtClean="0">
                          <a:effectLst/>
                          <a:latin typeface="Agency FB" panose="020B0503020202020204" pitchFamily="34" charset="0"/>
                          <a:cs typeface="Arial" panose="020B0604020202020204" pitchFamily="34" charset="0"/>
                        </a:rPr>
                        <a:t>5.3</a:t>
                      </a:r>
                      <a:r>
                        <a:rPr lang="en-US" sz="1200" baseline="0" dirty="0" smtClean="0">
                          <a:effectLst/>
                          <a:latin typeface="Agency FB" panose="020B0503020202020204" pitchFamily="34" charset="0"/>
                          <a:cs typeface="Arial" panose="020B0604020202020204" pitchFamily="34" charset="0"/>
                        </a:rPr>
                        <a:t>    Corporate Services Directorate</a:t>
                      </a:r>
                      <a:endParaRPr lang="en-US" sz="1200" dirty="0" smtClean="0">
                        <a:effectLst/>
                        <a:latin typeface="Agency FB" panose="020B0503020202020204" pitchFamily="34" charset="0"/>
                        <a:cs typeface="Arial" panose="020B0604020202020204" pitchFamily="34" charset="0"/>
                      </a:endParaRPr>
                    </a:p>
                    <a:p>
                      <a:pPr marL="342900" marR="0" lvl="0" indent="-342900">
                        <a:lnSpc>
                          <a:spcPct val="150000"/>
                        </a:lnSpc>
                        <a:spcBef>
                          <a:spcPts val="0"/>
                        </a:spcBef>
                        <a:spcAft>
                          <a:spcPts val="0"/>
                        </a:spcAft>
                        <a:buFont typeface="+mj-lt"/>
                        <a:buNone/>
                        <a:tabLst>
                          <a:tab pos="914400" algn="l"/>
                        </a:tabLst>
                      </a:pPr>
                      <a:r>
                        <a:rPr lang="en-US" sz="1200" baseline="0" dirty="0" smtClean="0">
                          <a:effectLst/>
                          <a:latin typeface="Agency FB" panose="020B0503020202020204" pitchFamily="34" charset="0"/>
                          <a:cs typeface="Arial" panose="020B0604020202020204" pitchFamily="34" charset="0"/>
                        </a:rPr>
                        <a:t>       </a:t>
                      </a:r>
                      <a:r>
                        <a:rPr lang="en-US" sz="1200" dirty="0" smtClean="0">
                          <a:effectLst/>
                          <a:latin typeface="Agency FB" panose="020B0503020202020204" pitchFamily="34" charset="0"/>
                          <a:cs typeface="Arial" panose="020B0604020202020204" pitchFamily="34" charset="0"/>
                        </a:rPr>
                        <a:t>Questions </a:t>
                      </a:r>
                      <a:r>
                        <a:rPr lang="en-US" sz="1200" dirty="0">
                          <a:effectLst/>
                          <a:latin typeface="Agency FB" panose="020B0503020202020204" pitchFamily="34" charset="0"/>
                          <a:cs typeface="Arial" panose="020B0604020202020204" pitchFamily="34" charset="0"/>
                        </a:rPr>
                        <a:t>&amp; </a:t>
                      </a:r>
                      <a:r>
                        <a:rPr lang="en-US" sz="1200" dirty="0" smtClean="0">
                          <a:effectLst/>
                          <a:latin typeface="Agency FB" panose="020B0503020202020204" pitchFamily="34" charset="0"/>
                          <a:cs typeface="Arial" panose="020B0604020202020204" pitchFamily="34" charset="0"/>
                        </a:rPr>
                        <a:t>Discussions</a:t>
                      </a:r>
                    </a:p>
                    <a:p>
                      <a:pPr marL="342900" marR="0" lvl="0" indent="-342900">
                        <a:lnSpc>
                          <a:spcPct val="150000"/>
                        </a:lnSpc>
                        <a:spcBef>
                          <a:spcPts val="0"/>
                        </a:spcBef>
                        <a:spcAft>
                          <a:spcPts val="0"/>
                        </a:spcAft>
                        <a:buFont typeface="+mj-lt"/>
                        <a:buNone/>
                        <a:tabLst>
                          <a:tab pos="914400" algn="l"/>
                        </a:tabLst>
                      </a:pPr>
                      <a:r>
                        <a:rPr lang="en-US" sz="1200" dirty="0" smtClean="0">
                          <a:effectLst/>
                          <a:latin typeface="Agency FB" panose="020B0503020202020204" pitchFamily="34" charset="0"/>
                          <a:cs typeface="Arial" panose="020B0604020202020204" pitchFamily="34" charset="0"/>
                        </a:rPr>
                        <a:t>TEA BREAK TEA BREAK TEA BREAK</a:t>
                      </a:r>
                    </a:p>
                    <a:p>
                      <a:pPr marL="457200" marR="0" lvl="1" indent="0">
                        <a:lnSpc>
                          <a:spcPct val="150000"/>
                        </a:lnSpc>
                        <a:spcBef>
                          <a:spcPts val="0"/>
                        </a:spcBef>
                        <a:spcAft>
                          <a:spcPts val="0"/>
                        </a:spcAft>
                        <a:buFont typeface="+mj-lt"/>
                        <a:buNone/>
                      </a:pPr>
                      <a:r>
                        <a:rPr lang="en-US" sz="1200" dirty="0" smtClean="0">
                          <a:effectLst/>
                          <a:latin typeface="Agency FB" panose="020B0503020202020204" pitchFamily="34" charset="0"/>
                          <a:cs typeface="Arial" panose="020B0604020202020204" pitchFamily="34" charset="0"/>
                        </a:rPr>
                        <a:t>5.4  Infrastructure</a:t>
                      </a:r>
                      <a:r>
                        <a:rPr lang="en-US" sz="1200" baseline="0" dirty="0" smtClean="0">
                          <a:effectLst/>
                          <a:latin typeface="Agency FB" panose="020B0503020202020204" pitchFamily="34" charset="0"/>
                          <a:cs typeface="Arial" panose="020B0604020202020204" pitchFamily="34" charset="0"/>
                        </a:rPr>
                        <a:t> Services Directorate </a:t>
                      </a:r>
                      <a:endParaRPr lang="en-US" sz="1200" dirty="0">
                        <a:effectLst/>
                        <a:latin typeface="Agency FB" panose="020B0503020202020204" pitchFamily="34" charset="0"/>
                        <a:cs typeface="Arial" panose="020B0604020202020204" pitchFamily="34" charset="0"/>
                      </a:endParaRPr>
                    </a:p>
                    <a:p>
                      <a:pPr marL="457200" marR="0" lvl="1" indent="0">
                        <a:lnSpc>
                          <a:spcPct val="150000"/>
                        </a:lnSpc>
                        <a:spcBef>
                          <a:spcPts val="0"/>
                        </a:spcBef>
                        <a:spcAft>
                          <a:spcPts val="0"/>
                        </a:spcAft>
                        <a:buFont typeface="+mj-lt"/>
                        <a:buNone/>
                      </a:pPr>
                      <a:r>
                        <a:rPr lang="en-US" sz="1200" dirty="0" smtClean="0">
                          <a:effectLst/>
                          <a:latin typeface="Agency FB" panose="020B0503020202020204" pitchFamily="34" charset="0"/>
                          <a:cs typeface="Arial" panose="020B0604020202020204" pitchFamily="34" charset="0"/>
                        </a:rPr>
                        <a:t>5.5  Community</a:t>
                      </a:r>
                      <a:r>
                        <a:rPr lang="en-US" sz="1200" baseline="0" dirty="0" smtClean="0">
                          <a:effectLst/>
                          <a:latin typeface="Agency FB" panose="020B0503020202020204" pitchFamily="34" charset="0"/>
                          <a:cs typeface="Arial" panose="020B0604020202020204" pitchFamily="34" charset="0"/>
                        </a:rPr>
                        <a:t> Services Directorate</a:t>
                      </a:r>
                      <a:endParaRPr lang="en-US" sz="1200" dirty="0">
                        <a:effectLst/>
                        <a:latin typeface="Agency FB" panose="020B0503020202020204" pitchFamily="34" charset="0"/>
                        <a:cs typeface="Arial" panose="020B0604020202020204" pitchFamily="34" charset="0"/>
                      </a:endParaRPr>
                    </a:p>
                    <a:p>
                      <a:pPr marL="457200" marR="0" lvl="1" indent="0">
                        <a:lnSpc>
                          <a:spcPct val="150000"/>
                        </a:lnSpc>
                        <a:spcBef>
                          <a:spcPts val="0"/>
                        </a:spcBef>
                        <a:spcAft>
                          <a:spcPts val="0"/>
                        </a:spcAft>
                        <a:buFont typeface="+mj-lt"/>
                        <a:buNone/>
                      </a:pPr>
                      <a:r>
                        <a:rPr lang="en-US" sz="1200" dirty="0" smtClean="0">
                          <a:effectLst/>
                          <a:latin typeface="Agency FB" panose="020B0503020202020204" pitchFamily="34" charset="0"/>
                          <a:cs typeface="Arial" panose="020B0604020202020204" pitchFamily="34" charset="0"/>
                        </a:rPr>
                        <a:t>5.6  Budget</a:t>
                      </a:r>
                      <a:r>
                        <a:rPr lang="en-US" sz="1200" baseline="0" dirty="0" smtClean="0">
                          <a:effectLst/>
                          <a:latin typeface="Agency FB" panose="020B0503020202020204" pitchFamily="34" charset="0"/>
                          <a:cs typeface="Arial" panose="020B0604020202020204" pitchFamily="34" charset="0"/>
                        </a:rPr>
                        <a:t> and Treasury Directorate</a:t>
                      </a:r>
                      <a:endParaRPr lang="en-US" sz="1200" dirty="0">
                        <a:effectLst/>
                        <a:latin typeface="Agency FB" panose="020B0503020202020204" pitchFamily="34" charset="0"/>
                        <a:ea typeface="Calibri"/>
                        <a:cs typeface="Arial" panose="020B0604020202020204" pitchFamily="34" charset="0"/>
                      </a:endParaRPr>
                    </a:p>
                  </a:txBody>
                  <a:tcPr marL="58232" marR="58232" marT="0" marB="0"/>
                </a:tc>
                <a:tc>
                  <a:txBody>
                    <a:bodyPr/>
                    <a:lstStyle/>
                    <a:p>
                      <a:pPr marL="0" marR="0">
                        <a:lnSpc>
                          <a:spcPct val="150000"/>
                        </a:lnSpc>
                        <a:spcBef>
                          <a:spcPts val="0"/>
                        </a:spcBef>
                        <a:spcAft>
                          <a:spcPts val="0"/>
                        </a:spcAft>
                      </a:pPr>
                      <a:r>
                        <a:rPr lang="en-US" sz="1200" dirty="0" smtClean="0">
                          <a:effectLst/>
                          <a:latin typeface="Agency FB" panose="020B0503020202020204" pitchFamily="34" charset="0"/>
                          <a:cs typeface="Arial" panose="020B0604020202020204" pitchFamily="34" charset="0"/>
                        </a:rPr>
                        <a:t>   </a:t>
                      </a:r>
                      <a:endParaRPr lang="en-US" sz="1200" dirty="0">
                        <a:effectLst/>
                        <a:latin typeface="Agency FB" panose="020B0503020202020204" pitchFamily="34" charset="0"/>
                        <a:ea typeface="Calibri"/>
                        <a:cs typeface="Arial" panose="020B0604020202020204" pitchFamily="34" charset="0"/>
                      </a:endParaRPr>
                    </a:p>
                  </a:txBody>
                  <a:tcPr marL="58232" marR="58232" marT="0" marB="0"/>
                </a:tc>
                <a:tc>
                  <a:txBody>
                    <a:bodyPr/>
                    <a:lstStyle/>
                    <a:p>
                      <a:pPr marL="0" marR="0">
                        <a:lnSpc>
                          <a:spcPct val="150000"/>
                        </a:lnSpc>
                        <a:spcBef>
                          <a:spcPts val="0"/>
                        </a:spcBef>
                        <a:spcAft>
                          <a:spcPts val="0"/>
                        </a:spcAft>
                      </a:pPr>
                      <a:r>
                        <a:rPr lang="en-US" sz="1200" dirty="0">
                          <a:effectLst/>
                          <a:latin typeface="Agency FB" panose="020B0503020202020204" pitchFamily="34" charset="0"/>
                          <a:cs typeface="Arial" panose="020B0604020202020204" pitchFamily="34" charset="0"/>
                        </a:rPr>
                        <a:t> </a:t>
                      </a:r>
                      <a:endParaRPr lang="en-US" sz="1200" dirty="0">
                        <a:effectLst/>
                        <a:latin typeface="Agency FB" panose="020B0503020202020204" pitchFamily="34" charset="0"/>
                        <a:ea typeface="Calibri"/>
                        <a:cs typeface="Arial" panose="020B0604020202020204" pitchFamily="34" charset="0"/>
                      </a:endParaRPr>
                    </a:p>
                  </a:txBody>
                  <a:tcPr marL="58232" marR="58232" marT="0" marB="0"/>
                </a:tc>
              </a:tr>
              <a:tr h="2398200">
                <a:tc vMerge="1">
                  <a:txBody>
                    <a:bodyPr/>
                    <a:lstStyle/>
                    <a:p>
                      <a:endParaRPr lang="en-US"/>
                    </a:p>
                  </a:txBody>
                  <a:tcPr/>
                </a:tc>
                <a:tc>
                  <a:txBody>
                    <a:bodyPr/>
                    <a:lstStyle/>
                    <a:p>
                      <a:pPr marL="0" marR="0">
                        <a:lnSpc>
                          <a:spcPct val="150000"/>
                        </a:lnSpc>
                        <a:spcBef>
                          <a:spcPts val="0"/>
                        </a:spcBef>
                        <a:spcAft>
                          <a:spcPts val="0"/>
                        </a:spcAft>
                      </a:pPr>
                      <a:r>
                        <a:rPr lang="en-US" sz="1200" dirty="0" smtClean="0">
                          <a:effectLst/>
                          <a:latin typeface="Agency FB" panose="020B0503020202020204" pitchFamily="34" charset="0"/>
                          <a:cs typeface="Arial" panose="020B0604020202020204" pitchFamily="34" charset="0"/>
                        </a:rPr>
                        <a:t>09h30 - 10h00</a:t>
                      </a:r>
                    </a:p>
                    <a:p>
                      <a:pPr marL="0" marR="0">
                        <a:lnSpc>
                          <a:spcPct val="150000"/>
                        </a:lnSpc>
                        <a:spcBef>
                          <a:spcPts val="0"/>
                        </a:spcBef>
                        <a:spcAft>
                          <a:spcPts val="0"/>
                        </a:spcAft>
                      </a:pPr>
                      <a:r>
                        <a:rPr lang="en-US" sz="1200" dirty="0" smtClean="0">
                          <a:effectLst/>
                          <a:latin typeface="Agency FB" panose="020B0503020202020204" pitchFamily="34" charset="0"/>
                          <a:cs typeface="Arial" panose="020B0604020202020204" pitchFamily="34" charset="0"/>
                        </a:rPr>
                        <a:t>10h00</a:t>
                      </a:r>
                      <a:r>
                        <a:rPr lang="en-US" sz="1200" baseline="0" dirty="0" smtClean="0">
                          <a:effectLst/>
                          <a:latin typeface="Agency FB" panose="020B0503020202020204" pitchFamily="34" charset="0"/>
                          <a:cs typeface="Arial" panose="020B0604020202020204" pitchFamily="34" charset="0"/>
                        </a:rPr>
                        <a:t> –11h30</a:t>
                      </a:r>
                      <a:endParaRPr lang="en-US" sz="1200" dirty="0" smtClean="0">
                        <a:effectLst/>
                        <a:latin typeface="Agency FB" panose="020B0503020202020204" pitchFamily="34" charset="0"/>
                        <a:cs typeface="Arial" panose="020B0604020202020204" pitchFamily="34" charset="0"/>
                      </a:endParaRPr>
                    </a:p>
                    <a:p>
                      <a:pPr marL="0" marR="0">
                        <a:lnSpc>
                          <a:spcPct val="150000"/>
                        </a:lnSpc>
                        <a:spcBef>
                          <a:spcPts val="0"/>
                        </a:spcBef>
                        <a:spcAft>
                          <a:spcPts val="0"/>
                        </a:spcAft>
                      </a:pPr>
                      <a:r>
                        <a:rPr lang="en-US" sz="1200" dirty="0" smtClean="0">
                          <a:effectLst/>
                          <a:latin typeface="Agency FB" panose="020B0503020202020204" pitchFamily="34" charset="0"/>
                          <a:cs typeface="Arial" panose="020B0604020202020204" pitchFamily="34" charset="0"/>
                        </a:rPr>
                        <a:t>11h30 - 12h00</a:t>
                      </a:r>
                    </a:p>
                    <a:p>
                      <a:pPr marL="0" marR="0">
                        <a:lnSpc>
                          <a:spcPct val="150000"/>
                        </a:lnSpc>
                        <a:spcBef>
                          <a:spcPts val="0"/>
                        </a:spcBef>
                        <a:spcAft>
                          <a:spcPts val="0"/>
                        </a:spcAft>
                      </a:pPr>
                      <a:r>
                        <a:rPr lang="en-US" sz="1200" dirty="0" smtClean="0">
                          <a:effectLst/>
                          <a:latin typeface="Agency FB" panose="020B0503020202020204" pitchFamily="34" charset="0"/>
                          <a:cs typeface="Arial" panose="020B0604020202020204" pitchFamily="34" charset="0"/>
                        </a:rPr>
                        <a:t>12h00 </a:t>
                      </a:r>
                      <a:r>
                        <a:rPr lang="en-US" sz="1200" dirty="0">
                          <a:effectLst/>
                          <a:latin typeface="Agency FB" panose="020B0503020202020204" pitchFamily="34" charset="0"/>
                          <a:cs typeface="Arial" panose="020B0604020202020204" pitchFamily="34" charset="0"/>
                        </a:rPr>
                        <a:t>- </a:t>
                      </a:r>
                      <a:r>
                        <a:rPr lang="en-US" sz="1200" dirty="0" smtClean="0">
                          <a:effectLst/>
                          <a:latin typeface="Agency FB" panose="020B0503020202020204" pitchFamily="34" charset="0"/>
                          <a:cs typeface="Arial" panose="020B0604020202020204" pitchFamily="34" charset="0"/>
                        </a:rPr>
                        <a:t>12h30</a:t>
                      </a:r>
                      <a:endParaRPr lang="en-US" sz="1200" dirty="0">
                        <a:effectLst/>
                        <a:latin typeface="Agency FB" panose="020B0503020202020204" pitchFamily="34" charset="0"/>
                        <a:cs typeface="Arial" panose="020B0604020202020204" pitchFamily="34" charset="0"/>
                      </a:endParaRPr>
                    </a:p>
                    <a:p>
                      <a:pPr marL="0" marR="0">
                        <a:lnSpc>
                          <a:spcPct val="150000"/>
                        </a:lnSpc>
                        <a:spcBef>
                          <a:spcPts val="0"/>
                        </a:spcBef>
                        <a:spcAft>
                          <a:spcPts val="0"/>
                        </a:spcAft>
                      </a:pPr>
                      <a:r>
                        <a:rPr lang="en-US" sz="1200" dirty="0" smtClean="0">
                          <a:effectLst/>
                          <a:latin typeface="Agency FB" panose="020B0503020202020204" pitchFamily="34" charset="0"/>
                          <a:cs typeface="Arial" panose="020B0604020202020204" pitchFamily="34" charset="0"/>
                        </a:rPr>
                        <a:t>12h30- 13h00</a:t>
                      </a:r>
                      <a:endParaRPr lang="en-US" sz="1200" dirty="0">
                        <a:effectLst/>
                        <a:latin typeface="Agency FB" panose="020B0503020202020204" pitchFamily="34" charset="0"/>
                        <a:cs typeface="Arial" panose="020B0604020202020204" pitchFamily="34" charset="0"/>
                      </a:endParaRPr>
                    </a:p>
                    <a:p>
                      <a:pPr marL="0" marR="0">
                        <a:lnSpc>
                          <a:spcPct val="150000"/>
                        </a:lnSpc>
                        <a:spcBef>
                          <a:spcPts val="0"/>
                        </a:spcBef>
                        <a:spcAft>
                          <a:spcPts val="0"/>
                        </a:spcAft>
                      </a:pPr>
                      <a:r>
                        <a:rPr lang="en-US" sz="1200" dirty="0" smtClean="0">
                          <a:effectLst/>
                          <a:latin typeface="Agency FB" panose="020B0503020202020204" pitchFamily="34" charset="0"/>
                          <a:cs typeface="Arial" panose="020B0604020202020204" pitchFamily="34" charset="0"/>
                        </a:rPr>
                        <a:t>13h00 -</a:t>
                      </a:r>
                      <a:r>
                        <a:rPr lang="en-US" sz="1200" baseline="0" dirty="0" smtClean="0">
                          <a:effectLst/>
                          <a:latin typeface="Agency FB" panose="020B0503020202020204" pitchFamily="34" charset="0"/>
                          <a:cs typeface="Arial" panose="020B0604020202020204" pitchFamily="34" charset="0"/>
                        </a:rPr>
                        <a:t> </a:t>
                      </a:r>
                      <a:r>
                        <a:rPr lang="en-US" sz="1200" dirty="0" smtClean="0">
                          <a:effectLst/>
                          <a:latin typeface="Agency FB" panose="020B0503020202020204" pitchFamily="34" charset="0"/>
                          <a:cs typeface="Arial" panose="020B0604020202020204" pitchFamily="34" charset="0"/>
                        </a:rPr>
                        <a:t>13h30</a:t>
                      </a:r>
                      <a:endParaRPr lang="en-US" sz="1200" dirty="0">
                        <a:effectLst/>
                        <a:latin typeface="Agency FB" panose="020B0503020202020204" pitchFamily="34" charset="0"/>
                        <a:cs typeface="Arial" panose="020B0604020202020204" pitchFamily="34" charset="0"/>
                      </a:endParaRPr>
                    </a:p>
                    <a:p>
                      <a:pPr marL="0" marR="0">
                        <a:lnSpc>
                          <a:spcPct val="150000"/>
                        </a:lnSpc>
                        <a:spcBef>
                          <a:spcPts val="0"/>
                        </a:spcBef>
                        <a:spcAft>
                          <a:spcPts val="0"/>
                        </a:spcAft>
                      </a:pPr>
                      <a:r>
                        <a:rPr lang="en-US" sz="1200" dirty="0" smtClean="0">
                          <a:effectLst/>
                          <a:latin typeface="Agency FB" panose="020B0503020202020204" pitchFamily="34" charset="0"/>
                          <a:cs typeface="Arial" panose="020B0604020202020204" pitchFamily="34" charset="0"/>
                        </a:rPr>
                        <a:t>13h30 </a:t>
                      </a:r>
                      <a:r>
                        <a:rPr lang="en-US" sz="1200" dirty="0">
                          <a:effectLst/>
                          <a:latin typeface="Agency FB" panose="020B0503020202020204" pitchFamily="34" charset="0"/>
                          <a:cs typeface="Arial" panose="020B0604020202020204" pitchFamily="34" charset="0"/>
                        </a:rPr>
                        <a:t>- </a:t>
                      </a:r>
                      <a:r>
                        <a:rPr lang="en-US" sz="1200" dirty="0" smtClean="0">
                          <a:effectLst/>
                          <a:latin typeface="Agency FB" panose="020B0503020202020204" pitchFamily="34" charset="0"/>
                          <a:cs typeface="Arial" panose="020B0604020202020204" pitchFamily="34" charset="0"/>
                        </a:rPr>
                        <a:t>14h00</a:t>
                      </a:r>
                      <a:endParaRPr lang="en-US" sz="1200" dirty="0">
                        <a:effectLst/>
                        <a:latin typeface="Agency FB" panose="020B0503020202020204" pitchFamily="34" charset="0"/>
                        <a:cs typeface="Arial" panose="020B0604020202020204" pitchFamily="34" charset="0"/>
                      </a:endParaRPr>
                    </a:p>
                    <a:p>
                      <a:pPr marL="0" marR="0">
                        <a:lnSpc>
                          <a:spcPct val="150000"/>
                        </a:lnSpc>
                        <a:spcBef>
                          <a:spcPts val="0"/>
                        </a:spcBef>
                        <a:spcAft>
                          <a:spcPts val="0"/>
                        </a:spcAft>
                      </a:pPr>
                      <a:r>
                        <a:rPr lang="en-US" sz="1200" dirty="0" smtClean="0">
                          <a:effectLst/>
                          <a:latin typeface="Agency FB" panose="020B0503020202020204" pitchFamily="34" charset="0"/>
                          <a:cs typeface="Arial" panose="020B0604020202020204" pitchFamily="34" charset="0"/>
                        </a:rPr>
                        <a:t>14h00 – 14h30</a:t>
                      </a:r>
                      <a:endParaRPr lang="en-US" sz="1200" dirty="0">
                        <a:effectLst/>
                        <a:latin typeface="Agency FB" panose="020B0503020202020204" pitchFamily="34" charset="0"/>
                        <a:ea typeface="Calibri"/>
                        <a:cs typeface="Arial" panose="020B0604020202020204" pitchFamily="34" charset="0"/>
                      </a:endParaRPr>
                    </a:p>
                  </a:txBody>
                  <a:tcPr marL="58232" marR="58232" marT="0" marB="0"/>
                </a:tc>
                <a:tc rowSpan="3">
                  <a:txBody>
                    <a:bodyPr/>
                    <a:lstStyle/>
                    <a:p>
                      <a:pPr marL="0" marR="0">
                        <a:lnSpc>
                          <a:spcPct val="150000"/>
                        </a:lnSpc>
                        <a:spcBef>
                          <a:spcPts val="0"/>
                        </a:spcBef>
                        <a:spcAft>
                          <a:spcPts val="0"/>
                        </a:spcAft>
                      </a:pPr>
                      <a:r>
                        <a:rPr lang="en-US" sz="1200" dirty="0" smtClean="0">
                          <a:effectLst/>
                          <a:latin typeface="Agency FB" panose="020B0503020202020204" pitchFamily="34" charset="0"/>
                          <a:cs typeface="Arial" panose="020B0604020202020204" pitchFamily="34" charset="0"/>
                        </a:rPr>
                        <a:t>Mr.</a:t>
                      </a:r>
                      <a:r>
                        <a:rPr lang="en-US" sz="1200" baseline="0" dirty="0" smtClean="0">
                          <a:effectLst/>
                          <a:latin typeface="Agency FB" panose="020B0503020202020204" pitchFamily="34" charset="0"/>
                          <a:cs typeface="Arial" panose="020B0604020202020204" pitchFamily="34" charset="0"/>
                        </a:rPr>
                        <a:t> Sello Teffo</a:t>
                      </a:r>
                      <a:endParaRPr lang="en-US" sz="1200" dirty="0">
                        <a:effectLst/>
                        <a:latin typeface="Agency FB" panose="020B0503020202020204" pitchFamily="34" charset="0"/>
                        <a:cs typeface="Arial" panose="020B0604020202020204" pitchFamily="34" charset="0"/>
                      </a:endParaRPr>
                    </a:p>
                    <a:p>
                      <a:pPr marL="0" marR="0">
                        <a:lnSpc>
                          <a:spcPct val="150000"/>
                        </a:lnSpc>
                        <a:spcBef>
                          <a:spcPts val="0"/>
                        </a:spcBef>
                        <a:spcAft>
                          <a:spcPts val="0"/>
                        </a:spcAft>
                      </a:pPr>
                      <a:r>
                        <a:rPr lang="en-US" sz="1200" dirty="0" smtClean="0">
                          <a:effectLst/>
                          <a:latin typeface="Agency FB" panose="020B0503020202020204" pitchFamily="34" charset="0"/>
                          <a:cs typeface="Arial" panose="020B0604020202020204" pitchFamily="34" charset="0"/>
                        </a:rPr>
                        <a:t>Ms.</a:t>
                      </a:r>
                      <a:r>
                        <a:rPr lang="en-US" sz="1200" baseline="0" dirty="0" smtClean="0">
                          <a:effectLst/>
                          <a:latin typeface="Agency FB" panose="020B0503020202020204" pitchFamily="34" charset="0"/>
                          <a:cs typeface="Arial" panose="020B0604020202020204" pitchFamily="34" charset="0"/>
                        </a:rPr>
                        <a:t> </a:t>
                      </a:r>
                      <a:r>
                        <a:rPr lang="en-US" sz="1200" baseline="0" dirty="0" err="1" smtClean="0">
                          <a:effectLst/>
                          <a:latin typeface="Agency FB" panose="020B0503020202020204" pitchFamily="34" charset="0"/>
                          <a:cs typeface="Arial" panose="020B0604020202020204" pitchFamily="34" charset="0"/>
                        </a:rPr>
                        <a:t>Katlego</a:t>
                      </a:r>
                      <a:r>
                        <a:rPr lang="en-US" sz="1200" baseline="0" dirty="0" smtClean="0">
                          <a:effectLst/>
                          <a:latin typeface="Agency FB" panose="020B0503020202020204" pitchFamily="34" charset="0"/>
                          <a:cs typeface="Arial" panose="020B0604020202020204" pitchFamily="34" charset="0"/>
                        </a:rPr>
                        <a:t> Shongwe</a:t>
                      </a:r>
                      <a:endParaRPr lang="en-US" sz="1200" dirty="0">
                        <a:effectLst/>
                        <a:latin typeface="Agency FB" panose="020B0503020202020204" pitchFamily="34" charset="0"/>
                        <a:cs typeface="Arial" panose="020B0604020202020204" pitchFamily="34" charset="0"/>
                      </a:endParaRPr>
                    </a:p>
                    <a:p>
                      <a:pPr marL="0" marR="0">
                        <a:lnSpc>
                          <a:spcPct val="150000"/>
                        </a:lnSpc>
                        <a:spcBef>
                          <a:spcPts val="0"/>
                        </a:spcBef>
                        <a:spcAft>
                          <a:spcPts val="0"/>
                        </a:spcAft>
                      </a:pPr>
                      <a:r>
                        <a:rPr lang="en-US" sz="1200" dirty="0" smtClean="0">
                          <a:effectLst/>
                          <a:latin typeface="Agency FB" panose="020B0503020202020204" pitchFamily="34" charset="0"/>
                          <a:cs typeface="Arial" panose="020B0604020202020204" pitchFamily="34" charset="0"/>
                        </a:rPr>
                        <a:t>Mr. MOLEFE</a:t>
                      </a:r>
                      <a:r>
                        <a:rPr lang="en-US" sz="1200" baseline="0" dirty="0" smtClean="0">
                          <a:effectLst/>
                          <a:latin typeface="Agency FB" panose="020B0503020202020204" pitchFamily="34" charset="0"/>
                          <a:cs typeface="Arial" panose="020B0604020202020204" pitchFamily="34" charset="0"/>
                        </a:rPr>
                        <a:t> MATSEKE</a:t>
                      </a:r>
                      <a:endParaRPr lang="en-US" sz="1200" dirty="0" smtClean="0">
                        <a:effectLst/>
                        <a:latin typeface="Agency FB" panose="020B0503020202020204" pitchFamily="34" charset="0"/>
                        <a:cs typeface="Arial" panose="020B0604020202020204" pitchFamily="34" charset="0"/>
                      </a:endParaRPr>
                    </a:p>
                    <a:p>
                      <a:pPr marL="0" marR="0">
                        <a:lnSpc>
                          <a:spcPct val="150000"/>
                        </a:lnSpc>
                        <a:spcBef>
                          <a:spcPts val="0"/>
                        </a:spcBef>
                        <a:spcAft>
                          <a:spcPts val="0"/>
                        </a:spcAft>
                      </a:pPr>
                      <a:r>
                        <a:rPr lang="en-US" sz="1200" dirty="0" smtClean="0">
                          <a:effectLst/>
                          <a:latin typeface="Agency FB" panose="020B0503020202020204" pitchFamily="34" charset="0"/>
                          <a:cs typeface="Arial" panose="020B0604020202020204" pitchFamily="34" charset="0"/>
                        </a:rPr>
                        <a:t>ALL</a:t>
                      </a:r>
                    </a:p>
                    <a:p>
                      <a:pPr marL="0" marR="0">
                        <a:lnSpc>
                          <a:spcPct val="150000"/>
                        </a:lnSpc>
                        <a:spcBef>
                          <a:spcPts val="0"/>
                        </a:spcBef>
                        <a:spcAft>
                          <a:spcPts val="0"/>
                        </a:spcAft>
                      </a:pPr>
                      <a:r>
                        <a:rPr lang="en-US" sz="1200" dirty="0" smtClean="0">
                          <a:effectLst/>
                          <a:latin typeface="Agency FB" panose="020B0503020202020204" pitchFamily="34" charset="0"/>
                          <a:cs typeface="Arial" panose="020B0604020202020204" pitchFamily="34" charset="0"/>
                        </a:rPr>
                        <a:t>ALL</a:t>
                      </a:r>
                      <a:endParaRPr lang="en-US" sz="1200" dirty="0">
                        <a:effectLst/>
                        <a:latin typeface="Agency FB" panose="020B0503020202020204" pitchFamily="34" charset="0"/>
                        <a:cs typeface="Arial" panose="020B0604020202020204" pitchFamily="34" charset="0"/>
                      </a:endParaRPr>
                    </a:p>
                    <a:p>
                      <a:pPr marL="0" marR="0">
                        <a:lnSpc>
                          <a:spcPct val="150000"/>
                        </a:lnSpc>
                        <a:spcBef>
                          <a:spcPts val="0"/>
                        </a:spcBef>
                        <a:spcAft>
                          <a:spcPts val="0"/>
                        </a:spcAft>
                      </a:pPr>
                      <a:r>
                        <a:rPr lang="en-US" sz="1200" dirty="0">
                          <a:effectLst/>
                          <a:latin typeface="Agency FB" panose="020B0503020202020204" pitchFamily="34" charset="0"/>
                          <a:cs typeface="Arial" panose="020B0604020202020204" pitchFamily="34" charset="0"/>
                        </a:rPr>
                        <a:t> </a:t>
                      </a:r>
                      <a:r>
                        <a:rPr lang="en-US" sz="1200" baseline="0" dirty="0" smtClean="0">
                          <a:effectLst/>
                          <a:latin typeface="Agency FB" panose="020B0503020202020204" pitchFamily="34" charset="0"/>
                          <a:cs typeface="Arial" panose="020B0604020202020204" pitchFamily="34" charset="0"/>
                        </a:rPr>
                        <a:t>Ms. MAHUBILA RADINGWANA</a:t>
                      </a:r>
                      <a:endParaRPr lang="en-US" sz="1200" dirty="0">
                        <a:effectLst/>
                        <a:latin typeface="Agency FB" panose="020B0503020202020204" pitchFamily="34" charset="0"/>
                        <a:cs typeface="Arial" panose="020B0604020202020204" pitchFamily="34" charset="0"/>
                      </a:endParaRPr>
                    </a:p>
                    <a:p>
                      <a:pPr marL="0" marR="0">
                        <a:lnSpc>
                          <a:spcPct val="150000"/>
                        </a:lnSpc>
                        <a:spcBef>
                          <a:spcPts val="0"/>
                        </a:spcBef>
                        <a:spcAft>
                          <a:spcPts val="0"/>
                        </a:spcAft>
                      </a:pPr>
                      <a:r>
                        <a:rPr lang="en-US" sz="1200" dirty="0" smtClean="0">
                          <a:effectLst/>
                          <a:latin typeface="Agency FB" panose="020B0503020202020204" pitchFamily="34" charset="0"/>
                          <a:cs typeface="Arial" panose="020B0604020202020204" pitchFamily="34" charset="0"/>
                        </a:rPr>
                        <a:t>Mr.</a:t>
                      </a:r>
                      <a:r>
                        <a:rPr lang="en-US" sz="1200" baseline="0" dirty="0" smtClean="0">
                          <a:effectLst/>
                          <a:latin typeface="Agency FB" panose="020B0503020202020204" pitchFamily="34" charset="0"/>
                          <a:cs typeface="Arial" panose="020B0604020202020204" pitchFamily="34" charset="0"/>
                        </a:rPr>
                        <a:t> CORRIE BADENHORST</a:t>
                      </a:r>
                      <a:endParaRPr lang="en-US" sz="1200" dirty="0">
                        <a:effectLst/>
                        <a:latin typeface="Agency FB" panose="020B0503020202020204" pitchFamily="34" charset="0"/>
                        <a:cs typeface="Arial" panose="020B0604020202020204" pitchFamily="34" charset="0"/>
                      </a:endParaRPr>
                    </a:p>
                    <a:p>
                      <a:pPr marL="0" marR="0">
                        <a:lnSpc>
                          <a:spcPct val="150000"/>
                        </a:lnSpc>
                        <a:spcBef>
                          <a:spcPts val="0"/>
                        </a:spcBef>
                        <a:spcAft>
                          <a:spcPts val="0"/>
                        </a:spcAft>
                      </a:pPr>
                      <a:r>
                        <a:rPr lang="en-US" sz="1200" dirty="0" smtClean="0">
                          <a:effectLst/>
                          <a:latin typeface="Agency FB" panose="020B0503020202020204" pitchFamily="34" charset="0"/>
                          <a:cs typeface="Arial" panose="020B0604020202020204" pitchFamily="34" charset="0"/>
                        </a:rPr>
                        <a:t>Ms.</a:t>
                      </a:r>
                      <a:r>
                        <a:rPr lang="en-US" sz="1200" baseline="0" dirty="0" smtClean="0">
                          <a:effectLst/>
                          <a:latin typeface="Agency FB" panose="020B0503020202020204" pitchFamily="34" charset="0"/>
                          <a:cs typeface="Arial" panose="020B0604020202020204" pitchFamily="34" charset="0"/>
                        </a:rPr>
                        <a:t> </a:t>
                      </a:r>
                      <a:r>
                        <a:rPr lang="en-US" sz="1200" dirty="0" smtClean="0">
                          <a:effectLst/>
                          <a:latin typeface="Agency FB" panose="020B0503020202020204" pitchFamily="34" charset="0"/>
                          <a:cs typeface="Arial" panose="020B0604020202020204" pitchFamily="34" charset="0"/>
                        </a:rPr>
                        <a:t>KHABO RAMOSIBI</a:t>
                      </a:r>
                      <a:endParaRPr lang="en-US" sz="1200" dirty="0">
                        <a:effectLst/>
                        <a:latin typeface="Agency FB" panose="020B0503020202020204" pitchFamily="34" charset="0"/>
                        <a:cs typeface="Arial" panose="020B0604020202020204" pitchFamily="34" charset="0"/>
                      </a:endParaRPr>
                    </a:p>
                    <a:p>
                      <a:pPr marL="0" marR="0">
                        <a:lnSpc>
                          <a:spcPct val="150000"/>
                        </a:lnSpc>
                        <a:spcBef>
                          <a:spcPts val="0"/>
                        </a:spcBef>
                        <a:spcAft>
                          <a:spcPts val="0"/>
                        </a:spcAft>
                      </a:pPr>
                      <a:endParaRPr lang="en-US" sz="1200" dirty="0" smtClean="0">
                        <a:effectLst/>
                        <a:latin typeface="Agency FB" panose="020B0503020202020204" pitchFamily="34" charset="0"/>
                        <a:ea typeface="Calibri"/>
                        <a:cs typeface="Arial" panose="020B0604020202020204" pitchFamily="34" charset="0"/>
                      </a:endParaRPr>
                    </a:p>
                    <a:p>
                      <a:pPr marL="0" marR="0">
                        <a:lnSpc>
                          <a:spcPct val="150000"/>
                        </a:lnSpc>
                        <a:spcBef>
                          <a:spcPts val="0"/>
                        </a:spcBef>
                        <a:spcAft>
                          <a:spcPts val="0"/>
                        </a:spcAft>
                      </a:pPr>
                      <a:r>
                        <a:rPr lang="en-US" sz="1200" dirty="0" smtClean="0">
                          <a:effectLst/>
                          <a:latin typeface="Agency FB" panose="020B0503020202020204" pitchFamily="34" charset="0"/>
                          <a:ea typeface="Calibri"/>
                          <a:cs typeface="Arial" panose="020B0604020202020204" pitchFamily="34" charset="0"/>
                        </a:rPr>
                        <a:t>ALL</a:t>
                      </a:r>
                      <a:endParaRPr lang="en-US" sz="1200" dirty="0">
                        <a:effectLst/>
                        <a:latin typeface="Agency FB" panose="020B0503020202020204" pitchFamily="34" charset="0"/>
                        <a:ea typeface="Calibri"/>
                        <a:cs typeface="Arial" panose="020B0604020202020204" pitchFamily="34" charset="0"/>
                      </a:endParaRPr>
                    </a:p>
                  </a:txBody>
                  <a:tcPr marL="58232" marR="58232" marT="0" marB="0"/>
                </a:tc>
              </a:tr>
              <a:tr h="249921">
                <a:tc>
                  <a:txBody>
                    <a:bodyPr/>
                    <a:lstStyle/>
                    <a:p>
                      <a:pPr marL="0" marR="0">
                        <a:lnSpc>
                          <a:spcPct val="150000"/>
                        </a:lnSpc>
                        <a:spcBef>
                          <a:spcPts val="0"/>
                        </a:spcBef>
                        <a:spcAft>
                          <a:spcPts val="0"/>
                        </a:spcAft>
                      </a:pPr>
                      <a:r>
                        <a:rPr lang="en-US" sz="1200">
                          <a:effectLst/>
                          <a:latin typeface="Agency FB" panose="020B0503020202020204" pitchFamily="34" charset="0"/>
                          <a:cs typeface="Arial" panose="020B0604020202020204" pitchFamily="34" charset="0"/>
                        </a:rPr>
                        <a:t>Questions &amp; Discussions </a:t>
                      </a:r>
                      <a:endParaRPr lang="en-US" sz="1200">
                        <a:effectLst/>
                        <a:latin typeface="Agency FB" panose="020B0503020202020204" pitchFamily="34" charset="0"/>
                        <a:ea typeface="Calibri"/>
                        <a:cs typeface="Arial" panose="020B0604020202020204" pitchFamily="34" charset="0"/>
                      </a:endParaRPr>
                    </a:p>
                  </a:txBody>
                  <a:tcPr marL="58232" marR="58232" marT="0" marB="0"/>
                </a:tc>
                <a:tc>
                  <a:txBody>
                    <a:bodyPr/>
                    <a:lstStyle/>
                    <a:p>
                      <a:pPr marL="0" marR="0">
                        <a:lnSpc>
                          <a:spcPct val="150000"/>
                        </a:lnSpc>
                        <a:spcBef>
                          <a:spcPts val="0"/>
                        </a:spcBef>
                        <a:spcAft>
                          <a:spcPts val="0"/>
                        </a:spcAft>
                      </a:pPr>
                      <a:r>
                        <a:rPr lang="en-US" sz="1200" dirty="0" smtClean="0">
                          <a:effectLst/>
                          <a:latin typeface="Agency FB" panose="020B0503020202020204" pitchFamily="34" charset="0"/>
                          <a:cs typeface="Arial" panose="020B0604020202020204" pitchFamily="34" charset="0"/>
                        </a:rPr>
                        <a:t>14h30- 15h00</a:t>
                      </a:r>
                      <a:endParaRPr lang="en-US" sz="1200" dirty="0">
                        <a:effectLst/>
                        <a:latin typeface="Agency FB" panose="020B0503020202020204" pitchFamily="34" charset="0"/>
                        <a:ea typeface="Calibri"/>
                        <a:cs typeface="Arial" panose="020B0604020202020204" pitchFamily="34" charset="0"/>
                      </a:endParaRPr>
                    </a:p>
                  </a:txBody>
                  <a:tcPr marL="58232" marR="58232" marT="0" marB="0"/>
                </a:tc>
                <a:tc vMerge="1">
                  <a:txBody>
                    <a:bodyPr/>
                    <a:lstStyle/>
                    <a:p>
                      <a:endParaRPr lang="en-US"/>
                    </a:p>
                  </a:txBody>
                  <a:tcPr/>
                </a:tc>
              </a:tr>
              <a:tr h="249921">
                <a:tc>
                  <a:txBody>
                    <a:bodyPr/>
                    <a:lstStyle/>
                    <a:p>
                      <a:pPr marL="0" marR="0">
                        <a:lnSpc>
                          <a:spcPct val="150000"/>
                        </a:lnSpc>
                        <a:spcBef>
                          <a:spcPts val="0"/>
                        </a:spcBef>
                        <a:spcAft>
                          <a:spcPts val="0"/>
                        </a:spcAft>
                      </a:pPr>
                      <a:r>
                        <a:rPr lang="en-US" sz="1200">
                          <a:effectLst/>
                          <a:latin typeface="Agency FB" panose="020B0503020202020204" pitchFamily="34" charset="0"/>
                          <a:cs typeface="Arial" panose="020B0604020202020204" pitchFamily="34" charset="0"/>
                        </a:rPr>
                        <a:t> </a:t>
                      </a:r>
                      <a:endParaRPr lang="en-US" sz="1200">
                        <a:effectLst/>
                        <a:latin typeface="Agency FB" panose="020B0503020202020204" pitchFamily="34" charset="0"/>
                        <a:ea typeface="Calibri"/>
                        <a:cs typeface="Arial" panose="020B0604020202020204" pitchFamily="34" charset="0"/>
                      </a:endParaRPr>
                    </a:p>
                  </a:txBody>
                  <a:tcPr marL="58232" marR="58232" marT="0" marB="0"/>
                </a:tc>
                <a:tc>
                  <a:txBody>
                    <a:bodyPr/>
                    <a:lstStyle/>
                    <a:p>
                      <a:pPr marL="0" marR="0">
                        <a:lnSpc>
                          <a:spcPct val="150000"/>
                        </a:lnSpc>
                        <a:spcBef>
                          <a:spcPts val="0"/>
                        </a:spcBef>
                        <a:spcAft>
                          <a:spcPts val="0"/>
                        </a:spcAft>
                      </a:pPr>
                      <a:r>
                        <a:rPr lang="en-US" sz="1200" dirty="0">
                          <a:effectLst/>
                          <a:latin typeface="Agency FB" panose="020B0503020202020204" pitchFamily="34" charset="0"/>
                          <a:cs typeface="Arial" panose="020B0604020202020204" pitchFamily="34" charset="0"/>
                        </a:rPr>
                        <a:t> </a:t>
                      </a:r>
                      <a:endParaRPr lang="en-US" sz="1200" dirty="0">
                        <a:effectLst/>
                        <a:latin typeface="Agency FB" panose="020B0503020202020204" pitchFamily="34" charset="0"/>
                        <a:ea typeface="Calibri"/>
                        <a:cs typeface="Arial" panose="020B0604020202020204" pitchFamily="34" charset="0"/>
                      </a:endParaRPr>
                    </a:p>
                  </a:txBody>
                  <a:tcPr marL="58232" marR="58232" marT="0" marB="0"/>
                </a:tc>
                <a:tc vMerge="1">
                  <a:txBody>
                    <a:bodyPr/>
                    <a:lstStyle/>
                    <a:p>
                      <a:endParaRPr lang="en-US"/>
                    </a:p>
                  </a:txBody>
                  <a:tcPr/>
                </a:tc>
              </a:tr>
              <a:tr h="379810">
                <a:tc>
                  <a:txBody>
                    <a:bodyPr/>
                    <a:lstStyle/>
                    <a:p>
                      <a:pPr marL="0" marR="0">
                        <a:lnSpc>
                          <a:spcPct val="150000"/>
                        </a:lnSpc>
                        <a:spcBef>
                          <a:spcPts val="0"/>
                        </a:spcBef>
                        <a:spcAft>
                          <a:spcPts val="0"/>
                        </a:spcAft>
                      </a:pPr>
                      <a:r>
                        <a:rPr lang="en-US" sz="1200" dirty="0" smtClean="0">
                          <a:effectLst/>
                          <a:latin typeface="Agency FB" panose="020B0503020202020204" pitchFamily="34" charset="0"/>
                          <a:cs typeface="Arial" panose="020B0604020202020204" pitchFamily="34" charset="0"/>
                        </a:rPr>
                        <a:t>6.</a:t>
                      </a:r>
                      <a:r>
                        <a:rPr lang="en-US" sz="1200" baseline="0" dirty="0" smtClean="0">
                          <a:effectLst/>
                          <a:latin typeface="Agency FB" panose="020B0503020202020204" pitchFamily="34" charset="0"/>
                          <a:cs typeface="Arial" panose="020B0604020202020204" pitchFamily="34" charset="0"/>
                        </a:rPr>
                        <a:t> Summary of Annual Lekgotla Resolutions</a:t>
                      </a:r>
                      <a:endParaRPr lang="en-US" sz="1200" dirty="0">
                        <a:effectLst/>
                        <a:latin typeface="Agency FB" panose="020B0503020202020204" pitchFamily="34" charset="0"/>
                        <a:ea typeface="Calibri"/>
                        <a:cs typeface="Arial" panose="020B0604020202020204" pitchFamily="34" charset="0"/>
                      </a:endParaRPr>
                    </a:p>
                  </a:txBody>
                  <a:tcPr marL="58232" marR="58232" marT="0" marB="0"/>
                </a:tc>
                <a:tc>
                  <a:txBody>
                    <a:bodyPr/>
                    <a:lstStyle/>
                    <a:p>
                      <a:pPr marL="0" marR="0">
                        <a:lnSpc>
                          <a:spcPct val="150000"/>
                        </a:lnSpc>
                        <a:spcBef>
                          <a:spcPts val="0"/>
                        </a:spcBef>
                        <a:spcAft>
                          <a:spcPts val="0"/>
                        </a:spcAft>
                      </a:pPr>
                      <a:r>
                        <a:rPr lang="en-US" sz="1200" dirty="0" smtClean="0">
                          <a:effectLst/>
                          <a:latin typeface="Agency FB" panose="020B0503020202020204" pitchFamily="34" charset="0"/>
                          <a:cs typeface="Arial" panose="020B0604020202020204" pitchFamily="34" charset="0"/>
                        </a:rPr>
                        <a:t>15h05</a:t>
                      </a:r>
                      <a:endParaRPr lang="en-US" sz="1200" dirty="0">
                        <a:effectLst/>
                        <a:latin typeface="Agency FB" panose="020B0503020202020204" pitchFamily="34" charset="0"/>
                        <a:ea typeface="Calibri"/>
                        <a:cs typeface="Arial" panose="020B0604020202020204" pitchFamily="34" charset="0"/>
                      </a:endParaRPr>
                    </a:p>
                  </a:txBody>
                  <a:tcPr marL="58232" marR="58232" marT="0" marB="0"/>
                </a:tc>
                <a:tc>
                  <a:txBody>
                    <a:bodyPr/>
                    <a:lstStyle/>
                    <a:p>
                      <a:pPr marL="0" marR="0">
                        <a:lnSpc>
                          <a:spcPct val="150000"/>
                        </a:lnSpc>
                        <a:spcBef>
                          <a:spcPts val="0"/>
                        </a:spcBef>
                        <a:spcAft>
                          <a:spcPts val="0"/>
                        </a:spcAft>
                      </a:pPr>
                      <a:r>
                        <a:rPr lang="en-US" sz="1200" dirty="0" smtClean="0">
                          <a:effectLst/>
                          <a:latin typeface="Agency FB" panose="020B0503020202020204" pitchFamily="34" charset="0"/>
                          <a:ea typeface="+mn-ea"/>
                          <a:cs typeface="Arial" panose="020B0604020202020204" pitchFamily="34" charset="0"/>
                        </a:rPr>
                        <a:t>Ms</a:t>
                      </a:r>
                      <a:r>
                        <a:rPr lang="en-US" sz="1200" baseline="0" dirty="0" smtClean="0">
                          <a:effectLst/>
                          <a:latin typeface="Agency FB" panose="020B0503020202020204" pitchFamily="34" charset="0"/>
                          <a:ea typeface="+mn-ea"/>
                          <a:cs typeface="Arial" panose="020B0604020202020204" pitchFamily="34" charset="0"/>
                        </a:rPr>
                        <a:t>. D. Mokoka</a:t>
                      </a:r>
                      <a:endParaRPr lang="en-US" sz="1200" dirty="0">
                        <a:effectLst/>
                        <a:latin typeface="Agency FB" panose="020B0503020202020204" pitchFamily="34" charset="0"/>
                        <a:ea typeface="Calibri"/>
                        <a:cs typeface="Arial" panose="020B0604020202020204" pitchFamily="34" charset="0"/>
                      </a:endParaRPr>
                    </a:p>
                  </a:txBody>
                  <a:tcPr marL="58232" marR="58232" marT="0" marB="0"/>
                </a:tc>
              </a:tr>
              <a:tr h="527563">
                <a:tc>
                  <a:txBody>
                    <a:bodyPr/>
                    <a:lstStyle/>
                    <a:p>
                      <a:pPr marL="0" marR="0">
                        <a:lnSpc>
                          <a:spcPct val="150000"/>
                        </a:lnSpc>
                        <a:spcBef>
                          <a:spcPts val="0"/>
                        </a:spcBef>
                        <a:spcAft>
                          <a:spcPts val="0"/>
                        </a:spcAft>
                      </a:pPr>
                      <a:r>
                        <a:rPr lang="en-US" sz="1200" dirty="0" smtClean="0">
                          <a:effectLst/>
                          <a:latin typeface="Agency FB" panose="020B0503020202020204" pitchFamily="34" charset="0"/>
                          <a:ea typeface="Calibri"/>
                          <a:cs typeface="Arial" panose="020B0604020202020204" pitchFamily="34" charset="0"/>
                        </a:rPr>
                        <a:t>7. Closure</a:t>
                      </a:r>
                    </a:p>
                    <a:p>
                      <a:pPr marL="0" marR="0">
                        <a:lnSpc>
                          <a:spcPct val="150000"/>
                        </a:lnSpc>
                        <a:spcBef>
                          <a:spcPts val="0"/>
                        </a:spcBef>
                        <a:spcAft>
                          <a:spcPts val="0"/>
                        </a:spcAft>
                      </a:pPr>
                      <a:r>
                        <a:rPr lang="en-US" sz="1200" dirty="0" smtClean="0">
                          <a:effectLst/>
                          <a:latin typeface="Agency FB" panose="020B0503020202020204" pitchFamily="34" charset="0"/>
                          <a:ea typeface="Calibri"/>
                          <a:cs typeface="Arial" panose="020B0604020202020204" pitchFamily="34" charset="0"/>
                        </a:rPr>
                        <a:t>8. Lunch</a:t>
                      </a:r>
                      <a:r>
                        <a:rPr lang="en-US" sz="1200" baseline="0" dirty="0" smtClean="0">
                          <a:effectLst/>
                          <a:latin typeface="Agency FB" panose="020B0503020202020204" pitchFamily="34" charset="0"/>
                          <a:ea typeface="Calibri"/>
                          <a:cs typeface="Arial" panose="020B0604020202020204" pitchFamily="34" charset="0"/>
                        </a:rPr>
                        <a:t> Served</a:t>
                      </a:r>
                      <a:endParaRPr lang="en-US" sz="1200" dirty="0">
                        <a:effectLst/>
                        <a:latin typeface="Agency FB" panose="020B0503020202020204" pitchFamily="34" charset="0"/>
                        <a:ea typeface="Calibri"/>
                        <a:cs typeface="Arial" panose="020B0604020202020204" pitchFamily="34" charset="0"/>
                      </a:endParaRPr>
                    </a:p>
                  </a:txBody>
                  <a:tcPr marL="58232" marR="58232" marT="0" marB="0"/>
                </a:tc>
                <a:tc>
                  <a:txBody>
                    <a:bodyPr/>
                    <a:lstStyle/>
                    <a:p>
                      <a:pPr marL="0" marR="0">
                        <a:lnSpc>
                          <a:spcPct val="150000"/>
                        </a:lnSpc>
                        <a:spcBef>
                          <a:spcPts val="0"/>
                        </a:spcBef>
                        <a:spcAft>
                          <a:spcPts val="0"/>
                        </a:spcAft>
                      </a:pPr>
                      <a:r>
                        <a:rPr lang="en-US" sz="1200" dirty="0" smtClean="0">
                          <a:effectLst/>
                          <a:latin typeface="Agency FB" panose="020B0503020202020204" pitchFamily="34" charset="0"/>
                          <a:ea typeface="Calibri"/>
                          <a:cs typeface="Arial" panose="020B0604020202020204" pitchFamily="34" charset="0"/>
                        </a:rPr>
                        <a:t>15h05-15h15</a:t>
                      </a:r>
                    </a:p>
                    <a:p>
                      <a:pPr marL="0" marR="0">
                        <a:lnSpc>
                          <a:spcPct val="150000"/>
                        </a:lnSpc>
                        <a:spcBef>
                          <a:spcPts val="0"/>
                        </a:spcBef>
                        <a:spcAft>
                          <a:spcPts val="0"/>
                        </a:spcAft>
                      </a:pPr>
                      <a:r>
                        <a:rPr lang="en-US" sz="1200" smtClean="0">
                          <a:effectLst/>
                          <a:latin typeface="Agency FB" panose="020B0503020202020204" pitchFamily="34" charset="0"/>
                          <a:ea typeface="Calibri"/>
                          <a:cs typeface="Arial" panose="020B0604020202020204" pitchFamily="34" charset="0"/>
                        </a:rPr>
                        <a:t>15h30</a:t>
                      </a:r>
                      <a:endParaRPr lang="en-US" sz="1200" dirty="0">
                        <a:effectLst/>
                        <a:latin typeface="Agency FB" panose="020B0503020202020204" pitchFamily="34" charset="0"/>
                        <a:ea typeface="Calibri"/>
                        <a:cs typeface="Arial" panose="020B0604020202020204" pitchFamily="34" charset="0"/>
                      </a:endParaRPr>
                    </a:p>
                  </a:txBody>
                  <a:tcPr marL="58232" marR="58232" marT="0" marB="0"/>
                </a:tc>
                <a:tc>
                  <a:txBody>
                    <a:bodyPr/>
                    <a:lstStyle/>
                    <a:p>
                      <a:pPr marL="0" marR="0">
                        <a:lnSpc>
                          <a:spcPct val="150000"/>
                        </a:lnSpc>
                        <a:spcBef>
                          <a:spcPts val="0"/>
                        </a:spcBef>
                        <a:spcAft>
                          <a:spcPts val="0"/>
                        </a:spcAft>
                      </a:pPr>
                      <a:r>
                        <a:rPr kumimoji="0" lang="en-US" sz="1200" b="0" i="0" u="none" strike="noStrike" kern="1200" cap="none" spc="0" normalizeH="0" baseline="0" noProof="0" dirty="0" smtClean="0">
                          <a:ln>
                            <a:noFill/>
                          </a:ln>
                          <a:solidFill>
                            <a:prstClr val="black"/>
                          </a:solidFill>
                          <a:effectLst/>
                          <a:uLnTx/>
                          <a:uFillTx/>
                          <a:latin typeface="Agency FB" panose="020B0503020202020204" pitchFamily="34" charset="0"/>
                          <a:cs typeface="Arial" panose="020B0604020202020204" pitchFamily="34" charset="0"/>
                        </a:rPr>
                        <a:t>HON. MY MMAKOLA</a:t>
                      </a:r>
                    </a:p>
                    <a:p>
                      <a:pPr marL="0" marR="0">
                        <a:lnSpc>
                          <a:spcPct val="150000"/>
                        </a:lnSpc>
                        <a:spcBef>
                          <a:spcPts val="0"/>
                        </a:spcBef>
                        <a:spcAft>
                          <a:spcPts val="0"/>
                        </a:spcAft>
                      </a:pPr>
                      <a:r>
                        <a:rPr kumimoji="0" lang="en-US" sz="1200" b="0" i="0" u="none" strike="noStrike" kern="1200" cap="none" spc="0" normalizeH="0" baseline="0" noProof="0" dirty="0" smtClean="0">
                          <a:ln>
                            <a:noFill/>
                          </a:ln>
                          <a:solidFill>
                            <a:prstClr val="black"/>
                          </a:solidFill>
                          <a:effectLst/>
                          <a:uLnTx/>
                          <a:uFillTx/>
                          <a:latin typeface="Agency FB" panose="020B0503020202020204" pitchFamily="34" charset="0"/>
                          <a:ea typeface="Calibri"/>
                          <a:cs typeface="Arial" panose="020B0604020202020204" pitchFamily="34" charset="0"/>
                        </a:rPr>
                        <a:t>All</a:t>
                      </a:r>
                      <a:endParaRPr lang="en-US" sz="1200" dirty="0">
                        <a:effectLst/>
                        <a:latin typeface="Agency FB" panose="020B0503020202020204" pitchFamily="34" charset="0"/>
                        <a:ea typeface="Calibri"/>
                        <a:cs typeface="Arial" panose="020B0604020202020204" pitchFamily="34" charset="0"/>
                      </a:endParaRPr>
                    </a:p>
                  </a:txBody>
                  <a:tcPr marL="58232" marR="58232" marT="0" marB="0"/>
                </a:tc>
              </a:tr>
            </a:tbl>
          </a:graphicData>
        </a:graphic>
      </p:graphicFrame>
      <p:sp>
        <p:nvSpPr>
          <p:cNvPr id="6" name="TextBox 5"/>
          <p:cNvSpPr txBox="1"/>
          <p:nvPr/>
        </p:nvSpPr>
        <p:spPr>
          <a:xfrm>
            <a:off x="6193536" y="-1"/>
            <a:ext cx="3694176" cy="923330"/>
          </a:xfrm>
          <a:prstGeom prst="rect">
            <a:avLst/>
          </a:prstGeom>
          <a:solidFill>
            <a:srgbClr val="92D050"/>
          </a:solidFill>
        </p:spPr>
        <p:txBody>
          <a:bodyPr wrap="square" rtlCol="0">
            <a:spAutoFit/>
          </a:bodyPr>
          <a:lstStyle/>
          <a:p>
            <a:pPr algn="ctr"/>
            <a:r>
              <a:rPr lang="en-US" b="1" dirty="0" smtClean="0">
                <a:solidFill>
                  <a:srgbClr val="002060"/>
                </a:solidFill>
              </a:rPr>
              <a:t>EPMLM 2015/2016   ANNUAL PERFORMANCE EXCO LEKGOTLA AGENDA</a:t>
            </a:r>
            <a:endParaRPr lang="en-US" b="1" dirty="0">
              <a:solidFill>
                <a:srgbClr val="002060"/>
              </a:solidFill>
            </a:endParaRPr>
          </a:p>
        </p:txBody>
      </p:sp>
      <p:pic>
        <p:nvPicPr>
          <p:cNvPr id="7"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887712" y="-30404"/>
            <a:ext cx="1021793" cy="7071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Slide Number Placeholder 1"/>
          <p:cNvSpPr>
            <a:spLocks noGrp="1"/>
          </p:cNvSpPr>
          <p:nvPr>
            <p:ph type="sldNum" sz="quarter" idx="12"/>
          </p:nvPr>
        </p:nvSpPr>
        <p:spPr/>
        <p:txBody>
          <a:bodyPr/>
          <a:lstStyle/>
          <a:p>
            <a:fld id="{01BCFC26-62B4-4113-B485-962636936649}" type="slidenum">
              <a:rPr lang="en-US" smtClean="0"/>
              <a:pPr/>
              <a:t>2</a:t>
            </a:fld>
            <a:endParaRPr lang="en-US"/>
          </a:p>
        </p:txBody>
      </p:sp>
    </p:spTree>
    <p:extLst>
      <p:ext uri="{BB962C8B-B14F-4D97-AF65-F5344CB8AC3E}">
        <p14:creationId xmlns:p14="http://schemas.microsoft.com/office/powerpoint/2010/main" val="799764886"/>
      </p:ext>
    </p:extLst>
  </p:cSld>
  <p:clrMapOvr>
    <a:masterClrMapping/>
  </p:clrMapOvr>
  <p:transition spd="slow">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5965608" y="138499"/>
            <a:ext cx="4656212" cy="646331"/>
          </a:xfrm>
          <a:prstGeom prst="rect">
            <a:avLst/>
          </a:prstGeom>
          <a:solidFill>
            <a:srgbClr val="92D050"/>
          </a:solidFill>
        </p:spPr>
        <p:txBody>
          <a:bodyPr wrap="square" rtlCol="0">
            <a:spAutoFit/>
          </a:bodyPr>
          <a:lstStyle/>
          <a:p>
            <a:pPr algn="ctr"/>
            <a:r>
              <a:rPr lang="en-US" b="1" dirty="0" smtClean="0">
                <a:solidFill>
                  <a:srgbClr val="002060"/>
                </a:solidFill>
              </a:rPr>
              <a:t>EPMLM 2015/2016 ANNUAL PERFORMANCE </a:t>
            </a:r>
            <a:endParaRPr lang="en-US" b="1" dirty="0">
              <a:solidFill>
                <a:srgbClr val="002060"/>
              </a:solidFill>
            </a:endParaRPr>
          </a:p>
        </p:txBody>
      </p:sp>
      <p:pic>
        <p:nvPicPr>
          <p:cNvPr id="15362"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071102" y="-28466"/>
            <a:ext cx="914400" cy="703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Box 4"/>
          <p:cNvSpPr txBox="1"/>
          <p:nvPr/>
        </p:nvSpPr>
        <p:spPr>
          <a:xfrm>
            <a:off x="621217" y="-41324"/>
            <a:ext cx="4800600" cy="368300"/>
          </a:xfrm>
          <a:prstGeom prst="rect">
            <a:avLst/>
          </a:prstGeom>
          <a:ln/>
        </p:spPr>
        <p:style>
          <a:lnRef idx="1">
            <a:schemeClr val="accent1"/>
          </a:lnRef>
          <a:fillRef idx="2">
            <a:schemeClr val="accent1"/>
          </a:fillRef>
          <a:effectRef idx="1">
            <a:schemeClr val="accent1"/>
          </a:effectRef>
          <a:fontRef idx="minor">
            <a:schemeClr val="dk1"/>
          </a:fontRef>
        </p:style>
        <p:txBody>
          <a:bodyPr>
            <a:spAutoFit/>
          </a:bodyPr>
          <a:lstStyle/>
          <a:p>
            <a:pPr algn="ctr" eaLnBrk="1" hangingPunct="1">
              <a:defRPr/>
            </a:pPr>
            <a:r>
              <a:rPr lang="en-US" dirty="0" smtClean="0"/>
              <a:t>KPA 4: MUNICIPAL TRANSFORMATION </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4181900234"/>
              </p:ext>
            </p:extLst>
          </p:nvPr>
        </p:nvGraphicFramePr>
        <p:xfrm>
          <a:off x="621215" y="829054"/>
          <a:ext cx="10918254" cy="5649017"/>
        </p:xfrm>
        <a:graphic>
          <a:graphicData uri="http://schemas.openxmlformats.org/drawingml/2006/table">
            <a:tbl>
              <a:tblPr firstRow="1" firstCol="1" lastRow="1" lastCol="1" bandRow="1" bandCol="1">
                <a:tableStyleId>{5C22544A-7EE6-4342-B048-85BDC9FD1C3A}</a:tableStyleId>
              </a:tblPr>
              <a:tblGrid>
                <a:gridCol w="1349660"/>
                <a:gridCol w="919526"/>
                <a:gridCol w="1379290"/>
                <a:gridCol w="965503"/>
                <a:gridCol w="1455917"/>
                <a:gridCol w="1563195"/>
                <a:gridCol w="1390954"/>
                <a:gridCol w="1894209"/>
              </a:tblGrid>
              <a:tr h="766822">
                <a:tc>
                  <a:txBody>
                    <a:bodyPr/>
                    <a:lstStyle/>
                    <a:p>
                      <a:pPr algn="l"/>
                      <a:r>
                        <a:rPr lang="en-US" sz="1300" dirty="0" smtClean="0">
                          <a:solidFill>
                            <a:schemeClr val="tx1"/>
                          </a:solidFill>
                        </a:rPr>
                        <a:t>PROJECTS(KPI as per SDBIP) </a:t>
                      </a:r>
                      <a:endParaRPr lang="en-US" sz="1300" dirty="0">
                        <a:solidFill>
                          <a:schemeClr val="tx1"/>
                        </a:solidFill>
                      </a:endParaRPr>
                    </a:p>
                  </a:txBody>
                  <a:tcPr marT="45736" marB="45736"/>
                </a:tc>
                <a:tc>
                  <a:txBody>
                    <a:bodyPr/>
                    <a:lstStyle/>
                    <a:p>
                      <a:pPr algn="l"/>
                      <a:r>
                        <a:rPr lang="en-US" sz="1300" dirty="0" smtClean="0">
                          <a:solidFill>
                            <a:schemeClr val="tx1"/>
                          </a:solidFill>
                        </a:rPr>
                        <a:t>ANNUAL</a:t>
                      </a:r>
                      <a:r>
                        <a:rPr lang="en-US" sz="1300" baseline="0" dirty="0" smtClean="0">
                          <a:solidFill>
                            <a:schemeClr val="tx1"/>
                          </a:solidFill>
                        </a:rPr>
                        <a:t> TARGET</a:t>
                      </a:r>
                      <a:endParaRPr lang="en-US" sz="1300" dirty="0">
                        <a:solidFill>
                          <a:schemeClr val="tx1"/>
                        </a:solidFill>
                      </a:endParaRPr>
                    </a:p>
                  </a:txBody>
                  <a:tcPr marT="45736" marB="45736"/>
                </a:tc>
                <a:tc>
                  <a:txBody>
                    <a:bodyPr/>
                    <a:lstStyle/>
                    <a:p>
                      <a:pPr algn="l"/>
                      <a:r>
                        <a:rPr lang="en-US" sz="1300" dirty="0" smtClean="0">
                          <a:solidFill>
                            <a:schemeClr val="tx1"/>
                          </a:solidFill>
                        </a:rPr>
                        <a:t> ANNUAL</a:t>
                      </a:r>
                    </a:p>
                    <a:p>
                      <a:pPr algn="l"/>
                      <a:r>
                        <a:rPr lang="en-US" sz="1300" dirty="0" smtClean="0">
                          <a:solidFill>
                            <a:schemeClr val="tx1"/>
                          </a:solidFill>
                        </a:rPr>
                        <a:t>ACTUALS</a:t>
                      </a:r>
                      <a:endParaRPr lang="en-US" sz="1300" dirty="0">
                        <a:solidFill>
                          <a:schemeClr val="tx1"/>
                        </a:solidFill>
                      </a:endParaRPr>
                    </a:p>
                  </a:txBody>
                  <a:tcPr marT="45736" marB="45736"/>
                </a:tc>
                <a:tc>
                  <a:txBody>
                    <a:bodyPr/>
                    <a:lstStyle/>
                    <a:p>
                      <a:pPr algn="l"/>
                      <a:r>
                        <a:rPr lang="en-US" sz="1300" dirty="0" smtClean="0">
                          <a:solidFill>
                            <a:schemeClr val="tx1"/>
                          </a:solidFill>
                        </a:rPr>
                        <a:t>BUDGET</a:t>
                      </a:r>
                    </a:p>
                  </a:txBody>
                  <a:tcPr marT="45736" marB="45736"/>
                </a:tc>
                <a:tc>
                  <a:txBody>
                    <a:bodyPr/>
                    <a:lstStyle/>
                    <a:p>
                      <a:pPr algn="l"/>
                      <a:r>
                        <a:rPr lang="en-US" sz="1300" dirty="0" smtClean="0">
                          <a:solidFill>
                            <a:schemeClr val="tx1"/>
                          </a:solidFill>
                        </a:rPr>
                        <a:t>EXPENDITURE</a:t>
                      </a:r>
                      <a:endParaRPr lang="en-US" sz="1300" dirty="0">
                        <a:solidFill>
                          <a:schemeClr val="tx1"/>
                        </a:solidFill>
                      </a:endParaRPr>
                    </a:p>
                  </a:txBody>
                  <a:tcPr marT="45736" marB="45736"/>
                </a:tc>
                <a:tc>
                  <a:txBody>
                    <a:bodyPr/>
                    <a:lstStyle/>
                    <a:p>
                      <a:pPr algn="l"/>
                      <a:r>
                        <a:rPr lang="en-US" sz="1300" dirty="0" smtClean="0">
                          <a:solidFill>
                            <a:schemeClr val="tx1"/>
                          </a:solidFill>
                        </a:rPr>
                        <a:t>PROGRESS</a:t>
                      </a:r>
                      <a:endParaRPr lang="en-US" sz="1300" dirty="0">
                        <a:solidFill>
                          <a:schemeClr val="tx1"/>
                        </a:solidFill>
                      </a:endParaRPr>
                    </a:p>
                  </a:txBody>
                  <a:tcPr marT="45736" marB="45736"/>
                </a:tc>
                <a:tc>
                  <a:txBody>
                    <a:bodyPr/>
                    <a:lstStyle/>
                    <a:p>
                      <a:pPr algn="l"/>
                      <a:r>
                        <a:rPr lang="en-US" sz="1300" dirty="0" smtClean="0">
                          <a:solidFill>
                            <a:schemeClr val="tx1"/>
                          </a:solidFill>
                        </a:rPr>
                        <a:t>CHALLENGES </a:t>
                      </a:r>
                      <a:endParaRPr lang="en-US" sz="1300" dirty="0">
                        <a:solidFill>
                          <a:schemeClr val="tx1"/>
                        </a:solidFill>
                      </a:endParaRPr>
                    </a:p>
                  </a:txBody>
                  <a:tcPr marT="45736" marB="45736"/>
                </a:tc>
                <a:tc>
                  <a:txBody>
                    <a:bodyPr/>
                    <a:lstStyle/>
                    <a:p>
                      <a:pPr algn="l"/>
                      <a:r>
                        <a:rPr lang="en-US" sz="1300" dirty="0" smtClean="0">
                          <a:solidFill>
                            <a:schemeClr val="tx1"/>
                          </a:solidFill>
                        </a:rPr>
                        <a:t>REMEDIAL ACTION</a:t>
                      </a:r>
                      <a:endParaRPr lang="en-US" sz="1300" dirty="0">
                        <a:solidFill>
                          <a:schemeClr val="tx1"/>
                        </a:solidFill>
                      </a:endParaRPr>
                    </a:p>
                  </a:txBody>
                  <a:tcPr marT="45736" marB="45736"/>
                </a:tc>
              </a:tr>
              <a:tr h="829052">
                <a:tc>
                  <a:txBody>
                    <a:bodyPr/>
                    <a:lstStyle/>
                    <a:p>
                      <a:pPr algn="l">
                        <a:lnSpc>
                          <a:spcPct val="150000"/>
                        </a:lnSpc>
                        <a:spcAft>
                          <a:spcPts val="0"/>
                        </a:spcAft>
                      </a:pPr>
                      <a:r>
                        <a:rPr lang="en-US" sz="1200" b="0" dirty="0" smtClean="0">
                          <a:solidFill>
                            <a:srgbClr val="000000"/>
                          </a:solidFill>
                          <a:effectLst/>
                          <a:latin typeface="Agency FB" panose="020B0503020202020204" pitchFamily="34" charset="0"/>
                          <a:ea typeface="Times New Roman" panose="02020603050405020304" pitchFamily="18" charset="0"/>
                          <a:cs typeface="Times New Roman" panose="02020603050405020304" pitchFamily="18" charset="0"/>
                        </a:rPr>
                        <a:t>Number of Job Descriptions developed,</a:t>
                      </a:r>
                      <a:endParaRPr lang="en-ZA" sz="1200" b="0" dirty="0">
                        <a:effectLst/>
                        <a:latin typeface="Agency FB" panose="020B0503020202020204" pitchFamily="34" charset="0"/>
                      </a:endParaRPr>
                    </a:p>
                  </a:txBody>
                  <a:tcPr marL="65332" marR="65332" marT="0" marB="0"/>
                </a:tc>
                <a:tc>
                  <a:txBody>
                    <a:bodyPr/>
                    <a:lstStyle/>
                    <a:p>
                      <a:pPr algn="l">
                        <a:lnSpc>
                          <a:spcPct val="150000"/>
                        </a:lnSpc>
                        <a:spcAft>
                          <a:spcPts val="0"/>
                        </a:spcAft>
                      </a:pPr>
                      <a:r>
                        <a:rPr lang="en-ZA" sz="1200" b="0" dirty="0" smtClean="0">
                          <a:effectLst/>
                          <a:latin typeface="Agency FB" panose="020B0503020202020204" pitchFamily="34" charset="0"/>
                        </a:rPr>
                        <a:t>220</a:t>
                      </a:r>
                      <a:endParaRPr lang="en-ZA" sz="1200" b="0" dirty="0">
                        <a:effectLst/>
                        <a:latin typeface="Agency FB" panose="020B0503020202020204" pitchFamily="34" charset="0"/>
                      </a:endParaRPr>
                    </a:p>
                  </a:txBody>
                  <a:tcPr marL="65332" marR="65332" marT="0" marB="0"/>
                </a:tc>
                <a:tc>
                  <a:txBody>
                    <a:bodyPr/>
                    <a:lstStyle/>
                    <a:p>
                      <a:pPr algn="l"/>
                      <a:r>
                        <a:rPr lang="en-ZA" sz="1200" b="0" dirty="0" smtClean="0">
                          <a:latin typeface="Agency FB" panose="020B0503020202020204" pitchFamily="34" charset="0"/>
                        </a:rPr>
                        <a:t>150</a:t>
                      </a:r>
                      <a:endParaRPr lang="en-ZA" sz="1200" b="0" dirty="0">
                        <a:latin typeface="Agency FB" panose="020B0503020202020204" pitchFamily="34" charset="0"/>
                      </a:endParaRPr>
                    </a:p>
                  </a:txBody>
                  <a:tcPr marL="65332" marR="65332" marT="0" marB="0"/>
                </a:tc>
                <a:tc>
                  <a:txBody>
                    <a:bodyPr/>
                    <a:lstStyle/>
                    <a:p>
                      <a:pPr algn="l">
                        <a:lnSpc>
                          <a:spcPct val="150000"/>
                        </a:lnSpc>
                        <a:spcAft>
                          <a:spcPts val="0"/>
                        </a:spcAft>
                      </a:pPr>
                      <a:r>
                        <a:rPr lang="en-ZA" sz="1200" b="0" dirty="0" smtClean="0">
                          <a:effectLst/>
                          <a:latin typeface="Agency FB" panose="020B0503020202020204" pitchFamily="34" charset="0"/>
                        </a:rPr>
                        <a:t>R500 000.00</a:t>
                      </a:r>
                      <a:endParaRPr lang="en-ZA" sz="1200" b="0" dirty="0">
                        <a:effectLst/>
                        <a:latin typeface="Agency FB" panose="020B0503020202020204" pitchFamily="34" charset="0"/>
                      </a:endParaRPr>
                    </a:p>
                  </a:txBody>
                  <a:tcPr marL="65332" marR="65332" marT="0" marB="0"/>
                </a:tc>
                <a:tc>
                  <a:txBody>
                    <a:bodyPr/>
                    <a:lstStyle/>
                    <a:p>
                      <a:pPr algn="l">
                        <a:lnSpc>
                          <a:spcPct val="150000"/>
                        </a:lnSpc>
                        <a:spcAft>
                          <a:spcPts val="0"/>
                        </a:spcAft>
                      </a:pPr>
                      <a:r>
                        <a:rPr lang="en-ZA" sz="1200" b="0" dirty="0" smtClean="0">
                          <a:effectLst/>
                          <a:latin typeface="Agency FB" panose="020B0503020202020204" pitchFamily="34" charset="0"/>
                        </a:rPr>
                        <a:t>R500 000.00</a:t>
                      </a:r>
                      <a:endParaRPr lang="en-ZA" sz="1200" b="0" dirty="0">
                        <a:effectLst/>
                        <a:latin typeface="Agency FB" panose="020B0503020202020204" pitchFamily="34" charset="0"/>
                      </a:endParaRPr>
                    </a:p>
                  </a:txBody>
                  <a:tcPr marL="65332" marR="65332" marT="0" marB="0"/>
                </a:tc>
                <a:tc>
                  <a:txBody>
                    <a:bodyPr/>
                    <a:lstStyle/>
                    <a:p>
                      <a:pPr>
                        <a:lnSpc>
                          <a:spcPct val="115000"/>
                        </a:lnSpc>
                        <a:spcAft>
                          <a:spcPts val="0"/>
                        </a:spcAft>
                      </a:pPr>
                      <a:r>
                        <a:rPr lang="en-ZA" sz="1200" dirty="0" smtClean="0">
                          <a:effectLst/>
                          <a:latin typeface="Arial" panose="020B0604020202020204" pitchFamily="34" charset="0"/>
                          <a:ea typeface="Calibri" panose="020F0502020204030204" pitchFamily="34" charset="0"/>
                        </a:rPr>
                        <a:t>Not achieved</a:t>
                      </a:r>
                      <a:endParaRPr lang="en-ZA" sz="1200" dirty="0">
                        <a:effectLst/>
                        <a:latin typeface="Arial" panose="020B0604020202020204" pitchFamily="34" charset="0"/>
                        <a:ea typeface="Calibri" panose="020F0502020204030204" pitchFamily="34" charset="0"/>
                      </a:endParaRPr>
                    </a:p>
                  </a:txBody>
                  <a:tcPr marL="68580" marR="68580" marT="0" marB="0"/>
                </a:tc>
                <a:tc>
                  <a:txBody>
                    <a:bodyPr/>
                    <a:lstStyle/>
                    <a:p>
                      <a:pPr>
                        <a:lnSpc>
                          <a:spcPct val="115000"/>
                        </a:lnSpc>
                        <a:spcAft>
                          <a:spcPts val="0"/>
                        </a:spcAft>
                      </a:pPr>
                      <a:r>
                        <a:rPr lang="en-ZA" sz="1200" dirty="0" smtClean="0">
                          <a:effectLst/>
                          <a:latin typeface="Arial" panose="020B0604020202020204" pitchFamily="34" charset="0"/>
                          <a:ea typeface="Calibri" panose="020F0502020204030204" pitchFamily="34" charset="0"/>
                        </a:rPr>
                        <a:t>70 job descriptions developed but</a:t>
                      </a:r>
                      <a:r>
                        <a:rPr lang="en-ZA" sz="1200" baseline="0" dirty="0" smtClean="0">
                          <a:effectLst/>
                          <a:latin typeface="Arial" panose="020B0604020202020204" pitchFamily="34" charset="0"/>
                          <a:ea typeface="Calibri" panose="020F0502020204030204" pitchFamily="34" charset="0"/>
                        </a:rPr>
                        <a:t> </a:t>
                      </a:r>
                      <a:r>
                        <a:rPr lang="en-ZA" sz="1200" dirty="0" smtClean="0">
                          <a:effectLst/>
                          <a:latin typeface="Arial" panose="020B0604020202020204" pitchFamily="34" charset="0"/>
                          <a:ea typeface="Calibri" panose="020F0502020204030204" pitchFamily="34" charset="0"/>
                        </a:rPr>
                        <a:t>not yet signed</a:t>
                      </a:r>
                      <a:endParaRPr lang="en-ZA" sz="1200" dirty="0">
                        <a:effectLst/>
                        <a:latin typeface="Arial" panose="020B0604020202020204" pitchFamily="34" charset="0"/>
                        <a:ea typeface="Calibri" panose="020F0502020204030204" pitchFamily="34" charset="0"/>
                      </a:endParaRPr>
                    </a:p>
                  </a:txBody>
                  <a:tcPr marL="68580" marR="68580" marT="0" marB="0"/>
                </a:tc>
                <a:tc>
                  <a:txBody>
                    <a:bodyPr/>
                    <a:lstStyle/>
                    <a:p>
                      <a:pPr>
                        <a:lnSpc>
                          <a:spcPct val="115000"/>
                        </a:lnSpc>
                        <a:spcAft>
                          <a:spcPts val="0"/>
                        </a:spcAft>
                      </a:pPr>
                      <a:r>
                        <a:rPr lang="en-ZA" sz="1200" b="0" dirty="0" smtClean="0">
                          <a:solidFill>
                            <a:schemeClr val="tx1"/>
                          </a:solidFill>
                          <a:effectLst/>
                          <a:latin typeface="Arial" panose="020B0604020202020204" pitchFamily="34" charset="0"/>
                          <a:ea typeface="Calibri" panose="020F0502020204030204" pitchFamily="34" charset="0"/>
                        </a:rPr>
                        <a:t>Engage the respective departments and employees</a:t>
                      </a:r>
                      <a:endParaRPr lang="en-ZA" sz="1200" b="0" dirty="0">
                        <a:solidFill>
                          <a:schemeClr val="tx1"/>
                        </a:solidFill>
                        <a:effectLst/>
                        <a:latin typeface="Arial" panose="020B0604020202020204" pitchFamily="34" charset="0"/>
                        <a:ea typeface="Calibri" panose="020F0502020204030204" pitchFamily="34" charset="0"/>
                      </a:endParaRPr>
                    </a:p>
                  </a:txBody>
                  <a:tcPr marL="68580" marR="68580" marT="0" marB="0"/>
                </a:tc>
              </a:tr>
              <a:tr h="1381753">
                <a:tc>
                  <a:txBody>
                    <a:bodyPr/>
                    <a:lstStyle/>
                    <a:p>
                      <a:pPr algn="l">
                        <a:lnSpc>
                          <a:spcPct val="150000"/>
                        </a:lnSpc>
                        <a:spcAft>
                          <a:spcPts val="0"/>
                        </a:spcAft>
                      </a:pPr>
                      <a:r>
                        <a:rPr lang="en-US" sz="1200" b="0" dirty="0" smtClean="0">
                          <a:solidFill>
                            <a:srgbClr val="000000"/>
                          </a:solidFill>
                          <a:effectLst/>
                          <a:latin typeface="Agency FB" panose="020B0503020202020204" pitchFamily="34" charset="0"/>
                          <a:ea typeface="Times New Roman" panose="02020603050405020304" pitchFamily="18" charset="0"/>
                          <a:cs typeface="Times New Roman" panose="02020603050405020304" pitchFamily="18" charset="0"/>
                        </a:rPr>
                        <a:t>Number of Reports on the implementation of Employment Equity Plan</a:t>
                      </a:r>
                      <a:endParaRPr lang="en-ZA" sz="1200" b="0" dirty="0">
                        <a:effectLst/>
                        <a:latin typeface="Agency FB" panose="020B0503020202020204" pitchFamily="34" charset="0"/>
                      </a:endParaRPr>
                    </a:p>
                  </a:txBody>
                  <a:tcPr marL="65332" marR="65332" marT="0" marB="0"/>
                </a:tc>
                <a:tc>
                  <a:txBody>
                    <a:bodyPr/>
                    <a:lstStyle/>
                    <a:p>
                      <a:pPr algn="l">
                        <a:lnSpc>
                          <a:spcPct val="150000"/>
                        </a:lnSpc>
                        <a:spcAft>
                          <a:spcPts val="0"/>
                        </a:spcAft>
                      </a:pPr>
                      <a:r>
                        <a:rPr lang="en-ZA" sz="1200" b="0" dirty="0" smtClean="0">
                          <a:effectLst/>
                          <a:latin typeface="Agency FB" panose="020B0503020202020204" pitchFamily="34" charset="0"/>
                        </a:rPr>
                        <a:t>4</a:t>
                      </a:r>
                      <a:endParaRPr lang="en-ZA" sz="1200" b="0" dirty="0">
                        <a:effectLst/>
                        <a:latin typeface="Agency FB" panose="020B0503020202020204" pitchFamily="34" charset="0"/>
                      </a:endParaRPr>
                    </a:p>
                  </a:txBody>
                  <a:tcPr marL="65332" marR="65332" marT="0" marB="0"/>
                </a:tc>
                <a:tc>
                  <a:txBody>
                    <a:bodyPr/>
                    <a:lstStyle/>
                    <a:p>
                      <a:pPr algn="l"/>
                      <a:r>
                        <a:rPr lang="en-ZA" sz="1200" b="0" dirty="0" smtClean="0">
                          <a:latin typeface="Agency FB" panose="020B0503020202020204" pitchFamily="34" charset="0"/>
                        </a:rPr>
                        <a:t>4</a:t>
                      </a:r>
                      <a:endParaRPr lang="en-ZA" sz="1200" b="0" dirty="0">
                        <a:latin typeface="Agency FB" panose="020B0503020202020204" pitchFamily="34" charset="0"/>
                      </a:endParaRPr>
                    </a:p>
                  </a:txBody>
                  <a:tcPr marL="65332" marR="65332" marT="0" marB="0"/>
                </a:tc>
                <a:tc>
                  <a:txBody>
                    <a:bodyPr/>
                    <a:lstStyle/>
                    <a:p>
                      <a:pPr algn="l">
                        <a:lnSpc>
                          <a:spcPct val="150000"/>
                        </a:lnSpc>
                        <a:spcAft>
                          <a:spcPts val="0"/>
                        </a:spcAft>
                      </a:pPr>
                      <a:r>
                        <a:rPr lang="en-ZA" sz="1200" b="0" dirty="0" smtClean="0">
                          <a:effectLst/>
                          <a:latin typeface="Agency FB" panose="020B0503020202020204" pitchFamily="34" charset="0"/>
                        </a:rPr>
                        <a:t>R50 000.00</a:t>
                      </a:r>
                      <a:endParaRPr lang="en-ZA" sz="1200" b="0" dirty="0">
                        <a:effectLst/>
                        <a:latin typeface="Agency FB" panose="020B0503020202020204" pitchFamily="34" charset="0"/>
                      </a:endParaRPr>
                    </a:p>
                  </a:txBody>
                  <a:tcPr marL="65332" marR="65332" marT="0" marB="0"/>
                </a:tc>
                <a:tc>
                  <a:txBody>
                    <a:bodyPr/>
                    <a:lstStyle/>
                    <a:p>
                      <a:pPr algn="l">
                        <a:lnSpc>
                          <a:spcPct val="150000"/>
                        </a:lnSpc>
                        <a:spcAft>
                          <a:spcPts val="0"/>
                        </a:spcAft>
                      </a:pPr>
                      <a:r>
                        <a:rPr lang="en-ZA" sz="1200" b="0" dirty="0" smtClean="0">
                          <a:effectLst/>
                          <a:latin typeface="Agency FB" panose="020B0503020202020204" pitchFamily="34" charset="0"/>
                        </a:rPr>
                        <a:t>R0.00</a:t>
                      </a:r>
                      <a:endParaRPr lang="en-ZA" sz="1200" b="0" dirty="0">
                        <a:effectLst/>
                        <a:latin typeface="Agency FB" panose="020B0503020202020204" pitchFamily="34" charset="0"/>
                      </a:endParaRPr>
                    </a:p>
                  </a:txBody>
                  <a:tcPr marL="65332" marR="65332" marT="0" marB="0"/>
                </a:tc>
                <a:tc>
                  <a:txBody>
                    <a:bodyPr/>
                    <a:lstStyle/>
                    <a:p>
                      <a:pPr>
                        <a:lnSpc>
                          <a:spcPct val="115000"/>
                        </a:lnSpc>
                        <a:spcAft>
                          <a:spcPts val="0"/>
                        </a:spcAft>
                      </a:pPr>
                      <a:r>
                        <a:rPr lang="en-ZA" sz="1200" dirty="0" smtClean="0">
                          <a:effectLst/>
                          <a:latin typeface="Arial" panose="020B0604020202020204" pitchFamily="34" charset="0"/>
                          <a:ea typeface="Calibri" panose="020F0502020204030204" pitchFamily="34" charset="0"/>
                        </a:rPr>
                        <a:t>Achieved</a:t>
                      </a:r>
                      <a:endParaRPr lang="en-ZA" sz="1200" dirty="0">
                        <a:effectLst/>
                        <a:latin typeface="Arial" panose="020B0604020202020204" pitchFamily="34" charset="0"/>
                        <a:ea typeface="Calibri" panose="020F0502020204030204" pitchFamily="34" charset="0"/>
                      </a:endParaRPr>
                    </a:p>
                  </a:txBody>
                  <a:tcPr marL="68580" marR="68580" marT="0" marB="0"/>
                </a:tc>
                <a:tc>
                  <a:txBody>
                    <a:bodyPr/>
                    <a:lstStyle/>
                    <a:p>
                      <a:pPr>
                        <a:lnSpc>
                          <a:spcPct val="115000"/>
                        </a:lnSpc>
                        <a:spcAft>
                          <a:spcPts val="0"/>
                        </a:spcAft>
                      </a:pPr>
                      <a:r>
                        <a:rPr lang="en-ZA" sz="1200" dirty="0" smtClean="0">
                          <a:effectLst/>
                          <a:latin typeface="Arial" panose="020B0604020202020204" pitchFamily="34" charset="0"/>
                          <a:ea typeface="Calibri" panose="020F0502020204030204" pitchFamily="34" charset="0"/>
                        </a:rPr>
                        <a:t>EE Committee not meeting prior to selections and appointments</a:t>
                      </a:r>
                      <a:endParaRPr lang="en-ZA" sz="1200" dirty="0">
                        <a:effectLst/>
                        <a:latin typeface="Arial" panose="020B0604020202020204" pitchFamily="34" charset="0"/>
                        <a:ea typeface="Calibri" panose="020F0502020204030204" pitchFamily="34" charset="0"/>
                      </a:endParaRPr>
                    </a:p>
                  </a:txBody>
                  <a:tcPr marL="68580" marR="68580" marT="0" marB="0"/>
                </a:tc>
                <a:tc>
                  <a:txBody>
                    <a:bodyPr/>
                    <a:lstStyle/>
                    <a:p>
                      <a:pPr>
                        <a:lnSpc>
                          <a:spcPct val="115000"/>
                        </a:lnSpc>
                        <a:spcAft>
                          <a:spcPts val="0"/>
                        </a:spcAft>
                      </a:pPr>
                      <a:r>
                        <a:rPr lang="en-ZA" sz="1200" b="0" dirty="0" smtClean="0">
                          <a:solidFill>
                            <a:schemeClr val="tx1"/>
                          </a:solidFill>
                          <a:effectLst/>
                          <a:latin typeface="Arial" panose="020B0604020202020204" pitchFamily="34" charset="0"/>
                          <a:ea typeface="Calibri" panose="020F0502020204030204" pitchFamily="34" charset="0"/>
                        </a:rPr>
                        <a:t>Re-constitution</a:t>
                      </a:r>
                      <a:r>
                        <a:rPr lang="en-ZA" sz="1200" b="0" baseline="0" dirty="0" smtClean="0">
                          <a:solidFill>
                            <a:schemeClr val="tx1"/>
                          </a:solidFill>
                          <a:effectLst/>
                          <a:latin typeface="Arial" panose="020B0604020202020204" pitchFamily="34" charset="0"/>
                          <a:ea typeface="Calibri" panose="020F0502020204030204" pitchFamily="34" charset="0"/>
                        </a:rPr>
                        <a:t> of the EE Committee</a:t>
                      </a:r>
                      <a:endParaRPr lang="en-ZA" sz="1200" b="0" dirty="0">
                        <a:solidFill>
                          <a:schemeClr val="tx1"/>
                        </a:solidFill>
                        <a:effectLst/>
                        <a:latin typeface="Arial" panose="020B0604020202020204" pitchFamily="34" charset="0"/>
                        <a:ea typeface="Calibri" panose="020F0502020204030204" pitchFamily="34" charset="0"/>
                      </a:endParaRPr>
                    </a:p>
                  </a:txBody>
                  <a:tcPr marL="68580" marR="68580" marT="0" marB="0"/>
                </a:tc>
              </a:tr>
              <a:tr h="1013286">
                <a:tc>
                  <a:txBody>
                    <a:bodyPr/>
                    <a:lstStyle/>
                    <a:p>
                      <a:pPr algn="l"/>
                      <a:r>
                        <a:rPr lang="en-US" sz="1200" b="0" dirty="0" smtClean="0">
                          <a:solidFill>
                            <a:srgbClr val="000000"/>
                          </a:solidFill>
                          <a:effectLst/>
                          <a:latin typeface="Agency FB" panose="020B0503020202020204" pitchFamily="34" charset="0"/>
                          <a:ea typeface="Times New Roman" panose="02020603050405020304" pitchFamily="18" charset="0"/>
                          <a:cs typeface="Times New Roman" panose="02020603050405020304" pitchFamily="18" charset="0"/>
                        </a:rPr>
                        <a:t>Number of  Employee Wellness Incidents/</a:t>
                      </a:r>
                      <a:r>
                        <a:rPr lang="en-US" sz="1200" b="0" dirty="0" err="1" smtClean="0">
                          <a:solidFill>
                            <a:srgbClr val="000000"/>
                          </a:solidFill>
                          <a:effectLst/>
                          <a:latin typeface="Agency FB" panose="020B0503020202020204" pitchFamily="34" charset="0"/>
                          <a:ea typeface="Times New Roman" panose="02020603050405020304" pitchFamily="18" charset="0"/>
                          <a:cs typeface="Times New Roman" panose="02020603050405020304" pitchFamily="18" charset="0"/>
                        </a:rPr>
                        <a:t>Programme</a:t>
                      </a:r>
                      <a:r>
                        <a:rPr lang="en-US" sz="1200" b="0" dirty="0" smtClean="0">
                          <a:solidFill>
                            <a:srgbClr val="000000"/>
                          </a:solidFill>
                          <a:effectLst/>
                          <a:latin typeface="Agency FB" panose="020B0503020202020204" pitchFamily="34" charset="0"/>
                          <a:ea typeface="Times New Roman" panose="02020603050405020304" pitchFamily="18" charset="0"/>
                          <a:cs typeface="Times New Roman" panose="02020603050405020304" pitchFamily="18" charset="0"/>
                        </a:rPr>
                        <a:t> held</a:t>
                      </a:r>
                      <a:endParaRPr lang="en-US" sz="1200" b="0" dirty="0" smtClean="0">
                        <a:effectLst/>
                        <a:latin typeface="Agency FB" panose="020B0503020202020204" pitchFamily="34" charset="0"/>
                      </a:endParaRPr>
                    </a:p>
                    <a:p>
                      <a:pPr algn="l">
                        <a:lnSpc>
                          <a:spcPct val="150000"/>
                        </a:lnSpc>
                        <a:spcAft>
                          <a:spcPts val="0"/>
                        </a:spcAft>
                      </a:pPr>
                      <a:r>
                        <a:rPr lang="en-US" sz="1200" b="0" dirty="0" smtClean="0">
                          <a:effectLst/>
                          <a:latin typeface="Agency FB" panose="020B0503020202020204" pitchFamily="34" charset="0"/>
                        </a:rPr>
                        <a:t> </a:t>
                      </a:r>
                      <a:endParaRPr lang="en-ZA" sz="1200" b="0" dirty="0">
                        <a:effectLst/>
                        <a:latin typeface="Agency FB" panose="020B0503020202020204" pitchFamily="34" charset="0"/>
                      </a:endParaRPr>
                    </a:p>
                  </a:txBody>
                  <a:tcPr marL="65332" marR="65332" marT="0" marB="0"/>
                </a:tc>
                <a:tc>
                  <a:txBody>
                    <a:bodyPr/>
                    <a:lstStyle/>
                    <a:p>
                      <a:pPr algn="l">
                        <a:lnSpc>
                          <a:spcPct val="150000"/>
                        </a:lnSpc>
                        <a:spcAft>
                          <a:spcPts val="0"/>
                        </a:spcAft>
                      </a:pPr>
                      <a:r>
                        <a:rPr lang="en-ZA" sz="1200" b="0" dirty="0" smtClean="0">
                          <a:effectLst/>
                          <a:latin typeface="Agency FB" panose="020B0503020202020204" pitchFamily="34" charset="0"/>
                        </a:rPr>
                        <a:t>4</a:t>
                      </a:r>
                      <a:endParaRPr lang="en-ZA" sz="1200" b="0" dirty="0">
                        <a:effectLst/>
                        <a:latin typeface="Agency FB" panose="020B0503020202020204" pitchFamily="34" charset="0"/>
                      </a:endParaRPr>
                    </a:p>
                  </a:txBody>
                  <a:tcPr marL="65332" marR="65332" marT="0" marB="0"/>
                </a:tc>
                <a:tc>
                  <a:txBody>
                    <a:bodyPr/>
                    <a:lstStyle/>
                    <a:p>
                      <a:pPr algn="l"/>
                      <a:r>
                        <a:rPr lang="en-ZA" sz="1200" b="0" dirty="0" smtClean="0">
                          <a:latin typeface="Agency FB" panose="020B0503020202020204" pitchFamily="34" charset="0"/>
                        </a:rPr>
                        <a:t>4</a:t>
                      </a:r>
                      <a:endParaRPr lang="en-ZA" sz="1200" b="0" dirty="0">
                        <a:latin typeface="Agency FB" panose="020B0503020202020204" pitchFamily="34" charset="0"/>
                      </a:endParaRPr>
                    </a:p>
                  </a:txBody>
                  <a:tcPr marL="65332" marR="65332" marT="0" marB="0"/>
                </a:tc>
                <a:tc>
                  <a:txBody>
                    <a:bodyPr/>
                    <a:lstStyle/>
                    <a:p>
                      <a:pPr>
                        <a:lnSpc>
                          <a:spcPct val="107000"/>
                        </a:lnSpc>
                        <a:spcAft>
                          <a:spcPts val="0"/>
                        </a:spcAft>
                      </a:pPr>
                      <a:r>
                        <a:rPr lang="en-US" sz="1200" b="0" dirty="0">
                          <a:solidFill>
                            <a:srgbClr val="0D0D0D"/>
                          </a:solidFill>
                          <a:effectLst/>
                          <a:latin typeface="Agency FB" panose="020B0503020202020204" pitchFamily="34" charset="0"/>
                          <a:ea typeface="Times New Roman"/>
                          <a:cs typeface="Times New Roman"/>
                        </a:rPr>
                        <a:t>R250 000.00</a:t>
                      </a:r>
                      <a:endParaRPr lang="en-US" sz="1200" b="0" dirty="0">
                        <a:effectLst/>
                        <a:latin typeface="Agency FB" panose="020B0503020202020204" pitchFamily="34" charset="0"/>
                        <a:cs typeface="Times New Roman"/>
                      </a:endParaRPr>
                    </a:p>
                    <a:p>
                      <a:pPr>
                        <a:lnSpc>
                          <a:spcPct val="107000"/>
                        </a:lnSpc>
                        <a:spcAft>
                          <a:spcPts val="0"/>
                        </a:spcAft>
                      </a:pPr>
                      <a:r>
                        <a:rPr lang="en-US" sz="1200" b="0" dirty="0">
                          <a:solidFill>
                            <a:srgbClr val="0D0D0D"/>
                          </a:solidFill>
                          <a:effectLst/>
                          <a:latin typeface="Agency FB" panose="020B0503020202020204" pitchFamily="34" charset="0"/>
                          <a:ea typeface="Times New Roman"/>
                          <a:cs typeface="Times New Roman"/>
                        </a:rPr>
                        <a:t> </a:t>
                      </a:r>
                      <a:endParaRPr lang="en-US" sz="1200" b="0" dirty="0">
                        <a:effectLst/>
                        <a:latin typeface="Agency FB" panose="020B0503020202020204" pitchFamily="34" charset="0"/>
                        <a:cs typeface="Times New Roman"/>
                      </a:endParaRPr>
                    </a:p>
                    <a:p>
                      <a:pPr>
                        <a:lnSpc>
                          <a:spcPct val="107000"/>
                        </a:lnSpc>
                        <a:spcAft>
                          <a:spcPts val="0"/>
                        </a:spcAft>
                      </a:pPr>
                      <a:r>
                        <a:rPr lang="en-US" sz="1200" b="0" dirty="0">
                          <a:solidFill>
                            <a:srgbClr val="0D0D0D"/>
                          </a:solidFill>
                          <a:effectLst/>
                          <a:latin typeface="Agency FB" panose="020B0503020202020204" pitchFamily="34" charset="0"/>
                          <a:ea typeface="Times New Roman"/>
                          <a:cs typeface="Times New Roman"/>
                        </a:rPr>
                        <a:t>510/260661</a:t>
                      </a:r>
                      <a:endParaRPr lang="en-US" sz="1200" b="0" dirty="0">
                        <a:effectLst/>
                        <a:latin typeface="Agency FB" panose="020B0503020202020204" pitchFamily="34" charset="0"/>
                        <a:cs typeface="Times New Roman"/>
                      </a:endParaRPr>
                    </a:p>
                  </a:txBody>
                  <a:tcPr marL="68580" marR="68580" marT="0" marB="0"/>
                </a:tc>
                <a:tc>
                  <a:txBody>
                    <a:bodyPr/>
                    <a:lstStyle/>
                    <a:p>
                      <a:pPr algn="l">
                        <a:lnSpc>
                          <a:spcPct val="150000"/>
                        </a:lnSpc>
                        <a:spcAft>
                          <a:spcPts val="0"/>
                        </a:spcAft>
                      </a:pPr>
                      <a:r>
                        <a:rPr lang="en-ZA" sz="1200" b="0" dirty="0" smtClean="0">
                          <a:effectLst/>
                          <a:latin typeface="Agency FB" panose="020B0503020202020204" pitchFamily="34" charset="0"/>
                        </a:rPr>
                        <a:t>R205 048.11</a:t>
                      </a:r>
                      <a:endParaRPr lang="en-ZA" sz="1200" b="0" dirty="0">
                        <a:effectLst/>
                        <a:latin typeface="Agency FB" panose="020B0503020202020204" pitchFamily="34" charset="0"/>
                      </a:endParaRPr>
                    </a:p>
                  </a:txBody>
                  <a:tcPr marL="65332" marR="65332" marT="0" marB="0"/>
                </a:tc>
                <a:tc>
                  <a:txBody>
                    <a:bodyPr/>
                    <a:lstStyle/>
                    <a:p>
                      <a:pPr>
                        <a:lnSpc>
                          <a:spcPct val="115000"/>
                        </a:lnSpc>
                        <a:spcAft>
                          <a:spcPts val="0"/>
                        </a:spcAft>
                      </a:pPr>
                      <a:r>
                        <a:rPr lang="en-ZA" sz="1200" dirty="0" smtClean="0">
                          <a:effectLst/>
                          <a:latin typeface="Arial" panose="020B0604020202020204" pitchFamily="34" charset="0"/>
                          <a:ea typeface="Calibri" panose="020F0502020204030204" pitchFamily="34" charset="0"/>
                        </a:rPr>
                        <a:t>Achieved</a:t>
                      </a:r>
                      <a:endParaRPr lang="en-ZA" sz="1200" dirty="0">
                        <a:effectLst/>
                        <a:latin typeface="Arial" panose="020B0604020202020204" pitchFamily="34" charset="0"/>
                        <a:ea typeface="Calibri" panose="020F0502020204030204" pitchFamily="34" charset="0"/>
                      </a:endParaRPr>
                    </a:p>
                  </a:txBody>
                  <a:tcPr marL="68580" marR="68580" marT="0" marB="0"/>
                </a:tc>
                <a:tc>
                  <a:txBody>
                    <a:bodyPr/>
                    <a:lstStyle/>
                    <a:p>
                      <a:pPr>
                        <a:lnSpc>
                          <a:spcPct val="115000"/>
                        </a:lnSpc>
                        <a:spcAft>
                          <a:spcPts val="0"/>
                        </a:spcAft>
                      </a:pPr>
                      <a:r>
                        <a:rPr lang="en-ZA" sz="1200" dirty="0" smtClean="0">
                          <a:effectLst/>
                          <a:latin typeface="Arial" panose="020B0604020202020204" pitchFamily="34" charset="0"/>
                          <a:ea typeface="Calibri" panose="020F0502020204030204" pitchFamily="34" charset="0"/>
                        </a:rPr>
                        <a:t>None</a:t>
                      </a:r>
                      <a:endParaRPr lang="en-ZA" sz="1200" dirty="0">
                        <a:effectLst/>
                        <a:latin typeface="Arial" panose="020B0604020202020204" pitchFamily="34" charset="0"/>
                        <a:ea typeface="Calibri" panose="020F0502020204030204" pitchFamily="34" charset="0"/>
                      </a:endParaRPr>
                    </a:p>
                  </a:txBody>
                  <a:tcPr marL="68580" marR="68580" marT="0" marB="0"/>
                </a:tc>
                <a:tc>
                  <a:txBody>
                    <a:bodyPr/>
                    <a:lstStyle/>
                    <a:p>
                      <a:pPr>
                        <a:lnSpc>
                          <a:spcPct val="115000"/>
                        </a:lnSpc>
                        <a:spcAft>
                          <a:spcPts val="0"/>
                        </a:spcAft>
                      </a:pPr>
                      <a:r>
                        <a:rPr lang="en-ZA" sz="1200" b="0" dirty="0" smtClean="0">
                          <a:solidFill>
                            <a:schemeClr val="tx1"/>
                          </a:solidFill>
                          <a:effectLst/>
                          <a:latin typeface="Arial" panose="020B0604020202020204" pitchFamily="34" charset="0"/>
                          <a:ea typeface="Calibri" panose="020F0502020204030204" pitchFamily="34" charset="0"/>
                        </a:rPr>
                        <a:t>N/A</a:t>
                      </a:r>
                      <a:endParaRPr lang="en-ZA" sz="1200" b="0" dirty="0">
                        <a:solidFill>
                          <a:schemeClr val="tx1"/>
                        </a:solidFill>
                        <a:effectLst/>
                        <a:latin typeface="Arial" panose="020B0604020202020204" pitchFamily="34" charset="0"/>
                        <a:ea typeface="Calibri" panose="020F0502020204030204" pitchFamily="34" charset="0"/>
                      </a:endParaRPr>
                    </a:p>
                  </a:txBody>
                  <a:tcPr marL="68580" marR="68580" marT="0" marB="0"/>
                </a:tc>
              </a:tr>
              <a:tr h="829052">
                <a:tc>
                  <a:txBody>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srgbClr val="000000"/>
                          </a:solidFill>
                          <a:effectLst/>
                          <a:uLnTx/>
                          <a:uFillTx/>
                          <a:latin typeface="Agency FB" panose="020B0503020202020204" pitchFamily="34" charset="0"/>
                          <a:ea typeface="Times New Roman" panose="02020603050405020304" pitchFamily="18" charset="0"/>
                          <a:cs typeface="Times New Roman" panose="02020603050405020304" pitchFamily="18" charset="0"/>
                        </a:rPr>
                        <a:t>Number of OHS programs implemented</a:t>
                      </a:r>
                      <a:endParaRPr kumimoji="0" lang="en-ZA" sz="1200" b="0" i="0" u="none" strike="noStrike" kern="1200" cap="none" spc="0" normalizeH="0" baseline="0" noProof="0" dirty="0" smtClean="0">
                        <a:ln>
                          <a:noFill/>
                        </a:ln>
                        <a:solidFill>
                          <a:prstClr val="white"/>
                        </a:solidFill>
                        <a:effectLst/>
                        <a:uLnTx/>
                        <a:uFillTx/>
                        <a:latin typeface="Agency FB" panose="020B0503020202020204" pitchFamily="34" charset="0"/>
                      </a:endParaRPr>
                    </a:p>
                  </a:txBody>
                  <a:tcPr marL="65332" marR="65332" marT="0" marB="0"/>
                </a:tc>
                <a:tc>
                  <a:txBody>
                    <a:bodyPr/>
                    <a:lstStyle/>
                    <a:p>
                      <a:r>
                        <a:rPr lang="en-ZA" sz="1200" b="0" dirty="0" smtClean="0">
                          <a:solidFill>
                            <a:schemeClr val="tx1"/>
                          </a:solidFill>
                          <a:latin typeface="Agency FB" panose="020B0503020202020204" pitchFamily="34" charset="0"/>
                        </a:rPr>
                        <a:t>4</a:t>
                      </a:r>
                      <a:endParaRPr lang="en-ZA" sz="1200" b="0" dirty="0">
                        <a:solidFill>
                          <a:schemeClr val="tx1"/>
                        </a:solidFill>
                        <a:latin typeface="Agency FB" panose="020B0503020202020204" pitchFamily="34" charset="0"/>
                      </a:endParaRPr>
                    </a:p>
                  </a:txBody>
                  <a:tcPr marL="65332" marR="65332" marT="0" marB="0"/>
                </a:tc>
                <a:tc>
                  <a:txBody>
                    <a:bodyPr/>
                    <a:lstStyle/>
                    <a:p>
                      <a:r>
                        <a:rPr lang="en-ZA" sz="1200" b="0" dirty="0" smtClean="0">
                          <a:solidFill>
                            <a:schemeClr val="tx1"/>
                          </a:solidFill>
                          <a:latin typeface="Agency FB" panose="020B0503020202020204" pitchFamily="34" charset="0"/>
                        </a:rPr>
                        <a:t>4</a:t>
                      </a:r>
                      <a:endParaRPr lang="en-ZA" sz="1200" b="0" dirty="0">
                        <a:solidFill>
                          <a:schemeClr val="tx1"/>
                        </a:solidFill>
                        <a:latin typeface="Agency FB" panose="020B0503020202020204" pitchFamily="34" charset="0"/>
                      </a:endParaRPr>
                    </a:p>
                  </a:txBody>
                  <a:tcPr marL="65332" marR="65332" marT="0" marB="0"/>
                </a:tc>
                <a:tc>
                  <a:txBody>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kumimoji="0" lang="en-ZA" sz="1100" b="0" i="0" u="none" strike="noStrike" kern="1200" cap="none" spc="0" normalizeH="0" baseline="0" noProof="0" dirty="0" smtClean="0">
                          <a:ln>
                            <a:noFill/>
                          </a:ln>
                          <a:solidFill>
                            <a:prstClr val="black"/>
                          </a:solidFill>
                          <a:effectLst/>
                          <a:uLnTx/>
                          <a:uFillTx/>
                          <a:latin typeface="Agency FB" panose="020B0503020202020204" pitchFamily="34" charset="0"/>
                        </a:rPr>
                        <a:t>R300 000.00</a:t>
                      </a:r>
                    </a:p>
                  </a:txBody>
                  <a:tcPr marL="68580" marR="68580"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smtClean="0">
                          <a:ln>
                            <a:noFill/>
                          </a:ln>
                          <a:solidFill>
                            <a:prstClr val="black"/>
                          </a:solidFill>
                          <a:effectLst/>
                          <a:uLnTx/>
                          <a:uFillTx/>
                          <a:latin typeface="Agency FB" panose="020B0503020202020204" pitchFamily="34" charset="0"/>
                        </a:rPr>
                        <a:t>R33 904.06</a:t>
                      </a:r>
                    </a:p>
                  </a:txBody>
                  <a:tcPr marL="65332" marR="65332" marT="0" marB="0"/>
                </a:tc>
                <a:tc>
                  <a:txBody>
                    <a:bodyPr/>
                    <a:lstStyle/>
                    <a:p>
                      <a:pPr>
                        <a:lnSpc>
                          <a:spcPct val="115000"/>
                        </a:lnSpc>
                        <a:spcAft>
                          <a:spcPts val="0"/>
                        </a:spcAft>
                      </a:pPr>
                      <a:r>
                        <a:rPr lang="en-ZA" sz="1200" dirty="0" smtClean="0">
                          <a:effectLst/>
                          <a:latin typeface="Arial" panose="020B0604020202020204" pitchFamily="34" charset="0"/>
                          <a:ea typeface="Calibri" panose="020F0502020204030204" pitchFamily="34" charset="0"/>
                        </a:rPr>
                        <a:t>Achieved</a:t>
                      </a:r>
                      <a:endParaRPr lang="en-ZA" sz="1200" dirty="0">
                        <a:effectLst/>
                        <a:latin typeface="Arial" panose="020B0604020202020204" pitchFamily="34" charset="0"/>
                        <a:ea typeface="Calibri" panose="020F0502020204030204" pitchFamily="34" charset="0"/>
                      </a:endParaRPr>
                    </a:p>
                  </a:txBody>
                  <a:tcPr marL="68580" marR="68580" marT="0" marB="0"/>
                </a:tc>
                <a:tc>
                  <a:txBody>
                    <a:bodyPr/>
                    <a:lstStyle/>
                    <a:p>
                      <a:pPr>
                        <a:lnSpc>
                          <a:spcPct val="115000"/>
                        </a:lnSpc>
                        <a:spcAft>
                          <a:spcPts val="0"/>
                        </a:spcAft>
                      </a:pPr>
                      <a:r>
                        <a:rPr lang="en-ZA" sz="1200" dirty="0" smtClean="0">
                          <a:effectLst/>
                          <a:latin typeface="Arial" panose="020B0604020202020204" pitchFamily="34" charset="0"/>
                          <a:ea typeface="Calibri" panose="020F0502020204030204" pitchFamily="34" charset="0"/>
                        </a:rPr>
                        <a:t>Delayed</a:t>
                      </a:r>
                      <a:r>
                        <a:rPr lang="en-ZA" sz="1200" baseline="0" dirty="0" smtClean="0">
                          <a:effectLst/>
                          <a:latin typeface="Arial" panose="020B0604020202020204" pitchFamily="34" charset="0"/>
                          <a:ea typeface="Calibri" panose="020F0502020204030204" pitchFamily="34" charset="0"/>
                        </a:rPr>
                        <a:t> budget spending</a:t>
                      </a:r>
                      <a:endParaRPr lang="en-ZA" sz="1200" dirty="0">
                        <a:effectLst/>
                        <a:latin typeface="Arial" panose="020B0604020202020204" pitchFamily="34" charset="0"/>
                        <a:ea typeface="Calibri" panose="020F0502020204030204" pitchFamily="34" charset="0"/>
                      </a:endParaRPr>
                    </a:p>
                  </a:txBody>
                  <a:tcPr marL="68580" marR="68580" marT="0" marB="0"/>
                </a:tc>
                <a:tc>
                  <a:txBody>
                    <a:bodyPr/>
                    <a:lstStyle/>
                    <a:p>
                      <a:pPr>
                        <a:lnSpc>
                          <a:spcPct val="115000"/>
                        </a:lnSpc>
                        <a:spcAft>
                          <a:spcPts val="0"/>
                        </a:spcAft>
                      </a:pPr>
                      <a:r>
                        <a:rPr lang="en-ZA" sz="1200" b="0" dirty="0" smtClean="0">
                          <a:solidFill>
                            <a:schemeClr val="tx1"/>
                          </a:solidFill>
                          <a:effectLst/>
                          <a:latin typeface="Arial" panose="020B0604020202020204" pitchFamily="34" charset="0"/>
                          <a:ea typeface="Calibri" panose="020F0502020204030204" pitchFamily="34" charset="0"/>
                        </a:rPr>
                        <a:t>Timeous  budget spending and procurement</a:t>
                      </a:r>
                      <a:endParaRPr lang="en-ZA" sz="1200" b="0" dirty="0">
                        <a:solidFill>
                          <a:schemeClr val="tx1"/>
                        </a:solidFill>
                        <a:effectLst/>
                        <a:latin typeface="Arial" panose="020B0604020202020204" pitchFamily="34" charset="0"/>
                        <a:ea typeface="Calibri" panose="020F0502020204030204" pitchFamily="34" charset="0"/>
                      </a:endParaRPr>
                    </a:p>
                  </a:txBody>
                  <a:tcPr marL="68580" marR="68580" marT="0" marB="0"/>
                </a:tc>
              </a:tr>
              <a:tr h="829052">
                <a:tc>
                  <a:txBody>
                    <a:bodyPr/>
                    <a:lstStyle/>
                    <a:p>
                      <a:pPr algn="l">
                        <a:lnSpc>
                          <a:spcPct val="150000"/>
                        </a:lnSpc>
                        <a:spcAft>
                          <a:spcPts val="0"/>
                        </a:spcAft>
                      </a:pPr>
                      <a:r>
                        <a:rPr lang="en-US" sz="1200" b="0" dirty="0" smtClean="0">
                          <a:solidFill>
                            <a:schemeClr val="tx1"/>
                          </a:solidFill>
                          <a:effectLst/>
                          <a:latin typeface="Agency FB" panose="020B0503020202020204" pitchFamily="34" charset="0"/>
                          <a:ea typeface="Times New Roman" panose="02020603050405020304" pitchFamily="18" charset="0"/>
                          <a:cs typeface="Times New Roman" panose="02020603050405020304" pitchFamily="18" charset="0"/>
                        </a:rPr>
                        <a:t>Number of  meetings attended by Training Committee members</a:t>
                      </a:r>
                      <a:endParaRPr lang="en-ZA" sz="1200" b="0" dirty="0">
                        <a:solidFill>
                          <a:schemeClr val="tx1"/>
                        </a:solidFill>
                        <a:effectLst/>
                        <a:latin typeface="Agency FB" panose="020B0503020202020204" pitchFamily="34" charset="0"/>
                      </a:endParaRPr>
                    </a:p>
                  </a:txBody>
                  <a:tcPr marL="41601" marR="41601" marT="0" marB="0"/>
                </a:tc>
                <a:tc>
                  <a:txBody>
                    <a:bodyPr/>
                    <a:lstStyle/>
                    <a:p>
                      <a:pPr algn="l">
                        <a:lnSpc>
                          <a:spcPct val="150000"/>
                        </a:lnSpc>
                        <a:spcAft>
                          <a:spcPts val="0"/>
                        </a:spcAft>
                      </a:pPr>
                      <a:r>
                        <a:rPr lang="en-ZA" sz="1200" b="0" dirty="0" smtClean="0">
                          <a:solidFill>
                            <a:schemeClr val="tx1"/>
                          </a:solidFill>
                          <a:effectLst/>
                          <a:latin typeface="Agency FB" panose="020B0503020202020204" pitchFamily="34" charset="0"/>
                        </a:rPr>
                        <a:t>12</a:t>
                      </a:r>
                      <a:endParaRPr lang="en-ZA" sz="1200" b="0" dirty="0">
                        <a:solidFill>
                          <a:schemeClr val="tx1"/>
                        </a:solidFill>
                        <a:effectLst/>
                        <a:latin typeface="Agency FB" panose="020B0503020202020204" pitchFamily="34" charset="0"/>
                      </a:endParaRPr>
                    </a:p>
                  </a:txBody>
                  <a:tcPr marL="41601" marR="41601" marT="0" marB="0"/>
                </a:tc>
                <a:tc>
                  <a:txBody>
                    <a:bodyPr/>
                    <a:lstStyle/>
                    <a:p>
                      <a:pPr algn="l"/>
                      <a:r>
                        <a:rPr lang="en-ZA" sz="1200" b="0" dirty="0" smtClean="0">
                          <a:solidFill>
                            <a:schemeClr val="tx1"/>
                          </a:solidFill>
                          <a:latin typeface="Agency FB" panose="020B0503020202020204" pitchFamily="34" charset="0"/>
                        </a:rPr>
                        <a:t>2</a:t>
                      </a:r>
                      <a:endParaRPr lang="en-ZA" sz="1200" b="0" dirty="0">
                        <a:solidFill>
                          <a:schemeClr val="tx1"/>
                        </a:solidFill>
                        <a:latin typeface="Agency FB" panose="020B0503020202020204" pitchFamily="34" charset="0"/>
                      </a:endParaRPr>
                    </a:p>
                  </a:txBody>
                  <a:tcPr marL="41601" marR="41601" marT="0" marB="0"/>
                </a:tc>
                <a:tc>
                  <a:txBody>
                    <a:bodyPr/>
                    <a:lstStyle/>
                    <a:p>
                      <a:pPr algn="l">
                        <a:lnSpc>
                          <a:spcPct val="150000"/>
                        </a:lnSpc>
                        <a:spcAft>
                          <a:spcPts val="0"/>
                        </a:spcAft>
                      </a:pPr>
                      <a:r>
                        <a:rPr lang="en-ZA" sz="1200" b="0" dirty="0" smtClean="0">
                          <a:solidFill>
                            <a:schemeClr val="tx1"/>
                          </a:solidFill>
                          <a:effectLst/>
                          <a:latin typeface="Agency FB" panose="020B0503020202020204" pitchFamily="34" charset="0"/>
                        </a:rPr>
                        <a:t>R650 000.00</a:t>
                      </a:r>
                      <a:endParaRPr lang="en-ZA" sz="1200" b="0" dirty="0">
                        <a:solidFill>
                          <a:schemeClr val="tx1"/>
                        </a:solidFill>
                        <a:effectLst/>
                        <a:latin typeface="Agency FB" panose="020B0503020202020204" pitchFamily="34" charset="0"/>
                      </a:endParaRPr>
                    </a:p>
                  </a:txBody>
                  <a:tcPr marL="41601" marR="41601" marT="0" marB="0"/>
                </a:tc>
                <a:tc>
                  <a:txBody>
                    <a:bodyPr/>
                    <a:lstStyle/>
                    <a:p>
                      <a:pPr algn="l">
                        <a:lnSpc>
                          <a:spcPct val="150000"/>
                        </a:lnSpc>
                        <a:spcAft>
                          <a:spcPts val="0"/>
                        </a:spcAft>
                      </a:pPr>
                      <a:r>
                        <a:rPr lang="en-ZA" sz="1200" b="0" dirty="0" smtClean="0">
                          <a:solidFill>
                            <a:schemeClr val="tx1"/>
                          </a:solidFill>
                          <a:effectLst/>
                          <a:latin typeface="Agency FB" panose="020B0503020202020204" pitchFamily="34" charset="0"/>
                        </a:rPr>
                        <a:t>R517 009.67</a:t>
                      </a:r>
                      <a:endParaRPr lang="en-ZA" sz="1200" b="0" dirty="0">
                        <a:solidFill>
                          <a:schemeClr val="tx1"/>
                        </a:solidFill>
                        <a:effectLst/>
                        <a:latin typeface="Agency FB" panose="020B0503020202020204" pitchFamily="34" charset="0"/>
                      </a:endParaRPr>
                    </a:p>
                  </a:txBody>
                  <a:tcPr marL="41601" marR="41601" marT="0" marB="0"/>
                </a:tc>
                <a:tc>
                  <a:txBody>
                    <a:bodyPr/>
                    <a:lstStyle/>
                    <a:p>
                      <a:pPr>
                        <a:lnSpc>
                          <a:spcPct val="115000"/>
                        </a:lnSpc>
                        <a:spcAft>
                          <a:spcPts val="0"/>
                        </a:spcAft>
                      </a:pPr>
                      <a:r>
                        <a:rPr lang="en-ZA" sz="1200" dirty="0" smtClean="0">
                          <a:solidFill>
                            <a:schemeClr val="tx1"/>
                          </a:solidFill>
                          <a:effectLst/>
                          <a:latin typeface="Arial" panose="020B0604020202020204" pitchFamily="34" charset="0"/>
                          <a:ea typeface="Calibri" panose="020F0502020204030204" pitchFamily="34" charset="0"/>
                        </a:rPr>
                        <a:t>Not Achieved</a:t>
                      </a:r>
                      <a:endParaRPr lang="en-ZA" sz="1200" dirty="0">
                        <a:solidFill>
                          <a:schemeClr val="tx1"/>
                        </a:solidFill>
                        <a:effectLst/>
                        <a:latin typeface="Arial" panose="020B0604020202020204" pitchFamily="34" charset="0"/>
                        <a:ea typeface="Calibri" panose="020F0502020204030204" pitchFamily="34" charset="0"/>
                      </a:endParaRPr>
                    </a:p>
                  </a:txBody>
                  <a:tcPr marL="68580" marR="68580" marT="0" marB="0"/>
                </a:tc>
                <a:tc>
                  <a:txBody>
                    <a:bodyPr/>
                    <a:lstStyle/>
                    <a:p>
                      <a:pPr>
                        <a:lnSpc>
                          <a:spcPct val="115000"/>
                        </a:lnSpc>
                        <a:spcAft>
                          <a:spcPts val="0"/>
                        </a:spcAft>
                      </a:pPr>
                      <a:endParaRPr lang="en-ZA" sz="1200" dirty="0">
                        <a:effectLst/>
                        <a:latin typeface="Arial" panose="020B0604020202020204" pitchFamily="34" charset="0"/>
                        <a:ea typeface="Calibri" panose="020F0502020204030204" pitchFamily="34" charset="0"/>
                      </a:endParaRPr>
                    </a:p>
                  </a:txBody>
                  <a:tcPr marL="68580" marR="68580" marT="0" marB="0"/>
                </a:tc>
                <a:tc>
                  <a:txBody>
                    <a:bodyPr/>
                    <a:lstStyle/>
                    <a:p>
                      <a:pPr>
                        <a:lnSpc>
                          <a:spcPct val="115000"/>
                        </a:lnSpc>
                        <a:spcAft>
                          <a:spcPts val="0"/>
                        </a:spcAft>
                      </a:pPr>
                      <a:r>
                        <a:rPr lang="en-ZA" sz="1200" b="0" dirty="0" smtClean="0">
                          <a:solidFill>
                            <a:schemeClr val="tx1"/>
                          </a:solidFill>
                          <a:effectLst/>
                          <a:latin typeface="Arial" panose="020B0604020202020204" pitchFamily="34" charset="0"/>
                          <a:ea typeface="Calibri" panose="020F0502020204030204" pitchFamily="34" charset="0"/>
                        </a:rPr>
                        <a:t>Re-constitute the Training Committee</a:t>
                      </a:r>
                      <a:endParaRPr lang="en-ZA" sz="1200" b="0" dirty="0">
                        <a:solidFill>
                          <a:schemeClr val="tx1"/>
                        </a:solidFill>
                        <a:effectLst/>
                        <a:latin typeface="Arial" panose="020B0604020202020204" pitchFamily="34" charset="0"/>
                        <a:ea typeface="Calibri" panose="020F0502020204030204" pitchFamily="34" charset="0"/>
                      </a:endParaRPr>
                    </a:p>
                  </a:txBody>
                  <a:tcPr marL="68580" marR="68580" marT="0" marB="0"/>
                </a:tc>
              </a:tr>
            </a:tbl>
          </a:graphicData>
        </a:graphic>
      </p:graphicFrame>
      <p:sp>
        <p:nvSpPr>
          <p:cNvPr id="2" name="Slide Number Placeholder 1"/>
          <p:cNvSpPr>
            <a:spLocks noGrp="1"/>
          </p:cNvSpPr>
          <p:nvPr>
            <p:ph type="sldNum" sz="quarter" idx="12"/>
          </p:nvPr>
        </p:nvSpPr>
        <p:spPr/>
        <p:txBody>
          <a:bodyPr/>
          <a:lstStyle/>
          <a:p>
            <a:fld id="{01BCFC26-62B4-4113-B485-962636936649}" type="slidenum">
              <a:rPr lang="en-US" smtClean="0"/>
              <a:pPr/>
              <a:t>20</a:t>
            </a:fld>
            <a:endParaRPr lang="en-US"/>
          </a:p>
        </p:txBody>
      </p:sp>
    </p:spTree>
    <p:extLst>
      <p:ext uri="{BB962C8B-B14F-4D97-AF65-F5344CB8AC3E}">
        <p14:creationId xmlns:p14="http://schemas.microsoft.com/office/powerpoint/2010/main" val="3634129662"/>
      </p:ext>
    </p:extLst>
  </p:cSld>
  <p:clrMapOvr>
    <a:masterClrMapping/>
  </p:clrMapOvr>
  <p:transition spd="slow">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5965608" y="138499"/>
            <a:ext cx="4656212" cy="646331"/>
          </a:xfrm>
          <a:prstGeom prst="rect">
            <a:avLst/>
          </a:prstGeom>
          <a:solidFill>
            <a:srgbClr val="92D050"/>
          </a:solidFill>
        </p:spPr>
        <p:txBody>
          <a:bodyPr wrap="square" rtlCol="0">
            <a:spAutoFit/>
          </a:bodyPr>
          <a:lstStyle/>
          <a:p>
            <a:pPr algn="ctr"/>
            <a:r>
              <a:rPr lang="en-US" b="1" dirty="0" smtClean="0">
                <a:solidFill>
                  <a:srgbClr val="002060"/>
                </a:solidFill>
              </a:rPr>
              <a:t>EPMLM 2015/2016 ANNUAL PERFORMANCE </a:t>
            </a:r>
            <a:endParaRPr lang="en-US" b="1" dirty="0">
              <a:solidFill>
                <a:srgbClr val="002060"/>
              </a:solidFill>
            </a:endParaRPr>
          </a:p>
        </p:txBody>
      </p:sp>
      <p:pic>
        <p:nvPicPr>
          <p:cNvPr id="15362"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071102" y="-28466"/>
            <a:ext cx="914400" cy="703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Box 4"/>
          <p:cNvSpPr txBox="1"/>
          <p:nvPr/>
        </p:nvSpPr>
        <p:spPr>
          <a:xfrm>
            <a:off x="621217" y="-41324"/>
            <a:ext cx="4800600" cy="368300"/>
          </a:xfrm>
          <a:prstGeom prst="rect">
            <a:avLst/>
          </a:prstGeom>
          <a:ln/>
        </p:spPr>
        <p:style>
          <a:lnRef idx="1">
            <a:schemeClr val="accent1"/>
          </a:lnRef>
          <a:fillRef idx="2">
            <a:schemeClr val="accent1"/>
          </a:fillRef>
          <a:effectRef idx="1">
            <a:schemeClr val="accent1"/>
          </a:effectRef>
          <a:fontRef idx="minor">
            <a:schemeClr val="dk1"/>
          </a:fontRef>
        </p:style>
        <p:txBody>
          <a:bodyPr>
            <a:spAutoFit/>
          </a:bodyPr>
          <a:lstStyle/>
          <a:p>
            <a:pPr algn="ctr" eaLnBrk="1" hangingPunct="1">
              <a:defRPr/>
            </a:pPr>
            <a:r>
              <a:rPr lang="en-US" dirty="0" smtClean="0"/>
              <a:t>KPA 4: MUNICIPAL TRANSFORMATION </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4031639666"/>
              </p:ext>
            </p:extLst>
          </p:nvPr>
        </p:nvGraphicFramePr>
        <p:xfrm>
          <a:off x="792481" y="829055"/>
          <a:ext cx="10746988" cy="6161935"/>
        </p:xfrm>
        <a:graphic>
          <a:graphicData uri="http://schemas.openxmlformats.org/drawingml/2006/table">
            <a:tbl>
              <a:tblPr firstRow="1" firstCol="1" lastRow="1" lastCol="1" bandRow="1" bandCol="1">
                <a:tableStyleId>{5C22544A-7EE6-4342-B048-85BDC9FD1C3A}</a:tableStyleId>
              </a:tblPr>
              <a:tblGrid>
                <a:gridCol w="1328489"/>
                <a:gridCol w="905102"/>
                <a:gridCol w="1357654"/>
                <a:gridCol w="950358"/>
                <a:gridCol w="1433079"/>
                <a:gridCol w="1538675"/>
                <a:gridCol w="1369135"/>
                <a:gridCol w="1864496"/>
              </a:tblGrid>
              <a:tr h="776317">
                <a:tc>
                  <a:txBody>
                    <a:bodyPr/>
                    <a:lstStyle/>
                    <a:p>
                      <a:pPr algn="l"/>
                      <a:r>
                        <a:rPr lang="en-US" sz="1300" dirty="0" smtClean="0">
                          <a:solidFill>
                            <a:schemeClr val="tx1"/>
                          </a:solidFill>
                        </a:rPr>
                        <a:t>PROJECTS(KPI as per SDBIP) </a:t>
                      </a:r>
                      <a:endParaRPr lang="en-US" sz="1300" dirty="0">
                        <a:solidFill>
                          <a:schemeClr val="tx1"/>
                        </a:solidFill>
                      </a:endParaRPr>
                    </a:p>
                  </a:txBody>
                  <a:tcPr marT="45736" marB="45736"/>
                </a:tc>
                <a:tc>
                  <a:txBody>
                    <a:bodyPr/>
                    <a:lstStyle/>
                    <a:p>
                      <a:pPr algn="l"/>
                      <a:r>
                        <a:rPr lang="en-US" sz="1300" dirty="0" smtClean="0">
                          <a:solidFill>
                            <a:schemeClr val="tx1"/>
                          </a:solidFill>
                        </a:rPr>
                        <a:t>ANNUAL</a:t>
                      </a:r>
                      <a:r>
                        <a:rPr lang="en-US" sz="1300" baseline="0" dirty="0" smtClean="0">
                          <a:solidFill>
                            <a:schemeClr val="tx1"/>
                          </a:solidFill>
                        </a:rPr>
                        <a:t> TARGET</a:t>
                      </a:r>
                      <a:endParaRPr lang="en-US" sz="1300" dirty="0">
                        <a:solidFill>
                          <a:schemeClr val="tx1"/>
                        </a:solidFill>
                      </a:endParaRPr>
                    </a:p>
                  </a:txBody>
                  <a:tcPr marT="45736" marB="45736"/>
                </a:tc>
                <a:tc>
                  <a:txBody>
                    <a:bodyPr/>
                    <a:lstStyle/>
                    <a:p>
                      <a:pPr algn="l"/>
                      <a:r>
                        <a:rPr lang="en-US" sz="1300" dirty="0" smtClean="0">
                          <a:solidFill>
                            <a:schemeClr val="tx1"/>
                          </a:solidFill>
                        </a:rPr>
                        <a:t> ANNUAL</a:t>
                      </a:r>
                    </a:p>
                    <a:p>
                      <a:pPr algn="l"/>
                      <a:r>
                        <a:rPr lang="en-US" sz="1300" dirty="0" smtClean="0">
                          <a:solidFill>
                            <a:schemeClr val="tx1"/>
                          </a:solidFill>
                        </a:rPr>
                        <a:t>ACTUALS</a:t>
                      </a:r>
                      <a:endParaRPr lang="en-US" sz="1300" dirty="0">
                        <a:solidFill>
                          <a:schemeClr val="tx1"/>
                        </a:solidFill>
                      </a:endParaRPr>
                    </a:p>
                  </a:txBody>
                  <a:tcPr marT="45736" marB="45736"/>
                </a:tc>
                <a:tc>
                  <a:txBody>
                    <a:bodyPr/>
                    <a:lstStyle/>
                    <a:p>
                      <a:pPr algn="l"/>
                      <a:r>
                        <a:rPr lang="en-US" sz="1300" dirty="0" smtClean="0">
                          <a:solidFill>
                            <a:schemeClr val="tx1"/>
                          </a:solidFill>
                        </a:rPr>
                        <a:t>BUDGET</a:t>
                      </a:r>
                    </a:p>
                  </a:txBody>
                  <a:tcPr marT="45736" marB="45736"/>
                </a:tc>
                <a:tc>
                  <a:txBody>
                    <a:bodyPr/>
                    <a:lstStyle/>
                    <a:p>
                      <a:pPr algn="l"/>
                      <a:r>
                        <a:rPr lang="en-US" sz="1300" dirty="0" smtClean="0">
                          <a:solidFill>
                            <a:schemeClr val="tx1"/>
                          </a:solidFill>
                        </a:rPr>
                        <a:t>EXPENDITURE</a:t>
                      </a:r>
                      <a:endParaRPr lang="en-US" sz="1300" dirty="0">
                        <a:solidFill>
                          <a:schemeClr val="tx1"/>
                        </a:solidFill>
                      </a:endParaRPr>
                    </a:p>
                  </a:txBody>
                  <a:tcPr marT="45736" marB="45736"/>
                </a:tc>
                <a:tc>
                  <a:txBody>
                    <a:bodyPr/>
                    <a:lstStyle/>
                    <a:p>
                      <a:pPr algn="l"/>
                      <a:r>
                        <a:rPr lang="en-US" sz="1300" dirty="0" smtClean="0">
                          <a:solidFill>
                            <a:schemeClr val="tx1"/>
                          </a:solidFill>
                        </a:rPr>
                        <a:t>PROGRESS</a:t>
                      </a:r>
                      <a:endParaRPr lang="en-US" sz="1300" dirty="0">
                        <a:solidFill>
                          <a:schemeClr val="tx1"/>
                        </a:solidFill>
                      </a:endParaRPr>
                    </a:p>
                  </a:txBody>
                  <a:tcPr marT="45736" marB="45736"/>
                </a:tc>
                <a:tc>
                  <a:txBody>
                    <a:bodyPr/>
                    <a:lstStyle/>
                    <a:p>
                      <a:pPr algn="l"/>
                      <a:r>
                        <a:rPr lang="en-US" sz="1300" dirty="0" smtClean="0">
                          <a:solidFill>
                            <a:schemeClr val="tx1"/>
                          </a:solidFill>
                        </a:rPr>
                        <a:t>CHALLENGES </a:t>
                      </a:r>
                      <a:endParaRPr lang="en-US" sz="1300" dirty="0">
                        <a:solidFill>
                          <a:schemeClr val="tx1"/>
                        </a:solidFill>
                      </a:endParaRPr>
                    </a:p>
                  </a:txBody>
                  <a:tcPr marT="45736" marB="45736"/>
                </a:tc>
                <a:tc>
                  <a:txBody>
                    <a:bodyPr/>
                    <a:lstStyle/>
                    <a:p>
                      <a:pPr algn="l"/>
                      <a:r>
                        <a:rPr lang="en-US" sz="1300" dirty="0" smtClean="0">
                          <a:solidFill>
                            <a:schemeClr val="tx1"/>
                          </a:solidFill>
                        </a:rPr>
                        <a:t>REMEDIAL ACTION</a:t>
                      </a:r>
                      <a:endParaRPr lang="en-US" sz="1300" dirty="0">
                        <a:solidFill>
                          <a:schemeClr val="tx1"/>
                        </a:solidFill>
                      </a:endParaRPr>
                    </a:p>
                  </a:txBody>
                  <a:tcPr marT="45736" marB="45736"/>
                </a:tc>
              </a:tr>
              <a:tr h="512916">
                <a:tc>
                  <a:txBody>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kumimoji="0" lang="en-US" sz="1100" b="0" i="0" u="none" strike="noStrike" kern="1200" cap="none" spc="0" normalizeH="0" baseline="0" noProof="0" dirty="0" smtClean="0">
                          <a:ln>
                            <a:noFill/>
                          </a:ln>
                          <a:solidFill>
                            <a:schemeClr val="tx1"/>
                          </a:solidFill>
                          <a:effectLst/>
                          <a:uLnTx/>
                          <a:uFillTx/>
                          <a:latin typeface="Agency FB" panose="020B0503020202020204" pitchFamily="34" charset="0"/>
                          <a:ea typeface="Times New Roman" panose="02020603050405020304" pitchFamily="18" charset="0"/>
                          <a:cs typeface="Times New Roman" panose="02020603050405020304" pitchFamily="18" charset="0"/>
                        </a:rPr>
                        <a:t>Training  and Development </a:t>
                      </a:r>
                      <a:endParaRPr kumimoji="0" lang="en-ZA" sz="1100" b="0" i="0" u="none" strike="noStrike" kern="1200" cap="none" spc="0" normalizeH="0" baseline="0" noProof="0" dirty="0" smtClean="0">
                        <a:ln>
                          <a:noFill/>
                        </a:ln>
                        <a:solidFill>
                          <a:schemeClr val="tx1"/>
                        </a:solidFill>
                        <a:effectLst/>
                        <a:uLnTx/>
                        <a:uFillTx/>
                        <a:latin typeface="Agency FB" panose="020B0503020202020204" pitchFamily="34" charset="0"/>
                      </a:endParaRPr>
                    </a:p>
                  </a:txBody>
                  <a:tcPr marL="65332" marR="65332" marT="0" marB="0"/>
                </a:tc>
                <a:tc>
                  <a:txBody>
                    <a:bodyPr/>
                    <a:lstStyle/>
                    <a:p>
                      <a:pPr algn="l">
                        <a:lnSpc>
                          <a:spcPct val="150000"/>
                        </a:lnSpc>
                        <a:spcAft>
                          <a:spcPts val="0"/>
                        </a:spcAft>
                      </a:pPr>
                      <a:r>
                        <a:rPr lang="en-ZA" sz="1100" b="0" dirty="0" smtClean="0">
                          <a:solidFill>
                            <a:schemeClr val="tx1"/>
                          </a:solidFill>
                          <a:effectLst/>
                          <a:latin typeface="Agency FB" panose="020B0503020202020204" pitchFamily="34" charset="0"/>
                        </a:rPr>
                        <a:t>56</a:t>
                      </a:r>
                      <a:endParaRPr lang="en-ZA" sz="1100" b="0" dirty="0">
                        <a:solidFill>
                          <a:schemeClr val="tx1"/>
                        </a:solidFill>
                        <a:effectLst/>
                        <a:latin typeface="Agency FB" panose="020B0503020202020204" pitchFamily="34" charset="0"/>
                      </a:endParaRPr>
                    </a:p>
                  </a:txBody>
                  <a:tcPr marL="68580" marR="68580" marT="0" marB="0"/>
                </a:tc>
                <a:tc>
                  <a:txBody>
                    <a:bodyPr/>
                    <a:lstStyle/>
                    <a:p>
                      <a:pPr algn="l">
                        <a:lnSpc>
                          <a:spcPct val="150000"/>
                        </a:lnSpc>
                        <a:spcAft>
                          <a:spcPts val="0"/>
                        </a:spcAft>
                      </a:pPr>
                      <a:r>
                        <a:rPr lang="en-ZA" sz="1100" b="0" dirty="0" smtClean="0">
                          <a:solidFill>
                            <a:schemeClr val="tx1"/>
                          </a:solidFill>
                          <a:effectLst/>
                          <a:latin typeface="Agency FB" panose="020B0503020202020204" pitchFamily="34" charset="0"/>
                        </a:rPr>
                        <a:t>59</a:t>
                      </a:r>
                      <a:endParaRPr lang="en-ZA" sz="1100" b="0" dirty="0">
                        <a:solidFill>
                          <a:schemeClr val="tx1"/>
                        </a:solidFill>
                        <a:effectLst/>
                        <a:latin typeface="Agency FB" panose="020B0503020202020204" pitchFamily="34" charset="0"/>
                      </a:endParaRPr>
                    </a:p>
                  </a:txBody>
                  <a:tcPr marL="68580" marR="68580" marT="0" marB="0"/>
                </a:tc>
                <a:tc>
                  <a:txBody>
                    <a:bodyPr/>
                    <a:lstStyle/>
                    <a:p>
                      <a:pPr algn="l">
                        <a:lnSpc>
                          <a:spcPct val="150000"/>
                        </a:lnSpc>
                        <a:spcAft>
                          <a:spcPts val="0"/>
                        </a:spcAft>
                      </a:pPr>
                      <a:r>
                        <a:rPr lang="en-ZA" sz="1100" b="0" dirty="0" smtClean="0">
                          <a:solidFill>
                            <a:schemeClr val="tx1"/>
                          </a:solidFill>
                          <a:effectLst/>
                          <a:latin typeface="Agency FB" panose="020B0503020202020204" pitchFamily="34" charset="0"/>
                        </a:rPr>
                        <a:t>R650 000.00</a:t>
                      </a:r>
                      <a:endParaRPr lang="en-ZA" sz="1100" b="0" dirty="0">
                        <a:solidFill>
                          <a:schemeClr val="tx1"/>
                        </a:solidFill>
                        <a:effectLst/>
                        <a:latin typeface="Agency FB" panose="020B0503020202020204" pitchFamily="34" charset="0"/>
                      </a:endParaRPr>
                    </a:p>
                  </a:txBody>
                  <a:tcPr marL="68580" marR="68580" marT="0" marB="0"/>
                </a:tc>
                <a:tc>
                  <a:txBody>
                    <a:bodyPr/>
                    <a:lstStyle/>
                    <a:p>
                      <a:pPr marL="0" marR="0" indent="0" algn="l" defTabSz="914400" rtl="0" eaLnBrk="1" fontAlgn="auto" latinLnBrk="0" hangingPunct="1">
                        <a:lnSpc>
                          <a:spcPct val="150000"/>
                        </a:lnSpc>
                        <a:spcBef>
                          <a:spcPts val="0"/>
                        </a:spcBef>
                        <a:spcAft>
                          <a:spcPts val="0"/>
                        </a:spcAft>
                        <a:buClrTx/>
                        <a:buSzTx/>
                        <a:buFontTx/>
                        <a:buNone/>
                        <a:tabLst/>
                        <a:defRPr/>
                      </a:pPr>
                      <a:r>
                        <a:rPr lang="en-ZA" sz="1100" b="0" dirty="0" smtClean="0">
                          <a:solidFill>
                            <a:schemeClr val="tx1"/>
                          </a:solidFill>
                          <a:effectLst/>
                          <a:latin typeface="Agency FB" panose="020B0503020202020204" pitchFamily="34" charset="0"/>
                        </a:rPr>
                        <a:t>R517 009.67</a:t>
                      </a:r>
                    </a:p>
                  </a:txBody>
                  <a:tcPr marL="68580" marR="68580" marT="0" marB="0"/>
                </a:tc>
                <a:tc>
                  <a:txBody>
                    <a:bodyPr/>
                    <a:lstStyle/>
                    <a:p>
                      <a:pPr>
                        <a:lnSpc>
                          <a:spcPct val="115000"/>
                        </a:lnSpc>
                        <a:spcAft>
                          <a:spcPts val="0"/>
                        </a:spcAft>
                      </a:pPr>
                      <a:r>
                        <a:rPr lang="en-ZA" sz="1200" dirty="0" smtClean="0">
                          <a:effectLst/>
                          <a:latin typeface="Arial" panose="020B0604020202020204" pitchFamily="34" charset="0"/>
                          <a:ea typeface="Calibri" panose="020F0502020204030204" pitchFamily="34" charset="0"/>
                        </a:rPr>
                        <a:t>Achieved</a:t>
                      </a:r>
                      <a:endParaRPr lang="en-ZA" sz="1200" dirty="0">
                        <a:effectLst/>
                        <a:latin typeface="Arial" panose="020B0604020202020204" pitchFamily="34" charset="0"/>
                        <a:ea typeface="Calibri" panose="020F0502020204030204" pitchFamily="34" charset="0"/>
                      </a:endParaRPr>
                    </a:p>
                  </a:txBody>
                  <a:tcPr marL="68580" marR="68580" marT="0" marB="0"/>
                </a:tc>
                <a:tc>
                  <a:txBody>
                    <a:bodyPr/>
                    <a:lstStyle/>
                    <a:p>
                      <a:pPr>
                        <a:lnSpc>
                          <a:spcPct val="115000"/>
                        </a:lnSpc>
                        <a:spcAft>
                          <a:spcPts val="0"/>
                        </a:spcAft>
                      </a:pPr>
                      <a:r>
                        <a:rPr lang="en-ZA" sz="1200" dirty="0" smtClean="0">
                          <a:effectLst/>
                          <a:latin typeface="Arial" panose="020B0604020202020204" pitchFamily="34" charset="0"/>
                          <a:ea typeface="Calibri" panose="020F0502020204030204" pitchFamily="34" charset="0"/>
                        </a:rPr>
                        <a:t>None</a:t>
                      </a:r>
                      <a:endParaRPr lang="en-ZA" sz="1200" dirty="0">
                        <a:effectLst/>
                        <a:latin typeface="Arial" panose="020B0604020202020204" pitchFamily="34" charset="0"/>
                        <a:ea typeface="Calibri" panose="020F0502020204030204" pitchFamily="34" charset="0"/>
                      </a:endParaRPr>
                    </a:p>
                  </a:txBody>
                  <a:tcPr marL="68580" marR="68580" marT="0" marB="0"/>
                </a:tc>
                <a:tc>
                  <a:txBody>
                    <a:bodyPr/>
                    <a:lstStyle/>
                    <a:p>
                      <a:pPr>
                        <a:lnSpc>
                          <a:spcPct val="115000"/>
                        </a:lnSpc>
                        <a:spcAft>
                          <a:spcPts val="0"/>
                        </a:spcAft>
                      </a:pPr>
                      <a:r>
                        <a:rPr lang="en-ZA" sz="1200" dirty="0" smtClean="0">
                          <a:solidFill>
                            <a:schemeClr val="tx1"/>
                          </a:solidFill>
                          <a:effectLst/>
                          <a:latin typeface="Arial" panose="020B0604020202020204" pitchFamily="34" charset="0"/>
                          <a:ea typeface="Calibri" panose="020F0502020204030204" pitchFamily="34" charset="0"/>
                        </a:rPr>
                        <a:t>N/A</a:t>
                      </a:r>
                      <a:endParaRPr lang="en-ZA" sz="1200" dirty="0">
                        <a:solidFill>
                          <a:schemeClr val="tx1"/>
                        </a:solidFill>
                        <a:effectLst/>
                        <a:latin typeface="Arial" panose="020B0604020202020204" pitchFamily="34" charset="0"/>
                        <a:ea typeface="Calibri" panose="020F0502020204030204" pitchFamily="34" charset="0"/>
                      </a:endParaRPr>
                    </a:p>
                  </a:txBody>
                  <a:tcPr marL="68580" marR="68580" marT="0" marB="0"/>
                </a:tc>
              </a:tr>
              <a:tr h="512916">
                <a:tc>
                  <a:txBody>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kumimoji="0" lang="en-ZA" sz="1100" b="0" i="0" u="none" strike="noStrike" kern="1200" cap="none" spc="0" normalizeH="0" baseline="0" noProof="0" dirty="0" smtClean="0">
                          <a:ln>
                            <a:noFill/>
                          </a:ln>
                          <a:solidFill>
                            <a:schemeClr val="tx1"/>
                          </a:solidFill>
                          <a:effectLst/>
                          <a:uLnTx/>
                          <a:uFillTx/>
                          <a:latin typeface="Agency FB" panose="020B0503020202020204" pitchFamily="34" charset="0"/>
                        </a:rPr>
                        <a:t>Community bursary</a:t>
                      </a:r>
                    </a:p>
                  </a:txBody>
                  <a:tcPr marL="65332" marR="65332" marT="0" marB="0"/>
                </a:tc>
                <a:tc>
                  <a:txBody>
                    <a:bodyPr/>
                    <a:lstStyle/>
                    <a:p>
                      <a:pPr algn="l">
                        <a:lnSpc>
                          <a:spcPct val="150000"/>
                        </a:lnSpc>
                        <a:spcAft>
                          <a:spcPts val="0"/>
                        </a:spcAft>
                      </a:pPr>
                      <a:r>
                        <a:rPr lang="en-ZA" sz="1100" b="0" dirty="0" smtClean="0">
                          <a:solidFill>
                            <a:schemeClr val="tx1"/>
                          </a:solidFill>
                          <a:effectLst/>
                          <a:latin typeface="Agency FB" panose="020B0503020202020204" pitchFamily="34" charset="0"/>
                        </a:rPr>
                        <a:t>20</a:t>
                      </a:r>
                      <a:endParaRPr lang="en-ZA" sz="1100" b="0" dirty="0">
                        <a:solidFill>
                          <a:schemeClr val="tx1"/>
                        </a:solidFill>
                        <a:effectLst/>
                        <a:latin typeface="Agency FB" panose="020B0503020202020204" pitchFamily="34" charset="0"/>
                      </a:endParaRPr>
                    </a:p>
                  </a:txBody>
                  <a:tcPr marL="68580" marR="68580" marT="0" marB="0"/>
                </a:tc>
                <a:tc>
                  <a:txBody>
                    <a:bodyPr/>
                    <a:lstStyle/>
                    <a:p>
                      <a:pPr algn="l">
                        <a:lnSpc>
                          <a:spcPct val="150000"/>
                        </a:lnSpc>
                        <a:spcAft>
                          <a:spcPts val="0"/>
                        </a:spcAft>
                      </a:pPr>
                      <a:r>
                        <a:rPr lang="en-ZA" sz="1100" b="0" dirty="0" smtClean="0">
                          <a:solidFill>
                            <a:schemeClr val="tx1"/>
                          </a:solidFill>
                          <a:effectLst/>
                          <a:latin typeface="Agency FB" panose="020B0503020202020204" pitchFamily="34" charset="0"/>
                        </a:rPr>
                        <a:t>17</a:t>
                      </a:r>
                      <a:endParaRPr lang="en-ZA" sz="1100" b="0" dirty="0">
                        <a:solidFill>
                          <a:schemeClr val="tx1"/>
                        </a:solidFill>
                        <a:effectLst/>
                        <a:latin typeface="Agency FB" panose="020B0503020202020204" pitchFamily="34" charset="0"/>
                      </a:endParaRPr>
                    </a:p>
                  </a:txBody>
                  <a:tcPr marL="68580" marR="68580" marT="0" marB="0"/>
                </a:tc>
                <a:tc>
                  <a:txBody>
                    <a:bodyPr/>
                    <a:lstStyle/>
                    <a:p>
                      <a:pPr algn="l">
                        <a:lnSpc>
                          <a:spcPct val="150000"/>
                        </a:lnSpc>
                        <a:spcAft>
                          <a:spcPts val="0"/>
                        </a:spcAft>
                      </a:pPr>
                      <a:r>
                        <a:rPr lang="en-ZA" sz="1100" b="0" dirty="0" smtClean="0">
                          <a:solidFill>
                            <a:schemeClr val="tx1"/>
                          </a:solidFill>
                          <a:effectLst/>
                          <a:latin typeface="Agency FB" panose="020B0503020202020204" pitchFamily="34" charset="0"/>
                        </a:rPr>
                        <a:t>R860 000.00</a:t>
                      </a:r>
                      <a:endParaRPr lang="en-ZA" sz="1100" b="0" dirty="0">
                        <a:solidFill>
                          <a:schemeClr val="tx1"/>
                        </a:solidFill>
                        <a:effectLst/>
                        <a:latin typeface="Agency FB" panose="020B0503020202020204" pitchFamily="34" charset="0"/>
                      </a:endParaRPr>
                    </a:p>
                  </a:txBody>
                  <a:tcPr marL="68580" marR="68580" marT="0" marB="0"/>
                </a:tc>
                <a:tc>
                  <a:txBody>
                    <a:bodyPr/>
                    <a:lstStyle/>
                    <a:p>
                      <a:pPr marL="0" marR="0" indent="0" algn="l" defTabSz="914400" rtl="0" eaLnBrk="1" fontAlgn="auto" latinLnBrk="0" hangingPunct="1">
                        <a:lnSpc>
                          <a:spcPct val="150000"/>
                        </a:lnSpc>
                        <a:spcBef>
                          <a:spcPts val="0"/>
                        </a:spcBef>
                        <a:spcAft>
                          <a:spcPts val="0"/>
                        </a:spcAft>
                        <a:buClrTx/>
                        <a:buSzTx/>
                        <a:buFontTx/>
                        <a:buNone/>
                        <a:tabLst/>
                        <a:defRPr/>
                      </a:pPr>
                      <a:r>
                        <a:rPr lang="en-ZA" sz="1100" b="0" dirty="0" smtClean="0">
                          <a:solidFill>
                            <a:schemeClr val="tx1"/>
                          </a:solidFill>
                          <a:effectLst/>
                          <a:latin typeface="Agency FB" panose="020B0503020202020204" pitchFamily="34" charset="0"/>
                        </a:rPr>
                        <a:t>R758 963.19</a:t>
                      </a:r>
                    </a:p>
                  </a:txBody>
                  <a:tcPr marL="68580" marR="68580" marT="0" marB="0"/>
                </a:tc>
                <a:tc>
                  <a:txBody>
                    <a:bodyPr/>
                    <a:lstStyle/>
                    <a:p>
                      <a:pPr>
                        <a:lnSpc>
                          <a:spcPct val="115000"/>
                        </a:lnSpc>
                        <a:spcAft>
                          <a:spcPts val="0"/>
                        </a:spcAft>
                      </a:pPr>
                      <a:r>
                        <a:rPr lang="en-ZA" sz="1200" dirty="0" smtClean="0">
                          <a:effectLst/>
                          <a:latin typeface="Arial" panose="020B0604020202020204" pitchFamily="34" charset="0"/>
                          <a:ea typeface="Calibri" panose="020F0502020204030204" pitchFamily="34" charset="0"/>
                        </a:rPr>
                        <a:t>Not Achieved</a:t>
                      </a:r>
                      <a:endParaRPr lang="en-ZA" sz="1200" dirty="0">
                        <a:effectLst/>
                        <a:latin typeface="Arial" panose="020B0604020202020204" pitchFamily="34" charset="0"/>
                        <a:ea typeface="Calibri" panose="020F0502020204030204" pitchFamily="34" charset="0"/>
                      </a:endParaRPr>
                    </a:p>
                  </a:txBody>
                  <a:tcPr marL="68580" marR="68580" marT="0" marB="0"/>
                </a:tc>
                <a:tc>
                  <a:txBody>
                    <a:bodyPr/>
                    <a:lstStyle/>
                    <a:p>
                      <a:pPr>
                        <a:lnSpc>
                          <a:spcPct val="115000"/>
                        </a:lnSpc>
                        <a:spcAft>
                          <a:spcPts val="0"/>
                        </a:spcAft>
                      </a:pPr>
                      <a:r>
                        <a:rPr lang="en-ZA" sz="1200" dirty="0" smtClean="0">
                          <a:effectLst/>
                          <a:latin typeface="Arial" panose="020B0604020202020204" pitchFamily="34" charset="0"/>
                          <a:ea typeface="Calibri" panose="020F0502020204030204" pitchFamily="34" charset="0"/>
                        </a:rPr>
                        <a:t>Insufficient budget</a:t>
                      </a:r>
                      <a:endParaRPr lang="en-ZA" sz="1200" dirty="0">
                        <a:effectLst/>
                        <a:latin typeface="Arial" panose="020B0604020202020204" pitchFamily="34" charset="0"/>
                        <a:ea typeface="Calibri" panose="020F0502020204030204" pitchFamily="34" charset="0"/>
                      </a:endParaRPr>
                    </a:p>
                  </a:txBody>
                  <a:tcPr marL="68580" marR="68580" marT="0" marB="0"/>
                </a:tc>
                <a:tc>
                  <a:txBody>
                    <a:bodyPr/>
                    <a:lstStyle/>
                    <a:p>
                      <a:pPr>
                        <a:lnSpc>
                          <a:spcPct val="115000"/>
                        </a:lnSpc>
                        <a:spcAft>
                          <a:spcPts val="0"/>
                        </a:spcAft>
                      </a:pPr>
                      <a:r>
                        <a:rPr lang="en-ZA" sz="1200" b="0" dirty="0" smtClean="0">
                          <a:solidFill>
                            <a:schemeClr val="tx1"/>
                          </a:solidFill>
                          <a:effectLst/>
                          <a:latin typeface="Arial" panose="020B0604020202020204" pitchFamily="34" charset="0"/>
                          <a:ea typeface="Calibri" panose="020F0502020204030204" pitchFamily="34" charset="0"/>
                        </a:rPr>
                        <a:t>Sufficient budget provision</a:t>
                      </a:r>
                      <a:endParaRPr lang="en-ZA" sz="1200" b="0" dirty="0">
                        <a:solidFill>
                          <a:schemeClr val="tx1"/>
                        </a:solidFill>
                        <a:effectLst/>
                        <a:latin typeface="Arial" panose="020B0604020202020204" pitchFamily="34" charset="0"/>
                        <a:ea typeface="Calibri" panose="020F0502020204030204" pitchFamily="34" charset="0"/>
                      </a:endParaRPr>
                    </a:p>
                  </a:txBody>
                  <a:tcPr marL="68580" marR="68580" marT="0" marB="0"/>
                </a:tc>
              </a:tr>
              <a:tr h="769374">
                <a:tc>
                  <a:txBody>
                    <a:bodyPr/>
                    <a:lstStyle/>
                    <a:p>
                      <a:pPr algn="l">
                        <a:lnSpc>
                          <a:spcPct val="150000"/>
                        </a:lnSpc>
                        <a:spcAft>
                          <a:spcPts val="0"/>
                        </a:spcAft>
                      </a:pPr>
                      <a:r>
                        <a:rPr lang="en-US" sz="1100" b="0" dirty="0" smtClean="0">
                          <a:solidFill>
                            <a:schemeClr val="tx1"/>
                          </a:solidFill>
                          <a:effectLst/>
                          <a:latin typeface="Agency FB" panose="020B0503020202020204" pitchFamily="34" charset="0"/>
                          <a:ea typeface="Times New Roman" panose="02020603050405020304" pitchFamily="18" charset="0"/>
                          <a:cs typeface="Arial" panose="020B0604020202020204" pitchFamily="34" charset="0"/>
                        </a:rPr>
                        <a:t>Number  of Local </a:t>
                      </a:r>
                      <a:r>
                        <a:rPr lang="en-US" sz="1100" b="0" dirty="0" err="1" smtClean="0">
                          <a:solidFill>
                            <a:schemeClr val="tx1"/>
                          </a:solidFill>
                          <a:effectLst/>
                          <a:latin typeface="Agency FB" panose="020B0503020202020204" pitchFamily="34" charset="0"/>
                          <a:ea typeface="Times New Roman" panose="02020603050405020304" pitchFamily="18" charset="0"/>
                          <a:cs typeface="Arial" panose="020B0604020202020204" pitchFamily="34" charset="0"/>
                        </a:rPr>
                        <a:t>Labour</a:t>
                      </a:r>
                      <a:r>
                        <a:rPr lang="en-US" sz="1100" b="0" dirty="0" smtClean="0">
                          <a:solidFill>
                            <a:schemeClr val="tx1"/>
                          </a:solidFill>
                          <a:effectLst/>
                          <a:latin typeface="Agency FB" panose="020B0503020202020204" pitchFamily="34" charset="0"/>
                          <a:ea typeface="Times New Roman" panose="02020603050405020304" pitchFamily="18" charset="0"/>
                          <a:cs typeface="Arial" panose="020B0604020202020204" pitchFamily="34" charset="0"/>
                        </a:rPr>
                        <a:t> Forum meetings held</a:t>
                      </a:r>
                      <a:endParaRPr lang="en-ZA" sz="1200" b="0" dirty="0">
                        <a:solidFill>
                          <a:schemeClr val="tx1"/>
                        </a:solidFill>
                        <a:effectLst/>
                        <a:latin typeface="Agency FB" panose="020B0503020202020204" pitchFamily="34" charset="0"/>
                      </a:endParaRPr>
                    </a:p>
                  </a:txBody>
                  <a:tcPr marL="68580" marR="68580" marT="0" marB="0"/>
                </a:tc>
                <a:tc>
                  <a:txBody>
                    <a:bodyPr/>
                    <a:lstStyle/>
                    <a:p>
                      <a:pPr algn="l">
                        <a:lnSpc>
                          <a:spcPct val="150000"/>
                        </a:lnSpc>
                        <a:spcAft>
                          <a:spcPts val="0"/>
                        </a:spcAft>
                      </a:pPr>
                      <a:r>
                        <a:rPr lang="en-ZA" sz="1200" b="0" dirty="0" smtClean="0">
                          <a:solidFill>
                            <a:schemeClr val="tx1"/>
                          </a:solidFill>
                          <a:effectLst/>
                          <a:latin typeface="Agency FB" panose="020B0503020202020204" pitchFamily="34" charset="0"/>
                        </a:rPr>
                        <a:t>12</a:t>
                      </a:r>
                      <a:endParaRPr lang="en-ZA" sz="1200" b="0" dirty="0">
                        <a:solidFill>
                          <a:schemeClr val="tx1"/>
                        </a:solidFill>
                        <a:effectLst/>
                        <a:latin typeface="Agency FB" panose="020B0503020202020204" pitchFamily="34" charset="0"/>
                      </a:endParaRPr>
                    </a:p>
                  </a:txBody>
                  <a:tcPr marL="68580" marR="68580" marT="0" marB="0"/>
                </a:tc>
                <a:tc>
                  <a:txBody>
                    <a:bodyPr/>
                    <a:lstStyle/>
                    <a:p>
                      <a:pPr algn="l">
                        <a:lnSpc>
                          <a:spcPct val="150000"/>
                        </a:lnSpc>
                        <a:spcAft>
                          <a:spcPts val="0"/>
                        </a:spcAft>
                      </a:pPr>
                      <a:r>
                        <a:rPr lang="en-ZA" sz="1200" b="0" dirty="0" smtClean="0">
                          <a:solidFill>
                            <a:schemeClr val="tx1"/>
                          </a:solidFill>
                          <a:effectLst/>
                          <a:latin typeface="Agency FB" panose="020B0503020202020204" pitchFamily="34" charset="0"/>
                        </a:rPr>
                        <a:t>2</a:t>
                      </a:r>
                      <a:endParaRPr lang="en-ZA" sz="1200" b="0" dirty="0">
                        <a:solidFill>
                          <a:schemeClr val="tx1"/>
                        </a:solidFill>
                        <a:effectLst/>
                        <a:latin typeface="Agency FB" panose="020B0503020202020204" pitchFamily="34" charset="0"/>
                      </a:endParaRPr>
                    </a:p>
                  </a:txBody>
                  <a:tcPr marL="68580" marR="68580" marT="0" marB="0"/>
                </a:tc>
                <a:tc>
                  <a:txBody>
                    <a:bodyPr/>
                    <a:lstStyle/>
                    <a:p>
                      <a:pPr algn="l">
                        <a:lnSpc>
                          <a:spcPct val="150000"/>
                        </a:lnSpc>
                        <a:spcAft>
                          <a:spcPts val="0"/>
                        </a:spcAft>
                      </a:pPr>
                      <a:r>
                        <a:rPr lang="en-ZA" sz="1200" b="0" dirty="0" smtClean="0">
                          <a:solidFill>
                            <a:schemeClr val="tx1"/>
                          </a:solidFill>
                          <a:effectLst/>
                          <a:latin typeface="Agency FB" panose="020B0503020202020204" pitchFamily="34" charset="0"/>
                        </a:rPr>
                        <a:t>R0.00</a:t>
                      </a:r>
                      <a:endParaRPr lang="en-ZA" sz="1200" b="0" dirty="0">
                        <a:solidFill>
                          <a:schemeClr val="tx1"/>
                        </a:solidFill>
                        <a:effectLst/>
                        <a:latin typeface="Agency FB" panose="020B0503020202020204" pitchFamily="34" charset="0"/>
                      </a:endParaRPr>
                    </a:p>
                  </a:txBody>
                  <a:tcPr marL="68580" marR="68580" marT="0" marB="0"/>
                </a:tc>
                <a:tc>
                  <a:txBody>
                    <a:bodyPr/>
                    <a:lstStyle/>
                    <a:p>
                      <a:pPr algn="l"/>
                      <a:r>
                        <a:rPr lang="en-US" sz="1200" b="0" dirty="0" smtClean="0">
                          <a:solidFill>
                            <a:schemeClr val="tx1"/>
                          </a:solidFill>
                          <a:latin typeface="Agency FB" panose="020B0503020202020204" pitchFamily="34" charset="0"/>
                        </a:rPr>
                        <a:t>N/A</a:t>
                      </a:r>
                      <a:endParaRPr lang="en-US" sz="1200" b="0" dirty="0">
                        <a:solidFill>
                          <a:schemeClr val="tx1"/>
                        </a:solidFill>
                        <a:latin typeface="Agency FB" panose="020B0503020202020204" pitchFamily="34" charset="0"/>
                      </a:endParaRPr>
                    </a:p>
                  </a:txBody>
                  <a:tcPr marL="68580" marR="68580" marT="0" marB="0"/>
                </a:tc>
                <a:tc>
                  <a:txBody>
                    <a:bodyPr/>
                    <a:lstStyle/>
                    <a:p>
                      <a:pPr>
                        <a:lnSpc>
                          <a:spcPct val="115000"/>
                        </a:lnSpc>
                        <a:spcAft>
                          <a:spcPts val="0"/>
                        </a:spcAft>
                      </a:pPr>
                      <a:r>
                        <a:rPr lang="en-ZA" sz="1200" dirty="0" smtClean="0">
                          <a:effectLst/>
                          <a:latin typeface="Arial" panose="020B0604020202020204" pitchFamily="34" charset="0"/>
                          <a:ea typeface="Calibri" panose="020F0502020204030204" pitchFamily="34" charset="0"/>
                        </a:rPr>
                        <a:t>Not Achieved</a:t>
                      </a:r>
                      <a:endParaRPr lang="en-ZA" sz="1200" dirty="0">
                        <a:effectLst/>
                        <a:latin typeface="Arial" panose="020B0604020202020204" pitchFamily="34" charset="0"/>
                        <a:ea typeface="Calibri" panose="020F0502020204030204" pitchFamily="34" charset="0"/>
                      </a:endParaRPr>
                    </a:p>
                  </a:txBody>
                  <a:tcPr marL="68580" marR="68580" marT="0" marB="0"/>
                </a:tc>
                <a:tc>
                  <a:txBody>
                    <a:bodyPr/>
                    <a:lstStyle/>
                    <a:p>
                      <a:pPr>
                        <a:lnSpc>
                          <a:spcPct val="115000"/>
                        </a:lnSpc>
                        <a:spcAft>
                          <a:spcPts val="0"/>
                        </a:spcAft>
                      </a:pPr>
                      <a:r>
                        <a:rPr lang="en-ZA" sz="1200" dirty="0" smtClean="0">
                          <a:effectLst/>
                          <a:latin typeface="Arial" panose="020B0604020202020204" pitchFamily="34" charset="0"/>
                          <a:ea typeface="Calibri" panose="020F0502020204030204" pitchFamily="34" charset="0"/>
                        </a:rPr>
                        <a:t>Lack of  commitment by members</a:t>
                      </a:r>
                      <a:endParaRPr lang="en-ZA" sz="1200" dirty="0">
                        <a:effectLst/>
                        <a:latin typeface="Arial" panose="020B0604020202020204" pitchFamily="34" charset="0"/>
                        <a:ea typeface="Calibri" panose="020F0502020204030204" pitchFamily="34" charset="0"/>
                      </a:endParaRPr>
                    </a:p>
                  </a:txBody>
                  <a:tcPr marL="68580" marR="68580" marT="0" marB="0"/>
                </a:tc>
                <a:tc>
                  <a:txBody>
                    <a:bodyPr/>
                    <a:lstStyle/>
                    <a:p>
                      <a:pPr>
                        <a:lnSpc>
                          <a:spcPct val="115000"/>
                        </a:lnSpc>
                        <a:spcAft>
                          <a:spcPts val="0"/>
                        </a:spcAft>
                      </a:pPr>
                      <a:r>
                        <a:rPr lang="en-ZA" sz="1200" b="0" dirty="0" smtClean="0">
                          <a:solidFill>
                            <a:schemeClr val="tx1"/>
                          </a:solidFill>
                          <a:effectLst/>
                          <a:latin typeface="Arial" panose="020B0604020202020204" pitchFamily="34" charset="0"/>
                          <a:ea typeface="Calibri" panose="020F0502020204030204" pitchFamily="34" charset="0"/>
                        </a:rPr>
                        <a:t>Report forwarded to SALGA to assist</a:t>
                      </a:r>
                      <a:endParaRPr lang="en-ZA" sz="1200" b="0" dirty="0">
                        <a:solidFill>
                          <a:schemeClr val="tx1"/>
                        </a:solidFill>
                        <a:effectLst/>
                        <a:latin typeface="Arial" panose="020B0604020202020204" pitchFamily="34" charset="0"/>
                        <a:ea typeface="Calibri" panose="020F0502020204030204" pitchFamily="34" charset="0"/>
                      </a:endParaRPr>
                    </a:p>
                  </a:txBody>
                  <a:tcPr marL="68580" marR="68580" marT="0" marB="0"/>
                </a:tc>
              </a:tr>
              <a:tr h="512916">
                <a:tc>
                  <a:txBody>
                    <a:bodyPr/>
                    <a:lstStyle/>
                    <a:p>
                      <a:pPr algn="l">
                        <a:lnSpc>
                          <a:spcPct val="150000"/>
                        </a:lnSpc>
                        <a:spcAft>
                          <a:spcPts val="0"/>
                        </a:spcAft>
                      </a:pPr>
                      <a:r>
                        <a:rPr lang="en-US" sz="1100" b="0" dirty="0" smtClean="0">
                          <a:solidFill>
                            <a:schemeClr val="tx1"/>
                          </a:solidFill>
                          <a:effectLst/>
                          <a:latin typeface="Agency FB" panose="020B0503020202020204" pitchFamily="34" charset="0"/>
                          <a:ea typeface="Times New Roman" panose="02020603050405020304" pitchFamily="18" charset="0"/>
                          <a:cs typeface="Arial" panose="020B0604020202020204" pitchFamily="34" charset="0"/>
                        </a:rPr>
                        <a:t>Number of  merit awards events held</a:t>
                      </a:r>
                      <a:endParaRPr lang="en-ZA" sz="1200" b="0" dirty="0">
                        <a:solidFill>
                          <a:schemeClr val="tx1"/>
                        </a:solidFill>
                        <a:effectLst/>
                        <a:latin typeface="Agency FB" panose="020B0503020202020204" pitchFamily="34" charset="0"/>
                      </a:endParaRPr>
                    </a:p>
                  </a:txBody>
                  <a:tcPr marL="68580" marR="68580" marT="0" marB="0"/>
                </a:tc>
                <a:tc>
                  <a:txBody>
                    <a:bodyPr/>
                    <a:lstStyle/>
                    <a:p>
                      <a:pPr algn="l">
                        <a:lnSpc>
                          <a:spcPct val="150000"/>
                        </a:lnSpc>
                        <a:spcAft>
                          <a:spcPts val="0"/>
                        </a:spcAft>
                      </a:pPr>
                      <a:r>
                        <a:rPr lang="en-ZA" sz="1200" b="0" dirty="0" smtClean="0">
                          <a:solidFill>
                            <a:schemeClr val="tx1"/>
                          </a:solidFill>
                          <a:effectLst/>
                          <a:latin typeface="Agency FB" panose="020B0503020202020204" pitchFamily="34" charset="0"/>
                        </a:rPr>
                        <a:t>1</a:t>
                      </a:r>
                      <a:endParaRPr lang="en-ZA" sz="1200" b="0" dirty="0">
                        <a:solidFill>
                          <a:schemeClr val="tx1"/>
                        </a:solidFill>
                        <a:effectLst/>
                        <a:latin typeface="Agency FB" panose="020B0503020202020204" pitchFamily="34" charset="0"/>
                      </a:endParaRPr>
                    </a:p>
                  </a:txBody>
                  <a:tcPr marL="68580" marR="68580" marT="0" marB="0"/>
                </a:tc>
                <a:tc>
                  <a:txBody>
                    <a:bodyPr/>
                    <a:lstStyle/>
                    <a:p>
                      <a:pPr algn="l">
                        <a:lnSpc>
                          <a:spcPct val="150000"/>
                        </a:lnSpc>
                        <a:spcAft>
                          <a:spcPts val="0"/>
                        </a:spcAft>
                      </a:pPr>
                      <a:r>
                        <a:rPr lang="en-ZA" sz="1200" b="0" dirty="0" smtClean="0">
                          <a:solidFill>
                            <a:schemeClr val="tx1"/>
                          </a:solidFill>
                          <a:effectLst/>
                          <a:latin typeface="Agency FB" panose="020B0503020202020204" pitchFamily="34" charset="0"/>
                        </a:rPr>
                        <a:t>1</a:t>
                      </a:r>
                      <a:endParaRPr lang="en-ZA" sz="1200" b="0" dirty="0">
                        <a:solidFill>
                          <a:schemeClr val="tx1"/>
                        </a:solidFill>
                        <a:effectLst/>
                        <a:latin typeface="Agency FB" panose="020B0503020202020204" pitchFamily="34" charset="0"/>
                      </a:endParaRPr>
                    </a:p>
                  </a:txBody>
                  <a:tcPr marL="68580" marR="68580" marT="0" marB="0"/>
                </a:tc>
                <a:tc>
                  <a:txBody>
                    <a:bodyPr/>
                    <a:lstStyle/>
                    <a:p>
                      <a:pPr algn="l">
                        <a:lnSpc>
                          <a:spcPct val="150000"/>
                        </a:lnSpc>
                        <a:spcAft>
                          <a:spcPts val="0"/>
                        </a:spcAft>
                      </a:pPr>
                      <a:r>
                        <a:rPr lang="en-ZA" sz="1200" b="0" dirty="0" smtClean="0">
                          <a:solidFill>
                            <a:schemeClr val="tx1"/>
                          </a:solidFill>
                          <a:effectLst/>
                          <a:latin typeface="Agency FB" panose="020B0503020202020204" pitchFamily="34" charset="0"/>
                        </a:rPr>
                        <a:t>R100 000.00</a:t>
                      </a:r>
                      <a:endParaRPr lang="en-ZA" sz="1200" b="0" dirty="0">
                        <a:solidFill>
                          <a:schemeClr val="tx1"/>
                        </a:solidFill>
                        <a:effectLst/>
                        <a:latin typeface="Agency FB" panose="020B0503020202020204" pitchFamily="34" charset="0"/>
                      </a:endParaRPr>
                    </a:p>
                  </a:txBody>
                  <a:tcPr marL="68580" marR="68580" marT="0" marB="0"/>
                </a:tc>
                <a:tc>
                  <a:txBody>
                    <a:bodyPr/>
                    <a:lstStyle/>
                    <a:p>
                      <a:pPr algn="l" fontAlgn="b"/>
                      <a:r>
                        <a:rPr lang="en-US" sz="1100" b="0" i="0" u="none" strike="noStrike" dirty="0" smtClean="0">
                          <a:solidFill>
                            <a:schemeClr val="tx1"/>
                          </a:solidFill>
                          <a:effectLst/>
                          <a:latin typeface="Agency FB" panose="020B0503020202020204" pitchFamily="34" charset="0"/>
                        </a:rPr>
                        <a:t>R67 993.36</a:t>
                      </a:r>
                      <a:endParaRPr lang="en-US" sz="1100" b="0" i="0" u="none" strike="noStrike" dirty="0">
                        <a:solidFill>
                          <a:schemeClr val="tx1"/>
                        </a:solidFill>
                        <a:effectLst/>
                        <a:latin typeface="Agency FB" panose="020B0503020202020204" pitchFamily="34" charset="0"/>
                      </a:endParaRPr>
                    </a:p>
                  </a:txBody>
                  <a:tcPr marL="9525" marR="9525" marT="9525" marB="0"/>
                </a:tc>
                <a:tc>
                  <a:txBody>
                    <a:bodyPr/>
                    <a:lstStyle/>
                    <a:p>
                      <a:pPr>
                        <a:lnSpc>
                          <a:spcPct val="115000"/>
                        </a:lnSpc>
                        <a:spcAft>
                          <a:spcPts val="0"/>
                        </a:spcAft>
                      </a:pPr>
                      <a:r>
                        <a:rPr lang="en-ZA" sz="1200" dirty="0" smtClean="0">
                          <a:effectLst/>
                          <a:latin typeface="Arial" panose="020B0604020202020204" pitchFamily="34" charset="0"/>
                          <a:ea typeface="Calibri" panose="020F0502020204030204" pitchFamily="34" charset="0"/>
                        </a:rPr>
                        <a:t>Achieved</a:t>
                      </a:r>
                      <a:endParaRPr lang="en-ZA" sz="1200" dirty="0">
                        <a:effectLst/>
                        <a:latin typeface="Arial" panose="020B0604020202020204" pitchFamily="34" charset="0"/>
                        <a:ea typeface="Calibri" panose="020F0502020204030204" pitchFamily="34" charset="0"/>
                      </a:endParaRPr>
                    </a:p>
                  </a:txBody>
                  <a:tcPr marL="68580" marR="68580" marT="0" marB="0"/>
                </a:tc>
                <a:tc>
                  <a:txBody>
                    <a:bodyPr/>
                    <a:lstStyle/>
                    <a:p>
                      <a:pPr>
                        <a:lnSpc>
                          <a:spcPct val="115000"/>
                        </a:lnSpc>
                        <a:spcAft>
                          <a:spcPts val="0"/>
                        </a:spcAft>
                      </a:pPr>
                      <a:r>
                        <a:rPr lang="en-ZA" sz="1200" dirty="0" smtClean="0">
                          <a:effectLst/>
                          <a:latin typeface="Arial" panose="020B0604020202020204" pitchFamily="34" charset="0"/>
                          <a:ea typeface="Calibri" panose="020F0502020204030204" pitchFamily="34" charset="0"/>
                        </a:rPr>
                        <a:t>None</a:t>
                      </a:r>
                      <a:endParaRPr lang="en-ZA" sz="1200" dirty="0">
                        <a:effectLst/>
                        <a:latin typeface="Arial" panose="020B0604020202020204" pitchFamily="34" charset="0"/>
                        <a:ea typeface="Calibri" panose="020F0502020204030204" pitchFamily="34" charset="0"/>
                      </a:endParaRPr>
                    </a:p>
                  </a:txBody>
                  <a:tcPr marL="68580" marR="68580" marT="0" marB="0"/>
                </a:tc>
                <a:tc>
                  <a:txBody>
                    <a:bodyPr/>
                    <a:lstStyle/>
                    <a:p>
                      <a:pPr>
                        <a:lnSpc>
                          <a:spcPct val="115000"/>
                        </a:lnSpc>
                        <a:spcAft>
                          <a:spcPts val="0"/>
                        </a:spcAft>
                      </a:pPr>
                      <a:r>
                        <a:rPr lang="en-ZA" sz="1200" b="0" dirty="0" smtClean="0">
                          <a:solidFill>
                            <a:schemeClr val="tx1"/>
                          </a:solidFill>
                          <a:effectLst/>
                          <a:latin typeface="Arial" panose="020B0604020202020204" pitchFamily="34" charset="0"/>
                          <a:ea typeface="Calibri" panose="020F0502020204030204" pitchFamily="34" charset="0"/>
                        </a:rPr>
                        <a:t>N/A</a:t>
                      </a:r>
                      <a:endParaRPr lang="en-ZA" sz="1200" b="0" dirty="0">
                        <a:solidFill>
                          <a:schemeClr val="tx1"/>
                        </a:solidFill>
                        <a:effectLst/>
                        <a:latin typeface="Arial" panose="020B0604020202020204" pitchFamily="34" charset="0"/>
                        <a:ea typeface="Calibri" panose="020F0502020204030204" pitchFamily="34" charset="0"/>
                      </a:endParaRPr>
                    </a:p>
                  </a:txBody>
                  <a:tcPr marL="68580" marR="68580" marT="0" marB="0"/>
                </a:tc>
              </a:tr>
              <a:tr h="769374">
                <a:tc>
                  <a:txBody>
                    <a:bodyPr/>
                    <a:lstStyle/>
                    <a:p>
                      <a:pPr algn="l">
                        <a:lnSpc>
                          <a:spcPct val="150000"/>
                        </a:lnSpc>
                        <a:spcAft>
                          <a:spcPts val="0"/>
                        </a:spcAft>
                      </a:pPr>
                      <a:r>
                        <a:rPr lang="en-US" sz="1100" b="0" dirty="0" smtClean="0">
                          <a:solidFill>
                            <a:schemeClr val="tx1"/>
                          </a:solidFill>
                          <a:effectLst/>
                          <a:latin typeface="Agency FB" panose="020B0503020202020204" pitchFamily="34" charset="0"/>
                          <a:ea typeface="Times New Roman" panose="02020603050405020304" pitchFamily="18" charset="0"/>
                          <a:cs typeface="Times New Roman" panose="02020603050405020304" pitchFamily="18" charset="0"/>
                        </a:rPr>
                        <a:t>Number of mail received and processed.</a:t>
                      </a:r>
                      <a:endParaRPr lang="en-ZA" sz="1200" b="0" dirty="0">
                        <a:solidFill>
                          <a:schemeClr val="tx1"/>
                        </a:solidFill>
                        <a:effectLst/>
                        <a:latin typeface="Agency FB" panose="020B0503020202020204" pitchFamily="34" charset="0"/>
                      </a:endParaRPr>
                    </a:p>
                  </a:txBody>
                  <a:tcPr marL="68580" marR="68580" marT="0" marB="0"/>
                </a:tc>
                <a:tc>
                  <a:txBody>
                    <a:bodyPr/>
                    <a:lstStyle/>
                    <a:p>
                      <a:pPr algn="l">
                        <a:lnSpc>
                          <a:spcPct val="150000"/>
                        </a:lnSpc>
                        <a:spcAft>
                          <a:spcPts val="0"/>
                        </a:spcAft>
                      </a:pPr>
                      <a:r>
                        <a:rPr lang="en-ZA" sz="1200" b="0" dirty="0" smtClean="0">
                          <a:solidFill>
                            <a:schemeClr val="tx1"/>
                          </a:solidFill>
                          <a:effectLst/>
                          <a:latin typeface="Agency FB" panose="020B0503020202020204" pitchFamily="34" charset="0"/>
                        </a:rPr>
                        <a:t>12</a:t>
                      </a:r>
                      <a:endParaRPr lang="en-ZA" sz="1200" b="0" dirty="0">
                        <a:solidFill>
                          <a:schemeClr val="tx1"/>
                        </a:solidFill>
                        <a:effectLst/>
                        <a:latin typeface="Agency FB" panose="020B0503020202020204" pitchFamily="34" charset="0"/>
                      </a:endParaRPr>
                    </a:p>
                  </a:txBody>
                  <a:tcPr marL="68580" marR="68580" marT="0" marB="0" anchor="ctr"/>
                </a:tc>
                <a:tc>
                  <a:txBody>
                    <a:bodyPr/>
                    <a:lstStyle/>
                    <a:p>
                      <a:pPr algn="l">
                        <a:lnSpc>
                          <a:spcPct val="100000"/>
                        </a:lnSpc>
                        <a:spcAft>
                          <a:spcPts val="0"/>
                        </a:spcAft>
                      </a:pPr>
                      <a:r>
                        <a:rPr lang="en-ZA" sz="1200" b="0" dirty="0" smtClean="0">
                          <a:solidFill>
                            <a:schemeClr val="tx1"/>
                          </a:solidFill>
                          <a:effectLst/>
                          <a:latin typeface="Agency FB" panose="020B0503020202020204" pitchFamily="34" charset="0"/>
                        </a:rPr>
                        <a:t>12</a:t>
                      </a:r>
                      <a:endParaRPr lang="en-ZA" sz="1200" b="0" dirty="0">
                        <a:solidFill>
                          <a:schemeClr val="tx1"/>
                        </a:solidFill>
                        <a:effectLst/>
                        <a:latin typeface="Agency FB" panose="020B0503020202020204" pitchFamily="34" charset="0"/>
                      </a:endParaRPr>
                    </a:p>
                  </a:txBody>
                  <a:tcPr marL="68580" marR="68580" marT="0" marB="0" anchor="ctr"/>
                </a:tc>
                <a:tc rowSpan="2">
                  <a:txBody>
                    <a:bodyPr/>
                    <a:lstStyle/>
                    <a:p>
                      <a:pPr algn="just">
                        <a:spcAft>
                          <a:spcPts val="0"/>
                        </a:spcAft>
                      </a:pPr>
                      <a:r>
                        <a:rPr lang="en-US" sz="1100" b="0" dirty="0" smtClean="0">
                          <a:solidFill>
                            <a:schemeClr val="tx1"/>
                          </a:solidFill>
                          <a:effectLst/>
                          <a:latin typeface="Agency FB" panose="020B0503020202020204" pitchFamily="34" charset="0"/>
                        </a:rPr>
                        <a:t>R350 000.00</a:t>
                      </a:r>
                      <a:endParaRPr lang="en-US" sz="1100" b="0" dirty="0">
                        <a:solidFill>
                          <a:schemeClr val="tx1"/>
                        </a:solidFill>
                        <a:effectLst/>
                        <a:latin typeface="Agency FB" panose="020B0503020202020204" pitchFamily="34" charset="0"/>
                      </a:endParaRPr>
                    </a:p>
                  </a:txBody>
                  <a:tcPr marL="68580" marR="68580" marT="0" marB="0" anchor="ctr"/>
                </a:tc>
                <a:tc rowSpan="2">
                  <a:txBody>
                    <a:bodyPr/>
                    <a:lstStyle/>
                    <a:p>
                      <a:pPr algn="just">
                        <a:lnSpc>
                          <a:spcPct val="100000"/>
                        </a:lnSpc>
                        <a:spcAft>
                          <a:spcPts val="0"/>
                        </a:spcAft>
                      </a:pPr>
                      <a:r>
                        <a:rPr lang="en-ZA" sz="1200" b="0" dirty="0" smtClean="0">
                          <a:solidFill>
                            <a:schemeClr val="tx1"/>
                          </a:solidFill>
                          <a:effectLst/>
                          <a:latin typeface="Agency FB" panose="020B0503020202020204" pitchFamily="34" charset="0"/>
                        </a:rPr>
                        <a:t>R9350.00</a:t>
                      </a:r>
                      <a:endParaRPr lang="en-ZA" sz="1200" b="0" dirty="0">
                        <a:solidFill>
                          <a:schemeClr val="tx1"/>
                        </a:solidFill>
                        <a:effectLst/>
                        <a:latin typeface="Agency FB" panose="020B0503020202020204" pitchFamily="34" charset="0"/>
                      </a:endParaRPr>
                    </a:p>
                  </a:txBody>
                  <a:tcPr marL="68580" marR="68580" marT="0" marB="0" anchor="ctr"/>
                </a:tc>
                <a:tc>
                  <a:txBody>
                    <a:bodyPr/>
                    <a:lstStyle/>
                    <a:p>
                      <a:r>
                        <a:rPr lang="en-ZA" sz="1100" b="0" dirty="0" smtClean="0">
                          <a:solidFill>
                            <a:schemeClr val="tx1"/>
                          </a:solidFill>
                          <a:latin typeface="Agency FB" panose="020B0503020202020204" pitchFamily="34" charset="0"/>
                        </a:rPr>
                        <a:t>Achieved</a:t>
                      </a:r>
                      <a:endParaRPr lang="en-ZA" sz="1100" b="0" dirty="0">
                        <a:solidFill>
                          <a:schemeClr val="tx1"/>
                        </a:solidFill>
                        <a:latin typeface="Agency FB" panose="020B0503020202020204" pitchFamily="34" charset="0"/>
                      </a:endParaRPr>
                    </a:p>
                  </a:txBody>
                  <a:tcPr marL="68580" marR="68580" marT="0" marB="0" anchor="ctr"/>
                </a:tc>
                <a:tc>
                  <a:txBody>
                    <a:bodyPr/>
                    <a:lstStyle/>
                    <a:p>
                      <a:r>
                        <a:rPr lang="en-ZA" sz="1100" b="0" dirty="0" smtClean="0">
                          <a:solidFill>
                            <a:schemeClr val="tx1"/>
                          </a:solidFill>
                          <a:latin typeface="Agency FB" panose="020B0503020202020204" pitchFamily="34" charset="0"/>
                        </a:rPr>
                        <a:t>None </a:t>
                      </a:r>
                      <a:endParaRPr lang="en-ZA" sz="1100" b="0" dirty="0">
                        <a:solidFill>
                          <a:schemeClr val="tx1"/>
                        </a:solidFill>
                        <a:latin typeface="Agency FB" panose="020B0503020202020204" pitchFamily="34" charset="0"/>
                      </a:endParaRPr>
                    </a:p>
                  </a:txBody>
                  <a:tcPr marL="68580" marR="68580" marT="0" marB="0" anchor="ctr"/>
                </a:tc>
                <a:tc>
                  <a:txBody>
                    <a:bodyPr/>
                    <a:lstStyle/>
                    <a:p>
                      <a:r>
                        <a:rPr lang="en-ZA" sz="1100" b="0" dirty="0" smtClean="0">
                          <a:solidFill>
                            <a:schemeClr val="tx1"/>
                          </a:solidFill>
                          <a:latin typeface="Agency FB" panose="020B0503020202020204" pitchFamily="34" charset="0"/>
                        </a:rPr>
                        <a:t>None </a:t>
                      </a:r>
                      <a:endParaRPr lang="en-ZA" sz="1100" b="0" dirty="0">
                        <a:solidFill>
                          <a:schemeClr val="tx1"/>
                        </a:solidFill>
                        <a:latin typeface="Agency FB" panose="020B0503020202020204" pitchFamily="34" charset="0"/>
                      </a:endParaRPr>
                    </a:p>
                  </a:txBody>
                  <a:tcPr marL="68580" marR="68580" marT="0" marB="0" anchor="ctr"/>
                </a:tc>
              </a:tr>
              <a:tr h="512916">
                <a:tc>
                  <a:txBody>
                    <a:bodyPr/>
                    <a:lstStyle/>
                    <a:p>
                      <a:pPr algn="l">
                        <a:lnSpc>
                          <a:spcPct val="150000"/>
                        </a:lnSpc>
                        <a:spcAft>
                          <a:spcPts val="0"/>
                        </a:spcAft>
                      </a:pPr>
                      <a:r>
                        <a:rPr lang="en-US" sz="1100" b="0" dirty="0" smtClean="0">
                          <a:solidFill>
                            <a:schemeClr val="tx1"/>
                          </a:solidFill>
                          <a:effectLst/>
                          <a:latin typeface="Agency FB" panose="020B0503020202020204" pitchFamily="34" charset="0"/>
                          <a:ea typeface="Times New Roman" panose="02020603050405020304" pitchFamily="18" charset="0"/>
                          <a:cs typeface="Times New Roman" panose="02020603050405020304" pitchFamily="18" charset="0"/>
                        </a:rPr>
                        <a:t>Number of steel shelves installed.</a:t>
                      </a:r>
                      <a:endParaRPr lang="en-ZA" sz="1200" b="0" dirty="0">
                        <a:solidFill>
                          <a:schemeClr val="tx1"/>
                        </a:solidFill>
                        <a:effectLst/>
                        <a:latin typeface="Agency FB" panose="020B0503020202020204" pitchFamily="34" charset="0"/>
                      </a:endParaRPr>
                    </a:p>
                  </a:txBody>
                  <a:tcPr marL="68580" marR="68580" marT="0" marB="0"/>
                </a:tc>
                <a:tc>
                  <a:txBody>
                    <a:bodyPr/>
                    <a:lstStyle/>
                    <a:p>
                      <a:pPr algn="l">
                        <a:lnSpc>
                          <a:spcPct val="150000"/>
                        </a:lnSpc>
                        <a:spcAft>
                          <a:spcPts val="0"/>
                        </a:spcAft>
                      </a:pPr>
                      <a:r>
                        <a:rPr lang="en-ZA" sz="1200" b="0" dirty="0" smtClean="0">
                          <a:solidFill>
                            <a:schemeClr val="tx1"/>
                          </a:solidFill>
                          <a:effectLst/>
                          <a:latin typeface="Agency FB" panose="020B0503020202020204" pitchFamily="34" charset="0"/>
                        </a:rPr>
                        <a:t>01</a:t>
                      </a:r>
                      <a:endParaRPr lang="en-ZA" sz="1200" b="0" dirty="0">
                        <a:solidFill>
                          <a:schemeClr val="tx1"/>
                        </a:solidFill>
                        <a:effectLst/>
                        <a:latin typeface="Agency FB" panose="020B0503020202020204" pitchFamily="34" charset="0"/>
                      </a:endParaRPr>
                    </a:p>
                  </a:txBody>
                  <a:tcPr marL="68580" marR="68580" marT="0" marB="0" anchor="ctr"/>
                </a:tc>
                <a:tc>
                  <a:txBody>
                    <a:bodyPr/>
                    <a:lstStyle/>
                    <a:p>
                      <a:pPr algn="l">
                        <a:lnSpc>
                          <a:spcPct val="100000"/>
                        </a:lnSpc>
                        <a:spcAft>
                          <a:spcPts val="0"/>
                        </a:spcAft>
                      </a:pPr>
                      <a:r>
                        <a:rPr lang="en-ZA" sz="1200" b="0" dirty="0" smtClean="0">
                          <a:solidFill>
                            <a:schemeClr val="tx1"/>
                          </a:solidFill>
                          <a:effectLst/>
                          <a:latin typeface="Agency FB" panose="020B0503020202020204" pitchFamily="34" charset="0"/>
                        </a:rPr>
                        <a:t>0</a:t>
                      </a:r>
                      <a:endParaRPr lang="en-ZA" sz="1200" b="0" dirty="0">
                        <a:solidFill>
                          <a:schemeClr val="tx1"/>
                        </a:solidFill>
                        <a:effectLst/>
                        <a:latin typeface="Agency FB" panose="020B0503020202020204" pitchFamily="34" charset="0"/>
                      </a:endParaRPr>
                    </a:p>
                  </a:txBody>
                  <a:tcPr marL="68580" marR="68580" marT="0" marB="0" anchor="ctr"/>
                </a:tc>
                <a:tc vMerge="1">
                  <a:txBody>
                    <a:bodyPr/>
                    <a:lstStyle/>
                    <a:p>
                      <a:endParaRPr lang="en-ZA"/>
                    </a:p>
                  </a:txBody>
                  <a:tcPr/>
                </a:tc>
                <a:tc vMerge="1">
                  <a:txBody>
                    <a:bodyPr/>
                    <a:lstStyle/>
                    <a:p>
                      <a:endParaRPr lang="en-ZA"/>
                    </a:p>
                  </a:txBody>
                  <a:tcPr/>
                </a:tc>
                <a:tc>
                  <a:txBody>
                    <a:bodyPr/>
                    <a:lstStyle/>
                    <a:p>
                      <a:pPr algn="l">
                        <a:lnSpc>
                          <a:spcPct val="107000"/>
                        </a:lnSpc>
                        <a:spcAft>
                          <a:spcPts val="0"/>
                        </a:spcAft>
                      </a:pPr>
                      <a:r>
                        <a:rPr lang="en-US" sz="1100" b="0" dirty="0" smtClean="0">
                          <a:solidFill>
                            <a:schemeClr val="tx1"/>
                          </a:solidFill>
                          <a:effectLst/>
                          <a:latin typeface="Agency FB" panose="020B0503020202020204" pitchFamily="34" charset="0"/>
                        </a:rPr>
                        <a:t>Not achieved</a:t>
                      </a:r>
                      <a:endParaRPr lang="en-US" sz="1100" b="0" dirty="0">
                        <a:solidFill>
                          <a:schemeClr val="tx1"/>
                        </a:solidFill>
                        <a:effectLst/>
                        <a:latin typeface="Agency FB" panose="020B0503020202020204" pitchFamily="34" charset="0"/>
                      </a:endParaRPr>
                    </a:p>
                  </a:txBody>
                  <a:tcPr marL="68580" marR="68580" marT="0" marB="0" anchor="ctr"/>
                </a:tc>
                <a:tc>
                  <a:txBody>
                    <a:bodyPr/>
                    <a:lstStyle/>
                    <a:p>
                      <a:pPr>
                        <a:lnSpc>
                          <a:spcPct val="107000"/>
                        </a:lnSpc>
                        <a:spcAft>
                          <a:spcPts val="0"/>
                        </a:spcAft>
                      </a:pPr>
                      <a:r>
                        <a:rPr lang="en-ZA" sz="1100" b="0" dirty="0" smtClean="0">
                          <a:solidFill>
                            <a:schemeClr val="tx1"/>
                          </a:solidFill>
                          <a:effectLst/>
                          <a:latin typeface="Agency FB" panose="020B0503020202020204" pitchFamily="34" charset="0"/>
                        </a:rPr>
                        <a:t>None responsive tender</a:t>
                      </a:r>
                      <a:endParaRPr lang="en-ZA" sz="1100" b="0" dirty="0">
                        <a:solidFill>
                          <a:schemeClr val="tx1"/>
                        </a:solidFill>
                        <a:effectLst/>
                        <a:latin typeface="Agency FB" panose="020B0503020202020204" pitchFamily="34" charset="0"/>
                      </a:endParaRPr>
                    </a:p>
                  </a:txBody>
                  <a:tcPr marL="68580" marR="68580" marT="0" marB="0" anchor="ctr"/>
                </a:tc>
                <a:tc>
                  <a:txBody>
                    <a:bodyPr/>
                    <a:lstStyle/>
                    <a:p>
                      <a:pPr>
                        <a:lnSpc>
                          <a:spcPct val="107000"/>
                        </a:lnSpc>
                        <a:spcAft>
                          <a:spcPts val="0"/>
                        </a:spcAft>
                      </a:pPr>
                      <a:r>
                        <a:rPr lang="en-ZA" sz="1100" b="0" baseline="0" dirty="0" smtClean="0">
                          <a:solidFill>
                            <a:schemeClr val="tx1"/>
                          </a:solidFill>
                          <a:effectLst/>
                          <a:latin typeface="Agency FB" panose="020B0503020202020204" pitchFamily="34" charset="0"/>
                        </a:rPr>
                        <a:t> Improved planning</a:t>
                      </a:r>
                      <a:endParaRPr lang="en-ZA" sz="1100" b="0" dirty="0">
                        <a:solidFill>
                          <a:schemeClr val="tx1"/>
                        </a:solidFill>
                        <a:effectLst/>
                        <a:latin typeface="Agency FB" panose="020B0503020202020204" pitchFamily="34" charset="0"/>
                      </a:endParaRPr>
                    </a:p>
                  </a:txBody>
                  <a:tcPr marL="68580" marR="68580" marT="0" marB="0" anchor="ctr"/>
                </a:tc>
              </a:tr>
              <a:tr h="512916">
                <a:tc>
                  <a:txBody>
                    <a:bodyPr/>
                    <a:lstStyle/>
                    <a:p>
                      <a:pPr algn="l">
                        <a:lnSpc>
                          <a:spcPct val="150000"/>
                        </a:lnSpc>
                        <a:spcAft>
                          <a:spcPts val="0"/>
                        </a:spcAft>
                      </a:pPr>
                      <a:r>
                        <a:rPr lang="en-US" sz="1100" b="0" dirty="0" smtClean="0">
                          <a:solidFill>
                            <a:schemeClr val="tx1"/>
                          </a:solidFill>
                          <a:effectLst/>
                          <a:latin typeface="Agency FB" panose="020B0503020202020204" pitchFamily="34" charset="0"/>
                          <a:ea typeface="Times New Roman" panose="02020603050405020304" pitchFamily="18" charset="0"/>
                          <a:cs typeface="Times New Roman" panose="02020603050405020304" pitchFamily="18" charset="0"/>
                        </a:rPr>
                        <a:t>Number of fire detectors Installed </a:t>
                      </a:r>
                      <a:endParaRPr lang="en-ZA" sz="1200" b="0" dirty="0">
                        <a:solidFill>
                          <a:schemeClr val="tx1"/>
                        </a:solidFill>
                        <a:effectLst/>
                        <a:latin typeface="Agency FB" panose="020B0503020202020204" pitchFamily="34" charset="0"/>
                      </a:endParaRPr>
                    </a:p>
                  </a:txBody>
                  <a:tcPr marL="68580" marR="68580" marT="0" marB="0"/>
                </a:tc>
                <a:tc>
                  <a:txBody>
                    <a:bodyPr/>
                    <a:lstStyle/>
                    <a:p>
                      <a:pPr algn="l">
                        <a:lnSpc>
                          <a:spcPct val="150000"/>
                        </a:lnSpc>
                        <a:spcAft>
                          <a:spcPts val="0"/>
                        </a:spcAft>
                      </a:pPr>
                      <a:r>
                        <a:rPr lang="en-ZA" sz="1200" b="0" dirty="0" smtClean="0">
                          <a:solidFill>
                            <a:schemeClr val="tx1"/>
                          </a:solidFill>
                          <a:effectLst/>
                          <a:latin typeface="Agency FB" panose="020B0503020202020204" pitchFamily="34" charset="0"/>
                        </a:rPr>
                        <a:t>01</a:t>
                      </a:r>
                      <a:endParaRPr lang="en-ZA" sz="1200" b="0" dirty="0">
                        <a:solidFill>
                          <a:schemeClr val="tx1"/>
                        </a:solidFill>
                        <a:effectLst/>
                        <a:latin typeface="Agency FB" panose="020B0503020202020204" pitchFamily="34" charset="0"/>
                      </a:endParaRPr>
                    </a:p>
                  </a:txBody>
                  <a:tcPr marL="68580" marR="68580" marT="0" marB="0" anchor="ctr"/>
                </a:tc>
                <a:tc>
                  <a:txBody>
                    <a:bodyPr/>
                    <a:lstStyle/>
                    <a:p>
                      <a:pPr algn="l">
                        <a:lnSpc>
                          <a:spcPct val="150000"/>
                        </a:lnSpc>
                        <a:spcAft>
                          <a:spcPts val="0"/>
                        </a:spcAft>
                      </a:pPr>
                      <a:r>
                        <a:rPr lang="en-ZA" sz="1200" b="0" dirty="0" smtClean="0">
                          <a:solidFill>
                            <a:schemeClr val="tx1"/>
                          </a:solidFill>
                          <a:effectLst/>
                          <a:latin typeface="Agency FB" panose="020B0503020202020204" pitchFamily="34" charset="0"/>
                        </a:rPr>
                        <a:t>0</a:t>
                      </a:r>
                      <a:endParaRPr lang="en-ZA" sz="1200" b="0" dirty="0">
                        <a:solidFill>
                          <a:schemeClr val="tx1"/>
                        </a:solidFill>
                        <a:effectLst/>
                        <a:latin typeface="Agency FB" panose="020B0503020202020204" pitchFamily="34" charset="0"/>
                      </a:endParaRPr>
                    </a:p>
                  </a:txBody>
                  <a:tcPr marL="68580" marR="68580" marT="0" marB="0" anchor="ctr"/>
                </a:tc>
                <a:tc>
                  <a:txBody>
                    <a:bodyPr/>
                    <a:lstStyle/>
                    <a:p>
                      <a:pPr algn="l">
                        <a:lnSpc>
                          <a:spcPct val="150000"/>
                        </a:lnSpc>
                        <a:spcAft>
                          <a:spcPts val="0"/>
                        </a:spcAft>
                      </a:pPr>
                      <a:r>
                        <a:rPr lang="en-ZA" sz="1200" b="0" dirty="0" smtClean="0">
                          <a:solidFill>
                            <a:schemeClr val="tx1"/>
                          </a:solidFill>
                          <a:effectLst/>
                          <a:latin typeface="Agency FB" panose="020B0503020202020204" pitchFamily="34" charset="0"/>
                        </a:rPr>
                        <a:t>R407 712.00</a:t>
                      </a:r>
                      <a:endParaRPr lang="en-ZA" sz="1200" b="0" dirty="0">
                        <a:solidFill>
                          <a:schemeClr val="tx1"/>
                        </a:solidFill>
                        <a:effectLst/>
                        <a:latin typeface="Agency FB" panose="020B0503020202020204" pitchFamily="34" charset="0"/>
                      </a:endParaRPr>
                    </a:p>
                  </a:txBody>
                  <a:tcPr marL="68580" marR="68580" marT="0" marB="0" anchor="ctr"/>
                </a:tc>
                <a:tc>
                  <a:txBody>
                    <a:bodyPr/>
                    <a:lstStyle/>
                    <a:p>
                      <a:pPr algn="l">
                        <a:lnSpc>
                          <a:spcPct val="150000"/>
                        </a:lnSpc>
                        <a:spcAft>
                          <a:spcPts val="0"/>
                        </a:spcAft>
                      </a:pPr>
                      <a:r>
                        <a:rPr lang="en-ZA" sz="1200" b="0" dirty="0" smtClean="0">
                          <a:solidFill>
                            <a:schemeClr val="tx1"/>
                          </a:solidFill>
                          <a:effectLst/>
                          <a:latin typeface="Agency FB" panose="020B0503020202020204" pitchFamily="34" charset="0"/>
                        </a:rPr>
                        <a:t>R0.00</a:t>
                      </a:r>
                      <a:endParaRPr lang="en-ZA" sz="1200" b="0" dirty="0">
                        <a:solidFill>
                          <a:schemeClr val="tx1"/>
                        </a:solidFill>
                        <a:effectLst/>
                        <a:latin typeface="Agency FB" panose="020B0503020202020204" pitchFamily="34" charset="0"/>
                      </a:endParaRPr>
                    </a:p>
                  </a:txBody>
                  <a:tcPr marL="68580" marR="68580" marT="0" marB="0" anchor="ctr"/>
                </a:tc>
                <a:tc>
                  <a:txBody>
                    <a:bodyPr/>
                    <a:lstStyle/>
                    <a:p>
                      <a:pPr algn="just">
                        <a:lnSpc>
                          <a:spcPct val="107000"/>
                        </a:lnSpc>
                        <a:spcAft>
                          <a:spcPts val="0"/>
                        </a:spcAft>
                      </a:pPr>
                      <a:r>
                        <a:rPr lang="en-ZA" sz="1100" b="0" dirty="0" smtClean="0">
                          <a:solidFill>
                            <a:schemeClr val="tx1"/>
                          </a:solidFill>
                          <a:effectLst/>
                          <a:latin typeface="Agency FB" panose="020B0503020202020204" pitchFamily="34" charset="0"/>
                        </a:rPr>
                        <a:t>Not achieved</a:t>
                      </a:r>
                    </a:p>
                  </a:txBody>
                  <a:tcPr marL="68580" marR="68580" marT="0" marB="0" anchor="ctr"/>
                </a:tc>
                <a:tc>
                  <a:txBody>
                    <a:bodyPr/>
                    <a:lstStyle/>
                    <a:p>
                      <a:pPr>
                        <a:lnSpc>
                          <a:spcPct val="107000"/>
                        </a:lnSpc>
                        <a:spcAft>
                          <a:spcPts val="0"/>
                        </a:spcAft>
                      </a:pPr>
                      <a:r>
                        <a:rPr lang="en-ZA" sz="1100" b="0" dirty="0" smtClean="0">
                          <a:solidFill>
                            <a:schemeClr val="tx1"/>
                          </a:solidFill>
                          <a:effectLst/>
                          <a:latin typeface="Agency FB" panose="020B0503020202020204" pitchFamily="34" charset="0"/>
                        </a:rPr>
                        <a:t>None responsive</a:t>
                      </a:r>
                      <a:r>
                        <a:rPr lang="en-ZA" sz="1100" b="0" baseline="0" dirty="0" smtClean="0">
                          <a:solidFill>
                            <a:schemeClr val="tx1"/>
                          </a:solidFill>
                          <a:effectLst/>
                          <a:latin typeface="Agency FB" panose="020B0503020202020204" pitchFamily="34" charset="0"/>
                        </a:rPr>
                        <a:t> tender</a:t>
                      </a:r>
                      <a:endParaRPr lang="en-ZA" sz="1100" b="0" dirty="0">
                        <a:solidFill>
                          <a:schemeClr val="tx1"/>
                        </a:solidFill>
                        <a:effectLst/>
                        <a:latin typeface="Agency FB" panose="020B0503020202020204" pitchFamily="34" charset="0"/>
                      </a:endParaRPr>
                    </a:p>
                  </a:txBody>
                  <a:tcPr marL="68580" marR="68580" marT="0" marB="0" anchor="ctr"/>
                </a:tc>
                <a:tc>
                  <a:txBody>
                    <a:bodyPr/>
                    <a:lstStyle/>
                    <a:p>
                      <a:pPr>
                        <a:lnSpc>
                          <a:spcPct val="107000"/>
                        </a:lnSpc>
                        <a:spcAft>
                          <a:spcPts val="0"/>
                        </a:spcAft>
                      </a:pPr>
                      <a:r>
                        <a:rPr lang="en-ZA" sz="1100" b="0" dirty="0" smtClean="0">
                          <a:solidFill>
                            <a:schemeClr val="tx1"/>
                          </a:solidFill>
                          <a:effectLst/>
                          <a:latin typeface="Agency FB" panose="020B0503020202020204" pitchFamily="34" charset="0"/>
                        </a:rPr>
                        <a:t>Improved</a:t>
                      </a:r>
                      <a:r>
                        <a:rPr lang="en-ZA" sz="1100" b="0" baseline="0" dirty="0" smtClean="0">
                          <a:solidFill>
                            <a:schemeClr val="tx1"/>
                          </a:solidFill>
                          <a:effectLst/>
                          <a:latin typeface="Agency FB" panose="020B0503020202020204" pitchFamily="34" charset="0"/>
                        </a:rPr>
                        <a:t> planning</a:t>
                      </a:r>
                      <a:endParaRPr lang="en-ZA" sz="1100" b="0" dirty="0">
                        <a:solidFill>
                          <a:schemeClr val="tx1"/>
                        </a:solidFill>
                        <a:effectLst/>
                        <a:latin typeface="Agency FB" panose="020B0503020202020204" pitchFamily="34" charset="0"/>
                      </a:endParaRPr>
                    </a:p>
                  </a:txBody>
                  <a:tcPr marL="68580" marR="68580" marT="0" marB="0" anchor="ctr"/>
                </a:tc>
              </a:tr>
              <a:tr h="512916">
                <a:tc>
                  <a:txBody>
                    <a:bodyPr/>
                    <a:lstStyle/>
                    <a:p>
                      <a:pPr algn="l">
                        <a:lnSpc>
                          <a:spcPct val="150000"/>
                        </a:lnSpc>
                        <a:spcAft>
                          <a:spcPts val="0"/>
                        </a:spcAft>
                      </a:pPr>
                      <a:r>
                        <a:rPr lang="en-US" sz="1100" b="0" dirty="0" smtClean="0">
                          <a:solidFill>
                            <a:schemeClr val="tx1"/>
                          </a:solidFill>
                          <a:effectLst/>
                          <a:latin typeface="Agency FB" panose="020B0503020202020204" pitchFamily="34" charset="0"/>
                          <a:ea typeface="Times New Roman" panose="02020603050405020304" pitchFamily="18" charset="0"/>
                          <a:cs typeface="Times New Roman" panose="02020603050405020304" pitchFamily="18" charset="0"/>
                        </a:rPr>
                        <a:t>Number of paid annual legislative subscription.</a:t>
                      </a:r>
                      <a:endParaRPr lang="en-ZA" sz="1200" b="0" dirty="0">
                        <a:solidFill>
                          <a:schemeClr val="tx1"/>
                        </a:solidFill>
                        <a:effectLst/>
                        <a:latin typeface="Agency FB" panose="020B0503020202020204" pitchFamily="34" charset="0"/>
                      </a:endParaRPr>
                    </a:p>
                  </a:txBody>
                  <a:tcPr marL="68580" marR="68580" marT="0" marB="0"/>
                </a:tc>
                <a:tc>
                  <a:txBody>
                    <a:bodyPr/>
                    <a:lstStyle/>
                    <a:p>
                      <a:pPr algn="l">
                        <a:lnSpc>
                          <a:spcPct val="150000"/>
                        </a:lnSpc>
                        <a:spcAft>
                          <a:spcPts val="0"/>
                        </a:spcAft>
                      </a:pPr>
                      <a:r>
                        <a:rPr lang="en-ZA" sz="1200" b="0" dirty="0" smtClean="0">
                          <a:solidFill>
                            <a:schemeClr val="tx1"/>
                          </a:solidFill>
                          <a:effectLst/>
                          <a:latin typeface="Agency FB" panose="020B0503020202020204" pitchFamily="34" charset="0"/>
                        </a:rPr>
                        <a:t>01</a:t>
                      </a:r>
                      <a:endParaRPr lang="en-ZA" sz="1200" b="0" dirty="0">
                        <a:solidFill>
                          <a:schemeClr val="tx1"/>
                        </a:solidFill>
                        <a:effectLst/>
                        <a:latin typeface="Agency FB" panose="020B0503020202020204" pitchFamily="34" charset="0"/>
                      </a:endParaRPr>
                    </a:p>
                  </a:txBody>
                  <a:tcPr marL="68580" marR="68580" marT="0" marB="0" anchor="ctr"/>
                </a:tc>
                <a:tc>
                  <a:txBody>
                    <a:bodyPr/>
                    <a:lstStyle/>
                    <a:p>
                      <a:pPr algn="l">
                        <a:lnSpc>
                          <a:spcPct val="150000"/>
                        </a:lnSpc>
                        <a:spcAft>
                          <a:spcPts val="0"/>
                        </a:spcAft>
                      </a:pPr>
                      <a:r>
                        <a:rPr lang="en-ZA" sz="1200" b="0" dirty="0" smtClean="0">
                          <a:solidFill>
                            <a:schemeClr val="tx1"/>
                          </a:solidFill>
                          <a:effectLst/>
                          <a:latin typeface="Agency FB" panose="020B0503020202020204" pitchFamily="34" charset="0"/>
                        </a:rPr>
                        <a:t>01</a:t>
                      </a:r>
                      <a:endParaRPr lang="en-ZA" sz="1200" b="0" dirty="0">
                        <a:solidFill>
                          <a:schemeClr val="tx1"/>
                        </a:solidFill>
                        <a:effectLst/>
                        <a:latin typeface="Agency FB" panose="020B0503020202020204" pitchFamily="34" charset="0"/>
                      </a:endParaRPr>
                    </a:p>
                  </a:txBody>
                  <a:tcPr marL="68580" marR="68580" marT="0" marB="0" anchor="ctr"/>
                </a:tc>
                <a:tc>
                  <a:txBody>
                    <a:bodyPr/>
                    <a:lstStyle/>
                    <a:p>
                      <a:pPr algn="l">
                        <a:lnSpc>
                          <a:spcPct val="150000"/>
                        </a:lnSpc>
                        <a:spcAft>
                          <a:spcPts val="0"/>
                        </a:spcAft>
                      </a:pPr>
                      <a:r>
                        <a:rPr lang="en-ZA" sz="1200" b="0" dirty="0" smtClean="0">
                          <a:solidFill>
                            <a:schemeClr val="tx1"/>
                          </a:solidFill>
                          <a:effectLst/>
                          <a:latin typeface="Agency FB" panose="020B0503020202020204" pitchFamily="34" charset="0"/>
                        </a:rPr>
                        <a:t>R83 000.00</a:t>
                      </a:r>
                      <a:endParaRPr lang="en-ZA" sz="1200" b="0" dirty="0">
                        <a:solidFill>
                          <a:schemeClr val="tx1"/>
                        </a:solidFill>
                        <a:effectLst/>
                        <a:latin typeface="Agency FB" panose="020B0503020202020204" pitchFamily="34" charset="0"/>
                      </a:endParaRPr>
                    </a:p>
                  </a:txBody>
                  <a:tcPr marL="68580" marR="68580" marT="0" marB="0" anchor="ctr"/>
                </a:tc>
                <a:tc>
                  <a:txBody>
                    <a:bodyPr/>
                    <a:lstStyle/>
                    <a:p>
                      <a:pPr algn="l">
                        <a:lnSpc>
                          <a:spcPct val="150000"/>
                        </a:lnSpc>
                        <a:spcAft>
                          <a:spcPts val="0"/>
                        </a:spcAft>
                      </a:pPr>
                      <a:r>
                        <a:rPr lang="en-ZA" sz="1200" b="0" dirty="0" smtClean="0">
                          <a:solidFill>
                            <a:schemeClr val="tx1"/>
                          </a:solidFill>
                          <a:effectLst/>
                          <a:latin typeface="Agency FB" panose="020B0503020202020204" pitchFamily="34" charset="0"/>
                        </a:rPr>
                        <a:t>R79144.14</a:t>
                      </a:r>
                      <a:endParaRPr lang="en-ZA" sz="1200" b="0" dirty="0">
                        <a:solidFill>
                          <a:schemeClr val="tx1"/>
                        </a:solidFill>
                        <a:effectLst/>
                        <a:latin typeface="Agency FB" panose="020B0503020202020204" pitchFamily="34" charset="0"/>
                      </a:endParaRPr>
                    </a:p>
                  </a:txBody>
                  <a:tcPr marL="68580" marR="68580" marT="0" marB="0" anchor="ctr"/>
                </a:tc>
                <a:tc>
                  <a:txBody>
                    <a:bodyPr/>
                    <a:lstStyle/>
                    <a:p>
                      <a:pPr algn="just">
                        <a:lnSpc>
                          <a:spcPct val="107000"/>
                        </a:lnSpc>
                        <a:spcAft>
                          <a:spcPts val="0"/>
                        </a:spcAft>
                      </a:pPr>
                      <a:r>
                        <a:rPr lang="en-US" sz="1100" b="0" dirty="0" smtClean="0">
                          <a:solidFill>
                            <a:schemeClr val="tx1"/>
                          </a:solidFill>
                          <a:effectLst/>
                          <a:latin typeface="Agency FB" panose="020B0503020202020204" pitchFamily="34" charset="0"/>
                        </a:rPr>
                        <a:t>Achieved</a:t>
                      </a:r>
                      <a:endParaRPr lang="en-US" sz="1100" b="0" dirty="0">
                        <a:solidFill>
                          <a:schemeClr val="tx1"/>
                        </a:solidFill>
                        <a:effectLst/>
                        <a:latin typeface="Agency FB" panose="020B0503020202020204" pitchFamily="34" charset="0"/>
                      </a:endParaRPr>
                    </a:p>
                  </a:txBody>
                  <a:tcPr marL="68580" marR="68580" marT="0" marB="0" anchor="ctr"/>
                </a:tc>
                <a:tc>
                  <a:txBody>
                    <a:bodyPr/>
                    <a:lstStyle/>
                    <a:p>
                      <a:pPr algn="l">
                        <a:lnSpc>
                          <a:spcPct val="107000"/>
                        </a:lnSpc>
                        <a:spcAft>
                          <a:spcPts val="0"/>
                        </a:spcAft>
                      </a:pPr>
                      <a:r>
                        <a:rPr lang="en-US" sz="1100" b="0" dirty="0" smtClean="0">
                          <a:solidFill>
                            <a:schemeClr val="tx1"/>
                          </a:solidFill>
                          <a:effectLst/>
                          <a:latin typeface="Agency FB" panose="020B0503020202020204" pitchFamily="34" charset="0"/>
                        </a:rPr>
                        <a:t>None </a:t>
                      </a:r>
                      <a:endParaRPr lang="en-US" sz="1100" b="0" dirty="0">
                        <a:solidFill>
                          <a:schemeClr val="tx1"/>
                        </a:solidFill>
                        <a:effectLst/>
                        <a:latin typeface="Agency FB" panose="020B0503020202020204" pitchFamily="34" charset="0"/>
                      </a:endParaRPr>
                    </a:p>
                  </a:txBody>
                  <a:tcPr marL="68580" marR="68580" marT="0" marB="0" anchor="ctr"/>
                </a:tc>
                <a:tc>
                  <a:txBody>
                    <a:bodyPr/>
                    <a:lstStyle/>
                    <a:p>
                      <a:pPr algn="l">
                        <a:lnSpc>
                          <a:spcPct val="107000"/>
                        </a:lnSpc>
                        <a:spcAft>
                          <a:spcPts val="0"/>
                        </a:spcAft>
                      </a:pPr>
                      <a:r>
                        <a:rPr lang="en-US" sz="1100" b="0" dirty="0" smtClean="0">
                          <a:solidFill>
                            <a:schemeClr val="tx1"/>
                          </a:solidFill>
                          <a:effectLst/>
                          <a:latin typeface="Agency FB" panose="020B0503020202020204" pitchFamily="34" charset="0"/>
                        </a:rPr>
                        <a:t>None </a:t>
                      </a:r>
                      <a:endParaRPr lang="en-US" sz="1100" b="0" dirty="0">
                        <a:solidFill>
                          <a:schemeClr val="tx1"/>
                        </a:solidFill>
                        <a:effectLst/>
                        <a:latin typeface="Agency FB" panose="020B0503020202020204" pitchFamily="34" charset="0"/>
                      </a:endParaRPr>
                    </a:p>
                  </a:txBody>
                  <a:tcPr marL="68580" marR="68580" marT="0" marB="0" anchor="ctr"/>
                </a:tc>
              </a:tr>
              <a:tr h="769374">
                <a:tc>
                  <a:txBody>
                    <a:bodyPr/>
                    <a:lstStyle/>
                    <a:p>
                      <a:pPr algn="l">
                        <a:lnSpc>
                          <a:spcPct val="150000"/>
                        </a:lnSpc>
                        <a:spcAft>
                          <a:spcPts val="0"/>
                        </a:spcAft>
                      </a:pPr>
                      <a:r>
                        <a:rPr lang="en-US" sz="1100" b="0" dirty="0" smtClean="0">
                          <a:solidFill>
                            <a:schemeClr val="tx1"/>
                          </a:solidFill>
                          <a:effectLst/>
                          <a:latin typeface="Agency FB" panose="020B0503020202020204" pitchFamily="34" charset="0"/>
                          <a:ea typeface="Times New Roman" panose="02020603050405020304" pitchFamily="18" charset="0"/>
                          <a:cs typeface="Times New Roman" panose="02020603050405020304" pitchFamily="18" charset="0"/>
                        </a:rPr>
                        <a:t>Number meeting on customer related matters</a:t>
                      </a:r>
                      <a:endParaRPr lang="en-ZA" sz="1200" b="0" dirty="0">
                        <a:solidFill>
                          <a:schemeClr val="tx1"/>
                        </a:solidFill>
                        <a:effectLst/>
                        <a:latin typeface="Agency FB" panose="020B0503020202020204" pitchFamily="34" charset="0"/>
                      </a:endParaRPr>
                    </a:p>
                  </a:txBody>
                  <a:tcPr marL="68580" marR="68580" marT="0" marB="0"/>
                </a:tc>
                <a:tc>
                  <a:txBody>
                    <a:bodyPr/>
                    <a:lstStyle/>
                    <a:p>
                      <a:pPr algn="l">
                        <a:lnSpc>
                          <a:spcPct val="150000"/>
                        </a:lnSpc>
                        <a:spcAft>
                          <a:spcPts val="0"/>
                        </a:spcAft>
                      </a:pPr>
                      <a:r>
                        <a:rPr lang="en-ZA" sz="1200" b="0" dirty="0" smtClean="0">
                          <a:solidFill>
                            <a:schemeClr val="tx1"/>
                          </a:solidFill>
                          <a:effectLst/>
                          <a:latin typeface="Agency FB" panose="020B0503020202020204" pitchFamily="34" charset="0"/>
                        </a:rPr>
                        <a:t>4</a:t>
                      </a:r>
                      <a:endParaRPr lang="en-ZA" sz="1200" b="0" dirty="0">
                        <a:solidFill>
                          <a:schemeClr val="tx1"/>
                        </a:solidFill>
                        <a:effectLst/>
                        <a:latin typeface="Agency FB" panose="020B0503020202020204" pitchFamily="34" charset="0"/>
                      </a:endParaRPr>
                    </a:p>
                  </a:txBody>
                  <a:tcPr marL="68580" marR="68580" marT="0" marB="0" anchor="ctr"/>
                </a:tc>
                <a:tc>
                  <a:txBody>
                    <a:bodyPr/>
                    <a:lstStyle/>
                    <a:p>
                      <a:pPr algn="l">
                        <a:lnSpc>
                          <a:spcPct val="150000"/>
                        </a:lnSpc>
                        <a:spcAft>
                          <a:spcPts val="0"/>
                        </a:spcAft>
                      </a:pPr>
                      <a:r>
                        <a:rPr lang="en-ZA" sz="1200" b="0" dirty="0" smtClean="0">
                          <a:solidFill>
                            <a:schemeClr val="tx1"/>
                          </a:solidFill>
                          <a:effectLst/>
                          <a:latin typeface="Agency FB" panose="020B0503020202020204" pitchFamily="34" charset="0"/>
                        </a:rPr>
                        <a:t>03</a:t>
                      </a:r>
                      <a:endParaRPr lang="en-ZA" sz="1200" b="0" dirty="0">
                        <a:solidFill>
                          <a:schemeClr val="tx1"/>
                        </a:solidFill>
                        <a:effectLst/>
                        <a:latin typeface="Agency FB" panose="020B0503020202020204" pitchFamily="34" charset="0"/>
                      </a:endParaRPr>
                    </a:p>
                  </a:txBody>
                  <a:tcPr marL="68580" marR="68580" marT="0" marB="0" anchor="ctr"/>
                </a:tc>
                <a:tc>
                  <a:txBody>
                    <a:bodyPr/>
                    <a:lstStyle/>
                    <a:p>
                      <a:pPr algn="l">
                        <a:lnSpc>
                          <a:spcPct val="150000"/>
                        </a:lnSpc>
                        <a:spcAft>
                          <a:spcPts val="0"/>
                        </a:spcAft>
                      </a:pPr>
                      <a:r>
                        <a:rPr lang="en-ZA" sz="1200" b="0" dirty="0" smtClean="0">
                          <a:solidFill>
                            <a:schemeClr val="tx1"/>
                          </a:solidFill>
                          <a:effectLst/>
                          <a:latin typeface="Agency FB" panose="020B0503020202020204" pitchFamily="34" charset="0"/>
                        </a:rPr>
                        <a:t>R0.00</a:t>
                      </a:r>
                      <a:endParaRPr lang="en-ZA" sz="1200" b="0" dirty="0">
                        <a:solidFill>
                          <a:schemeClr val="tx1"/>
                        </a:solidFill>
                        <a:effectLst/>
                        <a:latin typeface="Agency FB" panose="020B0503020202020204" pitchFamily="34" charset="0"/>
                      </a:endParaRPr>
                    </a:p>
                  </a:txBody>
                  <a:tcPr marL="68580" marR="68580" marT="0" marB="0" anchor="ctr"/>
                </a:tc>
                <a:tc>
                  <a:txBody>
                    <a:bodyPr/>
                    <a:lstStyle/>
                    <a:p>
                      <a:pPr algn="l">
                        <a:lnSpc>
                          <a:spcPct val="150000"/>
                        </a:lnSpc>
                        <a:spcAft>
                          <a:spcPts val="0"/>
                        </a:spcAft>
                      </a:pPr>
                      <a:r>
                        <a:rPr lang="en-ZA" sz="1200" b="0" dirty="0" smtClean="0">
                          <a:solidFill>
                            <a:schemeClr val="tx1"/>
                          </a:solidFill>
                          <a:effectLst/>
                          <a:latin typeface="Agency FB" panose="020B0503020202020204" pitchFamily="34" charset="0"/>
                        </a:rPr>
                        <a:t>R0.00</a:t>
                      </a:r>
                      <a:endParaRPr lang="en-ZA" sz="1200" b="0" dirty="0">
                        <a:solidFill>
                          <a:schemeClr val="tx1"/>
                        </a:solidFill>
                        <a:effectLst/>
                        <a:latin typeface="Agency FB" panose="020B0503020202020204" pitchFamily="34" charset="0"/>
                      </a:endParaRPr>
                    </a:p>
                  </a:txBody>
                  <a:tcPr marL="68580" marR="68580" marT="0" marB="0" anchor="ctr"/>
                </a:tc>
                <a:tc>
                  <a:txBody>
                    <a:bodyPr/>
                    <a:lstStyle/>
                    <a:p>
                      <a:pPr algn="l">
                        <a:lnSpc>
                          <a:spcPct val="107000"/>
                        </a:lnSpc>
                        <a:spcAft>
                          <a:spcPts val="0"/>
                        </a:spcAft>
                      </a:pPr>
                      <a:r>
                        <a:rPr lang="en-US" sz="1100" b="0" dirty="0" smtClean="0">
                          <a:solidFill>
                            <a:schemeClr val="tx1"/>
                          </a:solidFill>
                          <a:effectLst/>
                          <a:latin typeface="Agency FB" panose="020B0503020202020204" pitchFamily="34" charset="0"/>
                        </a:rPr>
                        <a:t>Not achieved</a:t>
                      </a:r>
                      <a:endParaRPr lang="en-US" sz="1100" b="0" dirty="0">
                        <a:solidFill>
                          <a:schemeClr val="tx1"/>
                        </a:solidFill>
                        <a:effectLst/>
                        <a:latin typeface="Agency FB" panose="020B0503020202020204" pitchFamily="34" charset="0"/>
                      </a:endParaRPr>
                    </a:p>
                  </a:txBody>
                  <a:tcPr marL="68580" marR="68580" marT="0" marB="0" anchor="ctr"/>
                </a:tc>
                <a:tc>
                  <a:txBody>
                    <a:bodyPr/>
                    <a:lstStyle/>
                    <a:p>
                      <a:pPr algn="l">
                        <a:lnSpc>
                          <a:spcPct val="107000"/>
                        </a:lnSpc>
                        <a:spcAft>
                          <a:spcPts val="0"/>
                        </a:spcAft>
                      </a:pPr>
                      <a:r>
                        <a:rPr lang="en-US" sz="1100" b="0" dirty="0" smtClean="0">
                          <a:solidFill>
                            <a:schemeClr val="tx1"/>
                          </a:solidFill>
                          <a:effectLst/>
                          <a:latin typeface="Agency FB" panose="020B0503020202020204" pitchFamily="34" charset="0"/>
                        </a:rPr>
                        <a:t>Lack</a:t>
                      </a:r>
                      <a:r>
                        <a:rPr lang="en-US" sz="1100" b="0" baseline="0" dirty="0" smtClean="0">
                          <a:solidFill>
                            <a:schemeClr val="tx1"/>
                          </a:solidFill>
                          <a:effectLst/>
                          <a:latin typeface="Agency FB" panose="020B0503020202020204" pitchFamily="34" charset="0"/>
                        </a:rPr>
                        <a:t> of planning</a:t>
                      </a:r>
                      <a:endParaRPr lang="en-US" sz="1100" b="0" dirty="0">
                        <a:solidFill>
                          <a:schemeClr val="tx1"/>
                        </a:solidFill>
                        <a:effectLst/>
                        <a:latin typeface="Agency FB" panose="020B0503020202020204" pitchFamily="34" charset="0"/>
                      </a:endParaRPr>
                    </a:p>
                  </a:txBody>
                  <a:tcPr marL="68580" marR="68580" marT="0" marB="0" anchor="ctr"/>
                </a:tc>
                <a:tc>
                  <a:txBody>
                    <a:bodyPr/>
                    <a:lstStyle/>
                    <a:p>
                      <a:pPr algn="l">
                        <a:lnSpc>
                          <a:spcPct val="107000"/>
                        </a:lnSpc>
                        <a:spcAft>
                          <a:spcPts val="0"/>
                        </a:spcAft>
                      </a:pPr>
                      <a:r>
                        <a:rPr lang="en-US" sz="1100" b="0" dirty="0" smtClean="0">
                          <a:solidFill>
                            <a:schemeClr val="tx1"/>
                          </a:solidFill>
                          <a:effectLst/>
                          <a:latin typeface="Agency FB" panose="020B0503020202020204" pitchFamily="34" charset="0"/>
                        </a:rPr>
                        <a:t>Improved</a:t>
                      </a:r>
                      <a:r>
                        <a:rPr lang="en-US" sz="1100" b="0" baseline="0" dirty="0" smtClean="0">
                          <a:solidFill>
                            <a:schemeClr val="tx1"/>
                          </a:solidFill>
                          <a:effectLst/>
                          <a:latin typeface="Agency FB" panose="020B0503020202020204" pitchFamily="34" charset="0"/>
                        </a:rPr>
                        <a:t> planning</a:t>
                      </a:r>
                      <a:endParaRPr lang="en-US" sz="1100" b="0" dirty="0">
                        <a:solidFill>
                          <a:schemeClr val="tx1"/>
                        </a:solidFill>
                        <a:effectLst/>
                        <a:latin typeface="Agency FB" panose="020B0503020202020204" pitchFamily="34" charset="0"/>
                      </a:endParaRPr>
                    </a:p>
                  </a:txBody>
                  <a:tcPr marL="68580" marR="68580" marT="0" marB="0" anchor="ctr"/>
                </a:tc>
              </a:tr>
            </a:tbl>
          </a:graphicData>
        </a:graphic>
      </p:graphicFrame>
      <p:sp>
        <p:nvSpPr>
          <p:cNvPr id="2" name="Slide Number Placeholder 1"/>
          <p:cNvSpPr>
            <a:spLocks noGrp="1"/>
          </p:cNvSpPr>
          <p:nvPr>
            <p:ph type="sldNum" sz="quarter" idx="12"/>
          </p:nvPr>
        </p:nvSpPr>
        <p:spPr/>
        <p:txBody>
          <a:bodyPr/>
          <a:lstStyle/>
          <a:p>
            <a:fld id="{01BCFC26-62B4-4113-B485-962636936649}" type="slidenum">
              <a:rPr lang="en-US" smtClean="0"/>
              <a:pPr/>
              <a:t>21</a:t>
            </a:fld>
            <a:endParaRPr lang="en-US"/>
          </a:p>
        </p:txBody>
      </p:sp>
    </p:spTree>
    <p:extLst>
      <p:ext uri="{BB962C8B-B14F-4D97-AF65-F5344CB8AC3E}">
        <p14:creationId xmlns:p14="http://schemas.microsoft.com/office/powerpoint/2010/main" val="87213679"/>
      </p:ext>
    </p:extLst>
  </p:cSld>
  <p:clrMapOvr>
    <a:masterClrMapping/>
  </p:clrMapOvr>
  <p:transition spd="slow">
    <p:fad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5872090" y="101262"/>
            <a:ext cx="4656212" cy="646331"/>
          </a:xfrm>
          <a:prstGeom prst="rect">
            <a:avLst/>
          </a:prstGeom>
          <a:solidFill>
            <a:srgbClr val="92D050"/>
          </a:solidFill>
        </p:spPr>
        <p:txBody>
          <a:bodyPr wrap="square" rtlCol="0">
            <a:spAutoFit/>
          </a:bodyPr>
          <a:lstStyle/>
          <a:p>
            <a:pPr algn="ctr"/>
            <a:r>
              <a:rPr lang="en-US" b="1" dirty="0" smtClean="0">
                <a:solidFill>
                  <a:srgbClr val="002060"/>
                </a:solidFill>
              </a:rPr>
              <a:t>EPMLM 2015/2016 ANNUAL PERFORMANCE </a:t>
            </a:r>
            <a:endParaRPr lang="en-US" b="1" dirty="0">
              <a:solidFill>
                <a:srgbClr val="002060"/>
              </a:solidFill>
            </a:endParaRPr>
          </a:p>
        </p:txBody>
      </p:sp>
      <p:pic>
        <p:nvPicPr>
          <p:cNvPr id="15362"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071102" y="-28466"/>
            <a:ext cx="914400" cy="703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Box 4"/>
          <p:cNvSpPr txBox="1"/>
          <p:nvPr/>
        </p:nvSpPr>
        <p:spPr>
          <a:xfrm>
            <a:off x="621217" y="-41324"/>
            <a:ext cx="4800600" cy="368300"/>
          </a:xfrm>
          <a:prstGeom prst="rect">
            <a:avLst/>
          </a:prstGeom>
          <a:ln/>
        </p:spPr>
        <p:style>
          <a:lnRef idx="1">
            <a:schemeClr val="accent1"/>
          </a:lnRef>
          <a:fillRef idx="2">
            <a:schemeClr val="accent1"/>
          </a:fillRef>
          <a:effectRef idx="1">
            <a:schemeClr val="accent1"/>
          </a:effectRef>
          <a:fontRef idx="minor">
            <a:schemeClr val="dk1"/>
          </a:fontRef>
        </p:style>
        <p:txBody>
          <a:bodyPr>
            <a:spAutoFit/>
          </a:bodyPr>
          <a:lstStyle/>
          <a:p>
            <a:pPr algn="ctr" eaLnBrk="1" hangingPunct="1">
              <a:defRPr/>
            </a:pPr>
            <a:r>
              <a:rPr lang="en-US" dirty="0" smtClean="0"/>
              <a:t>KPA 4: MUNICIPAL TRANSFORMATION </a:t>
            </a:r>
            <a:endParaRPr lang="en-US" dirty="0"/>
          </a:p>
        </p:txBody>
      </p:sp>
      <p:sp>
        <p:nvSpPr>
          <p:cNvPr id="4" name="Slide Number Placeholder 3"/>
          <p:cNvSpPr>
            <a:spLocks noGrp="1"/>
          </p:cNvSpPr>
          <p:nvPr>
            <p:ph type="sldNum" sz="quarter" idx="12"/>
          </p:nvPr>
        </p:nvSpPr>
        <p:spPr>
          <a:xfrm>
            <a:off x="6195388" y="105469"/>
            <a:ext cx="1776208" cy="365125"/>
          </a:xfrm>
        </p:spPr>
        <p:txBody>
          <a:bodyPr/>
          <a:lstStyle/>
          <a:p>
            <a:fld id="{01BCFC26-62B4-4113-B485-962636936649}" type="slidenum">
              <a:rPr lang="en-US" smtClean="0"/>
              <a:pPr/>
              <a:t>22</a:t>
            </a:fld>
            <a:endParaRPr lang="en-US" dirty="0"/>
          </a:p>
        </p:txBody>
      </p:sp>
      <p:graphicFrame>
        <p:nvGraphicFramePr>
          <p:cNvPr id="7" name="Table 6"/>
          <p:cNvGraphicFramePr>
            <a:graphicFrameLocks noGrp="1"/>
          </p:cNvGraphicFramePr>
          <p:nvPr>
            <p:extLst>
              <p:ext uri="{D42A27DB-BD31-4B8C-83A1-F6EECF244321}">
                <p14:modId xmlns:p14="http://schemas.microsoft.com/office/powerpoint/2010/main" val="1643752972"/>
              </p:ext>
            </p:extLst>
          </p:nvPr>
        </p:nvGraphicFramePr>
        <p:xfrm>
          <a:off x="750631" y="674797"/>
          <a:ext cx="10763081" cy="5777518"/>
        </p:xfrm>
        <a:graphic>
          <a:graphicData uri="http://schemas.openxmlformats.org/drawingml/2006/table">
            <a:tbl>
              <a:tblPr firstRow="1" firstCol="1" lastRow="1" lastCol="1" bandRow="1" bandCol="1">
                <a:tableStyleId>{5C22544A-7EE6-4342-B048-85BDC9FD1C3A}</a:tableStyleId>
              </a:tblPr>
              <a:tblGrid>
                <a:gridCol w="1363933"/>
                <a:gridCol w="964003"/>
                <a:gridCol w="1407749"/>
                <a:gridCol w="1022648"/>
                <a:gridCol w="1333803"/>
                <a:gridCol w="1162924"/>
                <a:gridCol w="1638312"/>
                <a:gridCol w="1869709"/>
              </a:tblGrid>
              <a:tr h="1344355">
                <a:tc>
                  <a:txBody>
                    <a:bodyPr/>
                    <a:lstStyle/>
                    <a:p>
                      <a:r>
                        <a:rPr lang="en-US" sz="1200" b="1" dirty="0" smtClean="0">
                          <a:solidFill>
                            <a:schemeClr val="tx1"/>
                          </a:solidFill>
                          <a:latin typeface="+mn-lt"/>
                        </a:rPr>
                        <a:t>PROJECTS(KPI as per SDBIP) </a:t>
                      </a:r>
                      <a:endParaRPr lang="en-US" sz="1200" b="1" dirty="0">
                        <a:solidFill>
                          <a:schemeClr val="tx1"/>
                        </a:solidFill>
                        <a:latin typeface="+mn-lt"/>
                      </a:endParaRPr>
                    </a:p>
                  </a:txBody>
                  <a:tcPr marT="45736" marB="45736"/>
                </a:tc>
                <a:tc>
                  <a:txBody>
                    <a:bodyPr/>
                    <a:lstStyle/>
                    <a:p>
                      <a:r>
                        <a:rPr lang="en-US" sz="1200" b="1" dirty="0" smtClean="0">
                          <a:solidFill>
                            <a:schemeClr val="tx1"/>
                          </a:solidFill>
                          <a:latin typeface="+mn-lt"/>
                        </a:rPr>
                        <a:t>ANNUAL</a:t>
                      </a:r>
                      <a:r>
                        <a:rPr lang="en-US" sz="1200" b="1" baseline="0" dirty="0" smtClean="0">
                          <a:solidFill>
                            <a:schemeClr val="tx1"/>
                          </a:solidFill>
                          <a:latin typeface="+mn-lt"/>
                        </a:rPr>
                        <a:t> TARGET</a:t>
                      </a:r>
                      <a:endParaRPr lang="en-US" sz="1200" b="1" dirty="0">
                        <a:solidFill>
                          <a:schemeClr val="tx1"/>
                        </a:solidFill>
                        <a:latin typeface="+mn-lt"/>
                      </a:endParaRPr>
                    </a:p>
                  </a:txBody>
                  <a:tcPr marT="45736" marB="45736"/>
                </a:tc>
                <a:tc>
                  <a:txBody>
                    <a:bodyPr/>
                    <a:lstStyle/>
                    <a:p>
                      <a:r>
                        <a:rPr lang="en-US" sz="1200" b="1" dirty="0" smtClean="0">
                          <a:solidFill>
                            <a:schemeClr val="tx1"/>
                          </a:solidFill>
                        </a:rPr>
                        <a:t>ANNUAL  ACTUALS</a:t>
                      </a:r>
                      <a:endParaRPr lang="en-US" sz="1200" b="1" dirty="0">
                        <a:solidFill>
                          <a:schemeClr val="tx1"/>
                        </a:solidFill>
                      </a:endParaRPr>
                    </a:p>
                  </a:txBody>
                  <a:tcPr marT="45736" marB="45736"/>
                </a:tc>
                <a:tc>
                  <a:txBody>
                    <a:bodyPr/>
                    <a:lstStyle/>
                    <a:p>
                      <a:r>
                        <a:rPr lang="en-US" sz="1200" b="1" dirty="0" smtClean="0">
                          <a:solidFill>
                            <a:schemeClr val="tx1"/>
                          </a:solidFill>
                          <a:latin typeface="+mn-lt"/>
                        </a:rPr>
                        <a:t>BUDGET</a:t>
                      </a:r>
                    </a:p>
                  </a:txBody>
                  <a:tcPr marT="45736" marB="45736"/>
                </a:tc>
                <a:tc>
                  <a:txBody>
                    <a:bodyPr/>
                    <a:lstStyle/>
                    <a:p>
                      <a:r>
                        <a:rPr lang="en-US" sz="1200" b="1" dirty="0" smtClean="0">
                          <a:solidFill>
                            <a:schemeClr val="tx1"/>
                          </a:solidFill>
                          <a:latin typeface="+mn-lt"/>
                        </a:rPr>
                        <a:t>EXPENDITURE</a:t>
                      </a:r>
                      <a:endParaRPr lang="en-US" sz="1200" b="1" dirty="0">
                        <a:solidFill>
                          <a:schemeClr val="tx1"/>
                        </a:solidFill>
                        <a:latin typeface="+mn-lt"/>
                      </a:endParaRPr>
                    </a:p>
                  </a:txBody>
                  <a:tcPr marT="45736" marB="45736"/>
                </a:tc>
                <a:tc>
                  <a:txBody>
                    <a:bodyPr/>
                    <a:lstStyle/>
                    <a:p>
                      <a:r>
                        <a:rPr lang="en-US" sz="1200" b="1" dirty="0" smtClean="0">
                          <a:solidFill>
                            <a:schemeClr val="tx1"/>
                          </a:solidFill>
                          <a:latin typeface="+mn-lt"/>
                        </a:rPr>
                        <a:t>PROGRESS</a:t>
                      </a:r>
                      <a:endParaRPr lang="en-US" sz="1200" b="1" dirty="0">
                        <a:solidFill>
                          <a:schemeClr val="tx1"/>
                        </a:solidFill>
                        <a:latin typeface="+mn-lt"/>
                      </a:endParaRPr>
                    </a:p>
                  </a:txBody>
                  <a:tcPr marT="45736" marB="45736"/>
                </a:tc>
                <a:tc>
                  <a:txBody>
                    <a:bodyPr/>
                    <a:lstStyle/>
                    <a:p>
                      <a:r>
                        <a:rPr lang="en-US" sz="1200" b="1" dirty="0" smtClean="0">
                          <a:solidFill>
                            <a:schemeClr val="tx1"/>
                          </a:solidFill>
                          <a:latin typeface="+mn-lt"/>
                        </a:rPr>
                        <a:t>CHALLENGES </a:t>
                      </a:r>
                      <a:endParaRPr lang="en-US" sz="1200" b="1" dirty="0">
                        <a:solidFill>
                          <a:schemeClr val="tx1"/>
                        </a:solidFill>
                        <a:latin typeface="+mn-lt"/>
                      </a:endParaRPr>
                    </a:p>
                  </a:txBody>
                  <a:tcPr marT="45736" marB="45736"/>
                </a:tc>
                <a:tc>
                  <a:txBody>
                    <a:bodyPr/>
                    <a:lstStyle/>
                    <a:p>
                      <a:r>
                        <a:rPr lang="en-US" sz="1200" b="1" dirty="0" smtClean="0">
                          <a:solidFill>
                            <a:schemeClr val="tx1"/>
                          </a:solidFill>
                          <a:latin typeface="+mn-lt"/>
                        </a:rPr>
                        <a:t>REMEDIAL ACTION</a:t>
                      </a:r>
                      <a:endParaRPr lang="en-US" sz="1200" b="1" dirty="0">
                        <a:solidFill>
                          <a:schemeClr val="tx1"/>
                        </a:solidFill>
                        <a:latin typeface="+mn-lt"/>
                      </a:endParaRPr>
                    </a:p>
                  </a:txBody>
                  <a:tcPr marT="45736" marB="45736"/>
                </a:tc>
              </a:tr>
              <a:tr h="782323">
                <a:tc>
                  <a:txBody>
                    <a:bodyPr/>
                    <a:lstStyle/>
                    <a:p>
                      <a:pPr algn="l">
                        <a:lnSpc>
                          <a:spcPct val="150000"/>
                        </a:lnSpc>
                        <a:spcAft>
                          <a:spcPts val="0"/>
                        </a:spcAft>
                      </a:pPr>
                      <a:r>
                        <a:rPr lang="en-US" sz="1100" b="0" dirty="0" smtClean="0">
                          <a:solidFill>
                            <a:schemeClr val="tx1"/>
                          </a:solidFill>
                          <a:effectLst/>
                          <a:latin typeface="Agency FB" panose="020B0503020202020204" pitchFamily="34" charset="0"/>
                          <a:ea typeface="Times New Roman" panose="02020603050405020304" pitchFamily="18" charset="0"/>
                          <a:cs typeface="Times New Roman" panose="02020603050405020304" pitchFamily="18" charset="0"/>
                        </a:rPr>
                        <a:t>Number of offices furnished</a:t>
                      </a:r>
                      <a:endParaRPr lang="en-ZA" sz="1200" b="0" dirty="0">
                        <a:solidFill>
                          <a:schemeClr val="tx1"/>
                        </a:solidFill>
                        <a:effectLst/>
                        <a:latin typeface="Agency FB" panose="020B0503020202020204" pitchFamily="34" charset="0"/>
                      </a:endParaRPr>
                    </a:p>
                  </a:txBody>
                  <a:tcPr marL="68580" marR="68580" marT="0" marB="0"/>
                </a:tc>
                <a:tc>
                  <a:txBody>
                    <a:bodyPr/>
                    <a:lstStyle/>
                    <a:p>
                      <a:pPr algn="l">
                        <a:lnSpc>
                          <a:spcPct val="150000"/>
                        </a:lnSpc>
                        <a:spcAft>
                          <a:spcPts val="0"/>
                        </a:spcAft>
                      </a:pPr>
                      <a:r>
                        <a:rPr lang="en-ZA" sz="1200" b="0" dirty="0" smtClean="0">
                          <a:solidFill>
                            <a:schemeClr val="tx1"/>
                          </a:solidFill>
                          <a:effectLst/>
                          <a:latin typeface="Agency FB" panose="020B0503020202020204" pitchFamily="34" charset="0"/>
                        </a:rPr>
                        <a:t>27</a:t>
                      </a:r>
                      <a:endParaRPr lang="en-ZA" sz="1200" b="0" dirty="0">
                        <a:solidFill>
                          <a:schemeClr val="tx1"/>
                        </a:solidFill>
                        <a:effectLst/>
                        <a:latin typeface="Agency FB" panose="020B0503020202020204" pitchFamily="34" charset="0"/>
                      </a:endParaRPr>
                    </a:p>
                  </a:txBody>
                  <a:tcPr marL="68580" marR="68580" marT="0" marB="0" anchor="ctr"/>
                </a:tc>
                <a:tc>
                  <a:txBody>
                    <a:bodyPr/>
                    <a:lstStyle/>
                    <a:p>
                      <a:pPr algn="l">
                        <a:lnSpc>
                          <a:spcPct val="150000"/>
                        </a:lnSpc>
                        <a:spcAft>
                          <a:spcPts val="0"/>
                        </a:spcAft>
                      </a:pPr>
                      <a:r>
                        <a:rPr lang="en-ZA" sz="1200" b="0" dirty="0" smtClean="0">
                          <a:solidFill>
                            <a:schemeClr val="tx1"/>
                          </a:solidFill>
                          <a:effectLst/>
                          <a:latin typeface="Agency FB" panose="020B0503020202020204" pitchFamily="34" charset="0"/>
                        </a:rPr>
                        <a:t>04</a:t>
                      </a:r>
                      <a:endParaRPr lang="en-ZA" sz="1200" b="0" dirty="0">
                        <a:solidFill>
                          <a:schemeClr val="tx1"/>
                        </a:solidFill>
                        <a:effectLst/>
                        <a:latin typeface="Agency FB" panose="020B0503020202020204" pitchFamily="34" charset="0"/>
                      </a:endParaRPr>
                    </a:p>
                  </a:txBody>
                  <a:tcPr marL="68580" marR="68580" marT="0" marB="0" anchor="ctr"/>
                </a:tc>
                <a:tc>
                  <a:txBody>
                    <a:bodyPr/>
                    <a:lstStyle/>
                    <a:p>
                      <a:pPr algn="l">
                        <a:lnSpc>
                          <a:spcPct val="150000"/>
                        </a:lnSpc>
                        <a:spcAft>
                          <a:spcPts val="0"/>
                        </a:spcAft>
                      </a:pPr>
                      <a:r>
                        <a:rPr lang="en-ZA" sz="1200" b="0" dirty="0" smtClean="0">
                          <a:solidFill>
                            <a:schemeClr val="tx1"/>
                          </a:solidFill>
                          <a:effectLst/>
                          <a:latin typeface="Agency FB" panose="020B0503020202020204" pitchFamily="34" charset="0"/>
                        </a:rPr>
                        <a:t>R200</a:t>
                      </a:r>
                      <a:r>
                        <a:rPr lang="en-ZA" sz="1200" b="0" baseline="0" dirty="0" smtClean="0">
                          <a:solidFill>
                            <a:schemeClr val="tx1"/>
                          </a:solidFill>
                          <a:effectLst/>
                          <a:latin typeface="Agency FB" panose="020B0503020202020204" pitchFamily="34" charset="0"/>
                        </a:rPr>
                        <a:t> 000.00</a:t>
                      </a:r>
                      <a:endParaRPr lang="en-ZA" sz="1200" b="0" dirty="0">
                        <a:solidFill>
                          <a:schemeClr val="tx1"/>
                        </a:solidFill>
                        <a:effectLst/>
                        <a:latin typeface="Agency FB" panose="020B0503020202020204" pitchFamily="34" charset="0"/>
                      </a:endParaRPr>
                    </a:p>
                  </a:txBody>
                  <a:tcPr marL="68580" marR="68580" marT="0" marB="0" anchor="ctr"/>
                </a:tc>
                <a:tc>
                  <a:txBody>
                    <a:bodyPr/>
                    <a:lstStyle/>
                    <a:p>
                      <a:pPr algn="l">
                        <a:lnSpc>
                          <a:spcPct val="150000"/>
                        </a:lnSpc>
                        <a:spcAft>
                          <a:spcPts val="0"/>
                        </a:spcAft>
                      </a:pPr>
                      <a:r>
                        <a:rPr lang="en-ZA" sz="1200" b="0" dirty="0" smtClean="0">
                          <a:solidFill>
                            <a:schemeClr val="tx1"/>
                          </a:solidFill>
                          <a:effectLst/>
                          <a:latin typeface="Agency FB" panose="020B0503020202020204" pitchFamily="34" charset="0"/>
                        </a:rPr>
                        <a:t>R23373.71</a:t>
                      </a:r>
                      <a:endParaRPr lang="en-ZA" sz="1200" b="0" dirty="0">
                        <a:solidFill>
                          <a:schemeClr val="tx1"/>
                        </a:solidFill>
                        <a:effectLst/>
                        <a:latin typeface="Agency FB" panose="020B0503020202020204" pitchFamily="34" charset="0"/>
                      </a:endParaRPr>
                    </a:p>
                  </a:txBody>
                  <a:tcPr marL="68580" marR="68580" marT="0" marB="0" anchor="ctr"/>
                </a:tc>
                <a:tc>
                  <a:txBody>
                    <a:bodyPr/>
                    <a:lstStyle/>
                    <a:p>
                      <a:pPr algn="l">
                        <a:lnSpc>
                          <a:spcPct val="107000"/>
                        </a:lnSpc>
                        <a:spcAft>
                          <a:spcPts val="0"/>
                        </a:spcAft>
                      </a:pPr>
                      <a:r>
                        <a:rPr lang="en-US" sz="1100" b="0" dirty="0" smtClean="0">
                          <a:solidFill>
                            <a:schemeClr val="tx1"/>
                          </a:solidFill>
                          <a:effectLst/>
                          <a:latin typeface="Calibri" panose="020F0502020204030204" pitchFamily="34" charset="0"/>
                        </a:rPr>
                        <a:t>Not</a:t>
                      </a:r>
                      <a:r>
                        <a:rPr lang="en-US" sz="1100" b="0" baseline="0" dirty="0" smtClean="0">
                          <a:solidFill>
                            <a:schemeClr val="tx1"/>
                          </a:solidFill>
                          <a:effectLst/>
                          <a:latin typeface="Calibri" panose="020F0502020204030204" pitchFamily="34" charset="0"/>
                        </a:rPr>
                        <a:t> achieved</a:t>
                      </a:r>
                      <a:endParaRPr lang="en-US" sz="1100" b="0" dirty="0">
                        <a:solidFill>
                          <a:schemeClr val="tx1"/>
                        </a:solidFill>
                        <a:effectLst/>
                        <a:latin typeface="Calibri" panose="020F0502020204030204" pitchFamily="34" charset="0"/>
                      </a:endParaRPr>
                    </a:p>
                  </a:txBody>
                  <a:tcPr marL="68580" marR="68580" marT="0" marB="0" anchor="ctr"/>
                </a:tc>
                <a:tc>
                  <a:txBody>
                    <a:bodyPr/>
                    <a:lstStyle/>
                    <a:p>
                      <a:pPr algn="l">
                        <a:lnSpc>
                          <a:spcPct val="107000"/>
                        </a:lnSpc>
                        <a:spcAft>
                          <a:spcPts val="0"/>
                        </a:spcAft>
                      </a:pPr>
                      <a:r>
                        <a:rPr lang="en-US" sz="1100" b="0" dirty="0" smtClean="0">
                          <a:solidFill>
                            <a:schemeClr val="tx1"/>
                          </a:solidFill>
                          <a:effectLst/>
                          <a:latin typeface="Calibri" panose="020F0502020204030204" pitchFamily="34" charset="0"/>
                        </a:rPr>
                        <a:t>None responsive</a:t>
                      </a:r>
                      <a:r>
                        <a:rPr lang="en-US" sz="1100" b="0" baseline="0" dirty="0" smtClean="0">
                          <a:solidFill>
                            <a:schemeClr val="tx1"/>
                          </a:solidFill>
                          <a:effectLst/>
                          <a:latin typeface="Calibri" panose="020F0502020204030204" pitchFamily="34" charset="0"/>
                        </a:rPr>
                        <a:t> tender</a:t>
                      </a:r>
                      <a:endParaRPr lang="en-US" sz="1100" b="0" dirty="0">
                        <a:solidFill>
                          <a:schemeClr val="tx1"/>
                        </a:solidFill>
                        <a:effectLst/>
                        <a:latin typeface="Calibri" panose="020F0502020204030204" pitchFamily="34" charset="0"/>
                      </a:endParaRPr>
                    </a:p>
                  </a:txBody>
                  <a:tcPr marL="68580" marR="68580" marT="0" marB="0" anchor="ctr"/>
                </a:tc>
                <a:tc>
                  <a:txBody>
                    <a:bodyPr/>
                    <a:lstStyle/>
                    <a:p>
                      <a:pPr algn="l">
                        <a:lnSpc>
                          <a:spcPct val="107000"/>
                        </a:lnSpc>
                        <a:spcAft>
                          <a:spcPts val="0"/>
                        </a:spcAft>
                      </a:pPr>
                      <a:r>
                        <a:rPr lang="en-US" sz="1100" b="0" dirty="0" smtClean="0">
                          <a:solidFill>
                            <a:schemeClr val="tx1"/>
                          </a:solidFill>
                          <a:effectLst/>
                          <a:latin typeface="Calibri" panose="020F0502020204030204" pitchFamily="34" charset="0"/>
                        </a:rPr>
                        <a:t>Improved planning</a:t>
                      </a:r>
                      <a:endParaRPr lang="en-US" sz="1100" b="0" dirty="0">
                        <a:solidFill>
                          <a:schemeClr val="tx1"/>
                        </a:solidFill>
                        <a:effectLst/>
                        <a:latin typeface="Calibri" panose="020F0502020204030204" pitchFamily="34" charset="0"/>
                      </a:endParaRPr>
                    </a:p>
                  </a:txBody>
                  <a:tcPr marL="68580" marR="68580" marT="0" marB="0" anchor="ctr"/>
                </a:tc>
              </a:tr>
              <a:tr h="1173484">
                <a:tc>
                  <a:txBody>
                    <a:bodyPr/>
                    <a:lstStyle/>
                    <a:p>
                      <a:pPr algn="l">
                        <a:lnSpc>
                          <a:spcPct val="150000"/>
                        </a:lnSpc>
                        <a:spcAft>
                          <a:spcPts val="0"/>
                        </a:spcAft>
                      </a:pPr>
                      <a:r>
                        <a:rPr lang="en-US" sz="1100" b="0" dirty="0" smtClean="0">
                          <a:solidFill>
                            <a:schemeClr val="tx1"/>
                          </a:solidFill>
                          <a:effectLst/>
                          <a:latin typeface="Agency FB" panose="020B0503020202020204" pitchFamily="34" charset="0"/>
                          <a:ea typeface="Times New Roman" panose="02020603050405020304" pitchFamily="18" charset="0"/>
                          <a:cs typeface="Times New Roman" panose="02020603050405020304" pitchFamily="18" charset="0"/>
                        </a:rPr>
                        <a:t>Percentage  of ICT  queries handled and resolved</a:t>
                      </a:r>
                      <a:endParaRPr lang="en-ZA" sz="1200" b="0" dirty="0">
                        <a:solidFill>
                          <a:schemeClr val="tx1"/>
                        </a:solidFill>
                        <a:effectLst/>
                        <a:latin typeface="Agency FB" panose="020B0503020202020204" pitchFamily="34" charset="0"/>
                      </a:endParaRPr>
                    </a:p>
                  </a:txBody>
                  <a:tcPr marL="68580" marR="68580" marT="0" marB="0"/>
                </a:tc>
                <a:tc>
                  <a:txBody>
                    <a:bodyPr/>
                    <a:lstStyle/>
                    <a:p>
                      <a:pPr algn="l"/>
                      <a:r>
                        <a:rPr lang="en-US" sz="1100" dirty="0" smtClean="0">
                          <a:solidFill>
                            <a:schemeClr val="tx1"/>
                          </a:solidFill>
                          <a:latin typeface="Agency FB" panose="020B0503020202020204" pitchFamily="34" charset="0"/>
                        </a:rPr>
                        <a:t>100</a:t>
                      </a:r>
                      <a:endParaRPr lang="en-US" sz="1100" dirty="0">
                        <a:solidFill>
                          <a:schemeClr val="tx1"/>
                        </a:solidFill>
                        <a:latin typeface="Agency FB" panose="020B0503020202020204" pitchFamily="34" charset="0"/>
                      </a:endParaRPr>
                    </a:p>
                  </a:txBody>
                  <a:tcPr marL="68580" marR="68580" marT="0" marB="0" anchor="ctr"/>
                </a:tc>
                <a:tc>
                  <a:txBody>
                    <a:bodyPr/>
                    <a:lstStyle/>
                    <a:p>
                      <a:pPr algn="l">
                        <a:lnSpc>
                          <a:spcPct val="107000"/>
                        </a:lnSpc>
                        <a:spcAft>
                          <a:spcPts val="0"/>
                        </a:spcAft>
                      </a:pPr>
                      <a:r>
                        <a:rPr lang="en-US" sz="1100" b="0" dirty="0" smtClean="0">
                          <a:solidFill>
                            <a:schemeClr val="tx1"/>
                          </a:solidFill>
                          <a:effectLst/>
                          <a:latin typeface="Agency FB" panose="020B0503020202020204" pitchFamily="34" charset="0"/>
                        </a:rPr>
                        <a:t>100</a:t>
                      </a:r>
                      <a:endParaRPr lang="en-US" sz="1100" b="0" dirty="0">
                        <a:solidFill>
                          <a:schemeClr val="tx1"/>
                        </a:solidFill>
                        <a:effectLst/>
                        <a:latin typeface="Agency FB" panose="020B0503020202020204" pitchFamily="34" charset="0"/>
                      </a:endParaRPr>
                    </a:p>
                  </a:txBody>
                  <a:tcPr marL="68580" marR="68580" marT="0" marB="0" anchor="ctr"/>
                </a:tc>
                <a:tc rowSpan="3">
                  <a:txBody>
                    <a:bodyPr/>
                    <a:lstStyle/>
                    <a:p>
                      <a:pPr algn="l">
                        <a:lnSpc>
                          <a:spcPct val="150000"/>
                        </a:lnSpc>
                        <a:spcAft>
                          <a:spcPts val="0"/>
                        </a:spcAft>
                      </a:pPr>
                      <a:r>
                        <a:rPr lang="en-ZA" sz="1200" b="0" dirty="0" smtClean="0">
                          <a:solidFill>
                            <a:schemeClr val="tx1"/>
                          </a:solidFill>
                          <a:effectLst/>
                          <a:latin typeface="Agency FB" panose="020B0503020202020204" pitchFamily="34" charset="0"/>
                        </a:rPr>
                        <a:t>R 1 860 679.00</a:t>
                      </a:r>
                      <a:endParaRPr lang="en-ZA" sz="1200" b="0" dirty="0">
                        <a:solidFill>
                          <a:schemeClr val="tx1"/>
                        </a:solidFill>
                        <a:effectLst/>
                        <a:latin typeface="Agency FB" panose="020B0503020202020204" pitchFamily="34" charset="0"/>
                      </a:endParaRPr>
                    </a:p>
                  </a:txBody>
                  <a:tcPr marL="68580" marR="68580" marT="0" marB="0" anchor="ctr"/>
                </a:tc>
                <a:tc rowSpan="3">
                  <a:txBody>
                    <a:bodyPr/>
                    <a:lstStyle/>
                    <a:p>
                      <a:pPr algn="l">
                        <a:lnSpc>
                          <a:spcPct val="150000"/>
                        </a:lnSpc>
                        <a:spcAft>
                          <a:spcPts val="0"/>
                        </a:spcAft>
                      </a:pPr>
                      <a:r>
                        <a:rPr lang="en-ZA" sz="1200" b="0" dirty="0" smtClean="0">
                          <a:solidFill>
                            <a:schemeClr val="tx1"/>
                          </a:solidFill>
                          <a:effectLst/>
                          <a:latin typeface="Agency FB" panose="020B0503020202020204" pitchFamily="34" charset="0"/>
                        </a:rPr>
                        <a:t>R1 960914.17</a:t>
                      </a:r>
                      <a:endParaRPr lang="en-ZA" sz="1200" b="0" dirty="0">
                        <a:solidFill>
                          <a:schemeClr val="tx1"/>
                        </a:solidFill>
                        <a:effectLst/>
                        <a:latin typeface="Agency FB" panose="020B0503020202020204" pitchFamily="34" charset="0"/>
                      </a:endParaRPr>
                    </a:p>
                  </a:txBody>
                  <a:tcPr marL="68580" marR="68580" marT="0" marB="0" anchor="ctr"/>
                </a:tc>
                <a:tc>
                  <a:txBody>
                    <a:bodyPr/>
                    <a:lstStyle/>
                    <a:p>
                      <a:pPr algn="l">
                        <a:lnSpc>
                          <a:spcPct val="107000"/>
                        </a:lnSpc>
                        <a:spcAft>
                          <a:spcPts val="0"/>
                        </a:spcAft>
                      </a:pPr>
                      <a:r>
                        <a:rPr lang="en-US" sz="1100" b="0" dirty="0" smtClean="0">
                          <a:solidFill>
                            <a:schemeClr val="tx1"/>
                          </a:solidFill>
                          <a:effectLst/>
                          <a:latin typeface="Agency FB" panose="020B0503020202020204" pitchFamily="34" charset="0"/>
                        </a:rPr>
                        <a:t>Achieved</a:t>
                      </a:r>
                      <a:endParaRPr lang="en-US" sz="1100" b="0" dirty="0">
                        <a:solidFill>
                          <a:schemeClr val="tx1"/>
                        </a:solidFill>
                        <a:effectLst/>
                        <a:latin typeface="Agency FB" panose="020B0503020202020204" pitchFamily="34" charset="0"/>
                      </a:endParaRPr>
                    </a:p>
                  </a:txBody>
                  <a:tcPr marL="68580" marR="68580" marT="0" marB="0" anchor="ctr"/>
                </a:tc>
                <a:tc>
                  <a:txBody>
                    <a:bodyPr/>
                    <a:lstStyle/>
                    <a:p>
                      <a:pPr algn="l">
                        <a:lnSpc>
                          <a:spcPct val="107000"/>
                        </a:lnSpc>
                        <a:spcAft>
                          <a:spcPts val="0"/>
                        </a:spcAft>
                      </a:pPr>
                      <a:r>
                        <a:rPr lang="en-US" sz="1100" b="0" dirty="0" smtClean="0">
                          <a:solidFill>
                            <a:schemeClr val="tx1"/>
                          </a:solidFill>
                          <a:effectLst/>
                          <a:latin typeface="Agency FB" panose="020B0503020202020204" pitchFamily="34" charset="0"/>
                        </a:rPr>
                        <a:t>None</a:t>
                      </a:r>
                      <a:endParaRPr lang="en-US" sz="1100" b="0" dirty="0">
                        <a:solidFill>
                          <a:schemeClr val="tx1"/>
                        </a:solidFill>
                        <a:effectLst/>
                        <a:latin typeface="Agency FB" panose="020B0503020202020204" pitchFamily="34" charset="0"/>
                      </a:endParaRPr>
                    </a:p>
                  </a:txBody>
                  <a:tcPr marL="68580" marR="68580" marT="0" marB="0" anchor="ctr"/>
                </a:tc>
                <a:tc>
                  <a:txBody>
                    <a:bodyPr/>
                    <a:lstStyle/>
                    <a:p>
                      <a:pPr algn="l">
                        <a:lnSpc>
                          <a:spcPct val="107000"/>
                        </a:lnSpc>
                        <a:spcAft>
                          <a:spcPts val="0"/>
                        </a:spcAft>
                      </a:pPr>
                      <a:r>
                        <a:rPr lang="en-US" sz="1100" b="0" dirty="0" smtClean="0">
                          <a:solidFill>
                            <a:schemeClr val="tx1"/>
                          </a:solidFill>
                          <a:effectLst/>
                          <a:latin typeface="Agency FB" panose="020B0503020202020204" pitchFamily="34" charset="0"/>
                        </a:rPr>
                        <a:t>None </a:t>
                      </a:r>
                      <a:endParaRPr lang="en-US" sz="1100" b="0" dirty="0">
                        <a:solidFill>
                          <a:schemeClr val="tx1"/>
                        </a:solidFill>
                        <a:effectLst/>
                        <a:latin typeface="Agency FB" panose="020B0503020202020204" pitchFamily="34" charset="0"/>
                      </a:endParaRPr>
                    </a:p>
                  </a:txBody>
                  <a:tcPr marL="68580" marR="68580" marT="0" marB="0" anchor="ctr"/>
                </a:tc>
              </a:tr>
              <a:tr h="521549">
                <a:tc>
                  <a:txBody>
                    <a:bodyPr/>
                    <a:lstStyle/>
                    <a:p>
                      <a:pPr algn="l"/>
                      <a:r>
                        <a:rPr lang="en-US" sz="1100" b="0" dirty="0" smtClean="0">
                          <a:solidFill>
                            <a:schemeClr val="tx1"/>
                          </a:solidFill>
                          <a:effectLst/>
                          <a:latin typeface="Agency FB" panose="020B0503020202020204" pitchFamily="34" charset="0"/>
                          <a:ea typeface="Times New Roman" panose="02020603050405020304" pitchFamily="18" charset="0"/>
                          <a:cs typeface="Times New Roman" panose="02020603050405020304" pitchFamily="18" charset="0"/>
                        </a:rPr>
                        <a:t>Number of network maintenance conducted</a:t>
                      </a:r>
                      <a:endParaRPr lang="en-US" sz="1100" b="0" dirty="0">
                        <a:solidFill>
                          <a:schemeClr val="tx1"/>
                        </a:solidFill>
                        <a:effectLst/>
                        <a:latin typeface="Agency FB" panose="020B0503020202020204" pitchFamily="34" charset="0"/>
                      </a:endParaRPr>
                    </a:p>
                  </a:txBody>
                  <a:tcPr marL="68580" marR="68580" marT="0" marB="0"/>
                </a:tc>
                <a:tc>
                  <a:txBody>
                    <a:bodyPr/>
                    <a:lstStyle/>
                    <a:p>
                      <a:pPr algn="l">
                        <a:lnSpc>
                          <a:spcPct val="150000"/>
                        </a:lnSpc>
                        <a:spcAft>
                          <a:spcPts val="0"/>
                        </a:spcAft>
                      </a:pPr>
                      <a:r>
                        <a:rPr lang="en-ZA" sz="1200" b="0" dirty="0" smtClean="0">
                          <a:solidFill>
                            <a:schemeClr val="tx1"/>
                          </a:solidFill>
                          <a:effectLst/>
                          <a:latin typeface="Agency FB" panose="020B0503020202020204" pitchFamily="34" charset="0"/>
                        </a:rPr>
                        <a:t>12</a:t>
                      </a:r>
                      <a:endParaRPr lang="en-ZA" sz="1200" b="0" dirty="0">
                        <a:solidFill>
                          <a:schemeClr val="tx1"/>
                        </a:solidFill>
                        <a:effectLst/>
                        <a:latin typeface="Agency FB" panose="020B0503020202020204" pitchFamily="34" charset="0"/>
                      </a:endParaRPr>
                    </a:p>
                  </a:txBody>
                  <a:tcPr marL="68580" marR="68580" marT="0" marB="0" anchor="ctr"/>
                </a:tc>
                <a:tc>
                  <a:txBody>
                    <a:bodyPr/>
                    <a:lstStyle/>
                    <a:p>
                      <a:pPr algn="l">
                        <a:lnSpc>
                          <a:spcPct val="107000"/>
                        </a:lnSpc>
                        <a:spcAft>
                          <a:spcPts val="0"/>
                        </a:spcAft>
                      </a:pPr>
                      <a:r>
                        <a:rPr lang="en-US" sz="1100" b="0" dirty="0" smtClean="0">
                          <a:solidFill>
                            <a:schemeClr val="tx1"/>
                          </a:solidFill>
                          <a:effectLst/>
                          <a:latin typeface="Agency FB" panose="020B0503020202020204" pitchFamily="34" charset="0"/>
                        </a:rPr>
                        <a:t>12</a:t>
                      </a:r>
                      <a:endParaRPr lang="en-US" sz="1100" b="0" dirty="0">
                        <a:solidFill>
                          <a:schemeClr val="tx1"/>
                        </a:solidFill>
                        <a:effectLst/>
                        <a:latin typeface="Agency FB" panose="020B0503020202020204" pitchFamily="34" charset="0"/>
                      </a:endParaRPr>
                    </a:p>
                  </a:txBody>
                  <a:tcPr marL="68580" marR="68580" marT="0" marB="0" anchor="ctr"/>
                </a:tc>
                <a:tc vMerge="1">
                  <a:txBody>
                    <a:bodyPr/>
                    <a:lstStyle/>
                    <a:p>
                      <a:endParaRPr lang="en-ZA" sz="1100" dirty="0">
                        <a:latin typeface="Agency FB" panose="020B0503020202020204" pitchFamily="34" charset="0"/>
                      </a:endParaRPr>
                    </a:p>
                  </a:txBody>
                  <a:tcPr marL="68580" marR="68580" marT="0" marB="0"/>
                </a:tc>
                <a:tc vMerge="1">
                  <a:txBody>
                    <a:bodyPr/>
                    <a:lstStyle/>
                    <a:p>
                      <a:pPr algn="ctr">
                        <a:lnSpc>
                          <a:spcPct val="150000"/>
                        </a:lnSpc>
                        <a:spcAft>
                          <a:spcPts val="0"/>
                        </a:spcAft>
                      </a:pPr>
                      <a:endParaRPr lang="en-ZA" sz="1200">
                        <a:effectLst/>
                        <a:latin typeface="Agency FB" panose="020B0503020202020204" pitchFamily="34" charset="0"/>
                      </a:endParaRPr>
                    </a:p>
                  </a:txBody>
                  <a:tcPr marL="68580" marR="68580" marT="0" marB="0"/>
                </a:tc>
                <a:tc>
                  <a:txBody>
                    <a:bodyPr/>
                    <a:lstStyle/>
                    <a:p>
                      <a:pPr algn="l">
                        <a:lnSpc>
                          <a:spcPct val="107000"/>
                        </a:lnSpc>
                        <a:spcAft>
                          <a:spcPts val="0"/>
                        </a:spcAft>
                      </a:pPr>
                      <a:r>
                        <a:rPr lang="en-US" sz="1100" b="0" dirty="0" smtClean="0">
                          <a:solidFill>
                            <a:schemeClr val="tx1"/>
                          </a:solidFill>
                          <a:effectLst/>
                          <a:latin typeface="Agency FB" panose="020B0503020202020204" pitchFamily="34" charset="0"/>
                        </a:rPr>
                        <a:t>Achieved</a:t>
                      </a:r>
                      <a:endParaRPr lang="en-US" sz="1100" b="0" dirty="0">
                        <a:solidFill>
                          <a:schemeClr val="tx1"/>
                        </a:solidFill>
                        <a:effectLst/>
                        <a:latin typeface="Agency FB" panose="020B0503020202020204" pitchFamily="34" charset="0"/>
                      </a:endParaRPr>
                    </a:p>
                  </a:txBody>
                  <a:tcPr marL="68580" marR="68580" marT="0" marB="0" anchor="ctr"/>
                </a:tc>
                <a:tc>
                  <a:txBody>
                    <a:bodyPr/>
                    <a:lstStyle/>
                    <a:p>
                      <a:pPr algn="l">
                        <a:lnSpc>
                          <a:spcPct val="107000"/>
                        </a:lnSpc>
                        <a:spcAft>
                          <a:spcPts val="0"/>
                        </a:spcAft>
                      </a:pPr>
                      <a:r>
                        <a:rPr lang="en-US" sz="1100" b="0" dirty="0" smtClean="0">
                          <a:solidFill>
                            <a:schemeClr val="tx1"/>
                          </a:solidFill>
                          <a:effectLst/>
                          <a:latin typeface="Agency FB" panose="020B0503020202020204" pitchFamily="34" charset="0"/>
                        </a:rPr>
                        <a:t>None</a:t>
                      </a:r>
                      <a:endParaRPr lang="en-US" sz="1100" b="0" dirty="0">
                        <a:solidFill>
                          <a:schemeClr val="tx1"/>
                        </a:solidFill>
                        <a:effectLst/>
                        <a:latin typeface="Agency FB" panose="020B0503020202020204" pitchFamily="34" charset="0"/>
                      </a:endParaRPr>
                    </a:p>
                  </a:txBody>
                  <a:tcPr marL="68580" marR="68580" marT="0" marB="0" anchor="ctr"/>
                </a:tc>
                <a:tc>
                  <a:txBody>
                    <a:bodyPr/>
                    <a:lstStyle/>
                    <a:p>
                      <a:pPr algn="l">
                        <a:lnSpc>
                          <a:spcPct val="107000"/>
                        </a:lnSpc>
                        <a:spcAft>
                          <a:spcPts val="0"/>
                        </a:spcAft>
                      </a:pPr>
                      <a:r>
                        <a:rPr lang="en-US" sz="1100" b="0" dirty="0" smtClean="0">
                          <a:solidFill>
                            <a:schemeClr val="tx1"/>
                          </a:solidFill>
                          <a:effectLst/>
                          <a:latin typeface="Agency FB" panose="020B0503020202020204" pitchFamily="34" charset="0"/>
                        </a:rPr>
                        <a:t>None</a:t>
                      </a:r>
                      <a:endParaRPr lang="en-US" sz="1100" b="0" dirty="0">
                        <a:solidFill>
                          <a:schemeClr val="tx1"/>
                        </a:solidFill>
                        <a:effectLst/>
                        <a:latin typeface="Agency FB" panose="020B0503020202020204" pitchFamily="34" charset="0"/>
                      </a:endParaRPr>
                    </a:p>
                  </a:txBody>
                  <a:tcPr marL="68580" marR="68580" marT="0" marB="0" anchor="ctr"/>
                </a:tc>
              </a:tr>
              <a:tr h="782323">
                <a:tc>
                  <a:txBody>
                    <a:bodyPr/>
                    <a:lstStyle/>
                    <a:p>
                      <a:pPr algn="l">
                        <a:lnSpc>
                          <a:spcPct val="150000"/>
                        </a:lnSpc>
                        <a:spcAft>
                          <a:spcPts val="0"/>
                        </a:spcAft>
                      </a:pPr>
                      <a:r>
                        <a:rPr lang="en-US" sz="1100" b="0" dirty="0" smtClean="0">
                          <a:solidFill>
                            <a:schemeClr val="tx1"/>
                          </a:solidFill>
                          <a:effectLst/>
                          <a:latin typeface="Agency FB" panose="020B0503020202020204" pitchFamily="34" charset="0"/>
                          <a:ea typeface="Times New Roman" panose="02020603050405020304" pitchFamily="18" charset="0"/>
                          <a:cs typeface="Times New Roman" panose="02020603050405020304" pitchFamily="18" charset="0"/>
                        </a:rPr>
                        <a:t>Number of backups completed.</a:t>
                      </a:r>
                      <a:endParaRPr lang="en-ZA" sz="1200" b="0" dirty="0">
                        <a:solidFill>
                          <a:schemeClr val="tx1"/>
                        </a:solidFill>
                        <a:effectLst/>
                        <a:latin typeface="Agency FB" panose="020B0503020202020204" pitchFamily="34" charset="0"/>
                      </a:endParaRPr>
                    </a:p>
                  </a:txBody>
                  <a:tcPr marL="68580" marR="68580" marT="0" marB="0"/>
                </a:tc>
                <a:tc>
                  <a:txBody>
                    <a:bodyPr/>
                    <a:lstStyle/>
                    <a:p>
                      <a:pPr algn="l">
                        <a:lnSpc>
                          <a:spcPct val="150000"/>
                        </a:lnSpc>
                        <a:spcAft>
                          <a:spcPts val="0"/>
                        </a:spcAft>
                      </a:pPr>
                      <a:r>
                        <a:rPr lang="en-ZA" sz="1200" b="0" dirty="0" smtClean="0">
                          <a:solidFill>
                            <a:schemeClr val="tx1"/>
                          </a:solidFill>
                          <a:effectLst/>
                          <a:latin typeface="Agency FB" panose="020B0503020202020204" pitchFamily="34" charset="0"/>
                        </a:rPr>
                        <a:t>12</a:t>
                      </a:r>
                      <a:endParaRPr lang="en-ZA" sz="1200" b="0" dirty="0">
                        <a:solidFill>
                          <a:schemeClr val="tx1"/>
                        </a:solidFill>
                        <a:effectLst/>
                        <a:latin typeface="Agency FB" panose="020B0503020202020204" pitchFamily="34" charset="0"/>
                      </a:endParaRPr>
                    </a:p>
                  </a:txBody>
                  <a:tcPr marL="68580" marR="68580" marT="0" marB="0" anchor="ctr"/>
                </a:tc>
                <a:tc>
                  <a:txBody>
                    <a:bodyPr/>
                    <a:lstStyle/>
                    <a:p>
                      <a:pPr algn="l">
                        <a:lnSpc>
                          <a:spcPct val="107000"/>
                        </a:lnSpc>
                        <a:spcAft>
                          <a:spcPts val="0"/>
                        </a:spcAft>
                      </a:pPr>
                      <a:r>
                        <a:rPr lang="en-US" sz="1100" b="0" dirty="0" smtClean="0">
                          <a:solidFill>
                            <a:schemeClr val="tx1"/>
                          </a:solidFill>
                          <a:effectLst/>
                          <a:latin typeface="Agency FB" panose="020B0503020202020204" pitchFamily="34" charset="0"/>
                        </a:rPr>
                        <a:t>12</a:t>
                      </a:r>
                      <a:endParaRPr lang="en-US" sz="1100" b="0" dirty="0">
                        <a:solidFill>
                          <a:schemeClr val="tx1"/>
                        </a:solidFill>
                        <a:effectLst/>
                        <a:latin typeface="Agency FB" panose="020B0503020202020204" pitchFamily="34" charset="0"/>
                      </a:endParaRPr>
                    </a:p>
                  </a:txBody>
                  <a:tcPr marL="68580" marR="68580" marT="0" marB="0" anchor="ctr"/>
                </a:tc>
                <a:tc vMerge="1">
                  <a:txBody>
                    <a:bodyPr/>
                    <a:lstStyle/>
                    <a:p>
                      <a:endParaRPr lang="en-ZA" sz="1100" dirty="0">
                        <a:latin typeface="Agency FB" panose="020B0503020202020204" pitchFamily="34" charset="0"/>
                      </a:endParaRPr>
                    </a:p>
                  </a:txBody>
                  <a:tcPr marL="68580" marR="68580" marT="0" marB="0"/>
                </a:tc>
                <a:tc vMerge="1">
                  <a:txBody>
                    <a:bodyPr/>
                    <a:lstStyle/>
                    <a:p>
                      <a:pPr algn="ctr">
                        <a:lnSpc>
                          <a:spcPct val="150000"/>
                        </a:lnSpc>
                        <a:spcAft>
                          <a:spcPts val="0"/>
                        </a:spcAft>
                      </a:pPr>
                      <a:endParaRPr lang="en-ZA" sz="1200" dirty="0">
                        <a:effectLst/>
                        <a:latin typeface="Agency FB" panose="020B0503020202020204" pitchFamily="34" charset="0"/>
                      </a:endParaRPr>
                    </a:p>
                  </a:txBody>
                  <a:tcPr marL="68580" marR="68580" marT="0" marB="0"/>
                </a:tc>
                <a:tc>
                  <a:txBody>
                    <a:bodyPr/>
                    <a:lstStyle/>
                    <a:p>
                      <a:pPr algn="l">
                        <a:lnSpc>
                          <a:spcPct val="107000"/>
                        </a:lnSpc>
                        <a:spcAft>
                          <a:spcPts val="0"/>
                        </a:spcAft>
                      </a:pPr>
                      <a:r>
                        <a:rPr lang="en-US" sz="1100" b="0" dirty="0" smtClean="0">
                          <a:solidFill>
                            <a:schemeClr val="tx1"/>
                          </a:solidFill>
                          <a:effectLst/>
                          <a:latin typeface="Agency FB" panose="020B0503020202020204" pitchFamily="34" charset="0"/>
                        </a:rPr>
                        <a:t>Achieved</a:t>
                      </a:r>
                      <a:endParaRPr lang="en-US" sz="1100" b="0" dirty="0">
                        <a:solidFill>
                          <a:schemeClr val="tx1"/>
                        </a:solidFill>
                        <a:effectLst/>
                        <a:latin typeface="Agency FB" panose="020B0503020202020204" pitchFamily="34" charset="0"/>
                      </a:endParaRPr>
                    </a:p>
                  </a:txBody>
                  <a:tcPr marL="68580" marR="68580" marT="0" marB="0" anchor="ctr"/>
                </a:tc>
                <a:tc>
                  <a:txBody>
                    <a:bodyPr/>
                    <a:lstStyle/>
                    <a:p>
                      <a:pPr algn="l">
                        <a:lnSpc>
                          <a:spcPct val="107000"/>
                        </a:lnSpc>
                        <a:spcAft>
                          <a:spcPts val="0"/>
                        </a:spcAft>
                      </a:pPr>
                      <a:r>
                        <a:rPr lang="en-US" sz="1100" b="0" dirty="0" smtClean="0">
                          <a:solidFill>
                            <a:schemeClr val="tx1"/>
                          </a:solidFill>
                          <a:effectLst/>
                          <a:latin typeface="Agency FB" panose="020B0503020202020204" pitchFamily="34" charset="0"/>
                        </a:rPr>
                        <a:t>None</a:t>
                      </a:r>
                      <a:endParaRPr lang="en-US" sz="1100" b="0" dirty="0">
                        <a:solidFill>
                          <a:schemeClr val="tx1"/>
                        </a:solidFill>
                        <a:effectLst/>
                        <a:latin typeface="Agency FB" panose="020B0503020202020204" pitchFamily="34" charset="0"/>
                      </a:endParaRPr>
                    </a:p>
                  </a:txBody>
                  <a:tcPr marL="68580" marR="68580" marT="0" marB="0" anchor="ctr"/>
                </a:tc>
                <a:tc>
                  <a:txBody>
                    <a:bodyPr/>
                    <a:lstStyle/>
                    <a:p>
                      <a:pPr algn="l">
                        <a:lnSpc>
                          <a:spcPct val="107000"/>
                        </a:lnSpc>
                        <a:spcAft>
                          <a:spcPts val="0"/>
                        </a:spcAft>
                      </a:pPr>
                      <a:r>
                        <a:rPr lang="en-US" sz="1100" b="0" dirty="0" smtClean="0">
                          <a:solidFill>
                            <a:schemeClr val="tx1"/>
                          </a:solidFill>
                          <a:effectLst/>
                          <a:latin typeface="Agency FB" panose="020B0503020202020204" pitchFamily="34" charset="0"/>
                        </a:rPr>
                        <a:t>None</a:t>
                      </a:r>
                      <a:endParaRPr lang="en-US" sz="1100" b="0" dirty="0">
                        <a:solidFill>
                          <a:schemeClr val="tx1"/>
                        </a:solidFill>
                        <a:effectLst/>
                        <a:latin typeface="Agency FB" panose="020B0503020202020204" pitchFamily="34" charset="0"/>
                      </a:endParaRPr>
                    </a:p>
                  </a:txBody>
                  <a:tcPr marL="68580" marR="68580" marT="0" marB="0" anchor="ctr"/>
                </a:tc>
              </a:tr>
              <a:tr h="1173484">
                <a:tc>
                  <a:txBody>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kumimoji="0" lang="en-US" sz="1100" b="0" i="0" u="none" strike="noStrike" kern="1200" cap="none" spc="0" normalizeH="0" baseline="0" noProof="0" dirty="0" smtClean="0">
                          <a:ln>
                            <a:noFill/>
                          </a:ln>
                          <a:solidFill>
                            <a:schemeClr val="tx1"/>
                          </a:solidFill>
                          <a:effectLst/>
                          <a:uLnTx/>
                          <a:uFillTx/>
                          <a:latin typeface="Agency FB" panose="020B0503020202020204" pitchFamily="34" charset="0"/>
                          <a:ea typeface="Times New Roman" panose="02020603050405020304" pitchFamily="18" charset="0"/>
                          <a:cs typeface="Times New Roman" panose="02020603050405020304" pitchFamily="18" charset="0"/>
                        </a:rPr>
                        <a:t>Number of acquired ICT equipment and accessories purchased</a:t>
                      </a:r>
                      <a:endParaRPr kumimoji="0" lang="en-ZA" sz="1200" b="0" i="0" u="none" strike="noStrike" kern="1200" cap="none" spc="0" normalizeH="0" baseline="0" noProof="0" dirty="0" smtClean="0">
                        <a:ln>
                          <a:noFill/>
                        </a:ln>
                        <a:solidFill>
                          <a:schemeClr val="tx1"/>
                        </a:solidFill>
                        <a:effectLst/>
                        <a:uLnTx/>
                        <a:uFillTx/>
                        <a:latin typeface="Agency FB" panose="020B0503020202020204" pitchFamily="34" charset="0"/>
                      </a:endParaRPr>
                    </a:p>
                  </a:txBody>
                  <a:tcPr marL="68580" marR="68580" marT="0" marB="0"/>
                </a:tc>
                <a:tc>
                  <a:txBody>
                    <a:bodyPr/>
                    <a:lstStyle/>
                    <a:p>
                      <a:pPr algn="l">
                        <a:lnSpc>
                          <a:spcPct val="150000"/>
                        </a:lnSpc>
                        <a:spcAft>
                          <a:spcPts val="0"/>
                        </a:spcAft>
                      </a:pPr>
                      <a:r>
                        <a:rPr lang="en-US" sz="1100" b="0" dirty="0" smtClean="0">
                          <a:solidFill>
                            <a:schemeClr val="tx1"/>
                          </a:solidFill>
                          <a:effectLst/>
                          <a:latin typeface="Agency FB" panose="020B0503020202020204" pitchFamily="34" charset="0"/>
                        </a:rPr>
                        <a:t>01</a:t>
                      </a:r>
                      <a:endParaRPr lang="en-US" sz="1100" b="0" dirty="0">
                        <a:solidFill>
                          <a:schemeClr val="tx1"/>
                        </a:solidFill>
                        <a:effectLst/>
                        <a:latin typeface="Agency FB" panose="020B0503020202020204" pitchFamily="34" charset="0"/>
                      </a:endParaRPr>
                    </a:p>
                  </a:txBody>
                  <a:tcPr marL="68580" marR="68580" marT="0" marB="0" anchor="ctr"/>
                </a:tc>
                <a:tc>
                  <a:txBody>
                    <a:bodyPr/>
                    <a:lstStyle/>
                    <a:p>
                      <a:pPr algn="l">
                        <a:lnSpc>
                          <a:spcPct val="150000"/>
                        </a:lnSpc>
                        <a:spcAft>
                          <a:spcPts val="0"/>
                        </a:spcAft>
                      </a:pPr>
                      <a:r>
                        <a:rPr lang="en-US" sz="1100" b="0" kern="1200" dirty="0" smtClean="0">
                          <a:solidFill>
                            <a:schemeClr val="tx1"/>
                          </a:solidFill>
                          <a:effectLst/>
                          <a:latin typeface="Agency FB" panose="020B0503020202020204" pitchFamily="34" charset="0"/>
                          <a:ea typeface="Times New Roman"/>
                          <a:cs typeface="+mn-cs"/>
                        </a:rPr>
                        <a:t>0</a:t>
                      </a:r>
                      <a:endParaRPr lang="en-US" sz="1100" b="0" kern="1200" dirty="0">
                        <a:solidFill>
                          <a:schemeClr val="tx1"/>
                        </a:solidFill>
                        <a:effectLst/>
                        <a:latin typeface="Agency FB" panose="020B0503020202020204" pitchFamily="34" charset="0"/>
                        <a:ea typeface="Times New Roman"/>
                        <a:cs typeface="+mn-cs"/>
                      </a:endParaRPr>
                    </a:p>
                  </a:txBody>
                  <a:tcPr marL="68580" marR="68580" marT="0" marB="0" anchor="ctr"/>
                </a:tc>
                <a:tc>
                  <a:txBody>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kumimoji="0" lang="en-US" sz="1100" b="0" i="0" u="none" strike="noStrike" kern="1200" cap="none" spc="0" normalizeH="0" baseline="0" noProof="0" dirty="0" smtClean="0">
                          <a:ln>
                            <a:noFill/>
                          </a:ln>
                          <a:solidFill>
                            <a:schemeClr val="tx1"/>
                          </a:solidFill>
                          <a:effectLst/>
                          <a:uLnTx/>
                          <a:uFillTx/>
                          <a:latin typeface="Agency FB" panose="020B0503020202020204" pitchFamily="34" charset="0"/>
                          <a:ea typeface="Times New Roman" panose="02020603050405020304" pitchFamily="18" charset="0"/>
                          <a:cs typeface="Times New Roman" panose="02020603050405020304" pitchFamily="18" charset="0"/>
                        </a:rPr>
                        <a:t>R120 000.00</a:t>
                      </a:r>
                    </a:p>
                  </a:txBody>
                  <a:tcPr marT="45736" marB="45736" anchor="ctr"/>
                </a:tc>
                <a:tc>
                  <a:txBody>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kumimoji="0" lang="en-ZA" sz="1200" b="0" i="0" u="none" strike="noStrike" kern="1200" cap="none" spc="0" normalizeH="0" baseline="0" noProof="0" dirty="0" smtClean="0">
                          <a:ln>
                            <a:noFill/>
                          </a:ln>
                          <a:solidFill>
                            <a:schemeClr val="tx1"/>
                          </a:solidFill>
                          <a:effectLst/>
                          <a:uLnTx/>
                          <a:uFillTx/>
                          <a:latin typeface="Agency FB" panose="020B0503020202020204" pitchFamily="34" charset="0"/>
                        </a:rPr>
                        <a:t>R14962.80</a:t>
                      </a:r>
                    </a:p>
                  </a:txBody>
                  <a:tcPr marT="45736" marB="45736" anchor="ctr"/>
                </a:tc>
                <a:tc>
                  <a:txBody>
                    <a:bodyPr/>
                    <a:lstStyle/>
                    <a:p>
                      <a:pPr>
                        <a:lnSpc>
                          <a:spcPct val="107000"/>
                        </a:lnSpc>
                        <a:spcAft>
                          <a:spcPts val="0"/>
                        </a:spcAft>
                      </a:pPr>
                      <a:r>
                        <a:rPr lang="en-ZA" sz="1100" b="0" dirty="0" smtClean="0">
                          <a:solidFill>
                            <a:schemeClr val="tx1"/>
                          </a:solidFill>
                          <a:effectLst/>
                          <a:latin typeface="Agency FB" panose="020B0503020202020204" pitchFamily="34" charset="0"/>
                        </a:rPr>
                        <a:t>Not Achieved</a:t>
                      </a:r>
                      <a:endParaRPr lang="en-ZA" sz="1100" b="0" dirty="0">
                        <a:solidFill>
                          <a:schemeClr val="tx1"/>
                        </a:solidFill>
                        <a:effectLst/>
                        <a:latin typeface="Agency FB" panose="020B0503020202020204" pitchFamily="34" charset="0"/>
                      </a:endParaRPr>
                    </a:p>
                  </a:txBody>
                  <a:tcPr marL="68580" marR="68580" marT="0" marB="0" anchor="ctr"/>
                </a:tc>
                <a:tc>
                  <a:txBody>
                    <a:bodyPr/>
                    <a:lstStyle/>
                    <a:p>
                      <a:pPr>
                        <a:lnSpc>
                          <a:spcPct val="107000"/>
                        </a:lnSpc>
                        <a:spcAft>
                          <a:spcPts val="0"/>
                        </a:spcAft>
                      </a:pPr>
                      <a:r>
                        <a:rPr lang="en-ZA" sz="1100" b="0" dirty="0" smtClean="0">
                          <a:solidFill>
                            <a:schemeClr val="tx1"/>
                          </a:solidFill>
                          <a:effectLst/>
                          <a:latin typeface="Calibri" panose="020F0502020204030204" pitchFamily="34" charset="0"/>
                        </a:rPr>
                        <a:t>Lack of planning</a:t>
                      </a:r>
                      <a:endParaRPr lang="en-ZA" sz="1100" b="0" dirty="0">
                        <a:solidFill>
                          <a:schemeClr val="tx1"/>
                        </a:solidFill>
                        <a:effectLst/>
                        <a:latin typeface="Calibri" panose="020F0502020204030204" pitchFamily="34" charset="0"/>
                      </a:endParaRPr>
                    </a:p>
                  </a:txBody>
                  <a:tcPr marL="68580" marR="68580" marT="0" marB="0" anchor="ctr"/>
                </a:tc>
                <a:tc>
                  <a:txBody>
                    <a:bodyPr/>
                    <a:lstStyle/>
                    <a:p>
                      <a:pPr algn="l">
                        <a:spcAft>
                          <a:spcPts val="0"/>
                        </a:spcAft>
                      </a:pPr>
                      <a:r>
                        <a:rPr lang="en-US" sz="1100" b="0" dirty="0" smtClean="0">
                          <a:solidFill>
                            <a:schemeClr val="tx1"/>
                          </a:solidFill>
                          <a:effectLst/>
                          <a:latin typeface="Agency FB" panose="020B0503020202020204" pitchFamily="34" charset="0"/>
                        </a:rPr>
                        <a:t>Improved planning</a:t>
                      </a:r>
                      <a:endParaRPr lang="en-US" sz="1100" b="0" dirty="0">
                        <a:solidFill>
                          <a:schemeClr val="tx1"/>
                        </a:solidFill>
                        <a:effectLst/>
                        <a:latin typeface="Agency FB" panose="020B0503020202020204" pitchFamily="34" charset="0"/>
                      </a:endParaRPr>
                    </a:p>
                  </a:txBody>
                  <a:tcPr marL="68580" marR="68580" marT="0" marB="0" anchor="ctr"/>
                </a:tc>
              </a:tr>
            </a:tbl>
          </a:graphicData>
        </a:graphic>
      </p:graphicFrame>
    </p:spTree>
    <p:extLst>
      <p:ext uri="{BB962C8B-B14F-4D97-AF65-F5344CB8AC3E}">
        <p14:creationId xmlns:p14="http://schemas.microsoft.com/office/powerpoint/2010/main" val="1531973334"/>
      </p:ext>
    </p:extLst>
  </p:cSld>
  <p:clrMapOvr>
    <a:masterClrMapping/>
  </p:clrMapOvr>
  <p:transition spd="slow">
    <p:fad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5944826" y="122044"/>
            <a:ext cx="4656212" cy="646331"/>
          </a:xfrm>
          <a:prstGeom prst="rect">
            <a:avLst/>
          </a:prstGeom>
          <a:solidFill>
            <a:srgbClr val="92D050"/>
          </a:solidFill>
        </p:spPr>
        <p:txBody>
          <a:bodyPr wrap="square" rtlCol="0">
            <a:spAutoFit/>
          </a:bodyPr>
          <a:lstStyle/>
          <a:p>
            <a:pPr algn="ctr"/>
            <a:r>
              <a:rPr lang="en-US" b="1" dirty="0" smtClean="0">
                <a:solidFill>
                  <a:srgbClr val="002060"/>
                </a:solidFill>
              </a:rPr>
              <a:t>EPMLM 2015/2016 ANNUAL PERFORMANCE </a:t>
            </a:r>
            <a:endParaRPr lang="en-US" b="1" dirty="0">
              <a:solidFill>
                <a:srgbClr val="002060"/>
              </a:solidFill>
            </a:endParaRPr>
          </a:p>
        </p:txBody>
      </p:sp>
      <p:pic>
        <p:nvPicPr>
          <p:cNvPr id="15362"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357705" y="-180340"/>
            <a:ext cx="914400" cy="703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Box 4"/>
          <p:cNvSpPr txBox="1"/>
          <p:nvPr/>
        </p:nvSpPr>
        <p:spPr>
          <a:xfrm>
            <a:off x="621217" y="-41324"/>
            <a:ext cx="4800600" cy="646331"/>
          </a:xfrm>
          <a:prstGeom prst="rect">
            <a:avLst/>
          </a:prstGeom>
          <a:ln/>
        </p:spPr>
        <p:style>
          <a:lnRef idx="1">
            <a:schemeClr val="accent1"/>
          </a:lnRef>
          <a:fillRef idx="2">
            <a:schemeClr val="accent1"/>
          </a:fillRef>
          <a:effectRef idx="1">
            <a:schemeClr val="accent1"/>
          </a:effectRef>
          <a:fontRef idx="minor">
            <a:schemeClr val="dk1"/>
          </a:fontRef>
        </p:style>
        <p:txBody>
          <a:bodyPr>
            <a:spAutoFit/>
          </a:bodyPr>
          <a:lstStyle/>
          <a:p>
            <a:pPr algn="ctr" eaLnBrk="1" hangingPunct="1">
              <a:defRPr/>
            </a:pPr>
            <a:r>
              <a:rPr lang="en-US" dirty="0" smtClean="0"/>
              <a:t>KPA 4 &amp; 6: MUNICIPAL TRANSFORMATION &amp; GOOD GOVERNANCE  </a:t>
            </a:r>
            <a:endParaRPr lang="en-US" dirty="0"/>
          </a:p>
        </p:txBody>
      </p:sp>
      <p:sp>
        <p:nvSpPr>
          <p:cNvPr id="2" name="Slide Number Placeholder 1"/>
          <p:cNvSpPr>
            <a:spLocks noGrp="1"/>
          </p:cNvSpPr>
          <p:nvPr>
            <p:ph type="sldNum" sz="quarter" idx="12"/>
          </p:nvPr>
        </p:nvSpPr>
        <p:spPr>
          <a:xfrm>
            <a:off x="6188405" y="157798"/>
            <a:ext cx="1776208" cy="365125"/>
          </a:xfrm>
        </p:spPr>
        <p:txBody>
          <a:bodyPr/>
          <a:lstStyle/>
          <a:p>
            <a:fld id="{01BCFC26-62B4-4113-B485-962636936649}" type="slidenum">
              <a:rPr lang="en-US" smtClean="0"/>
              <a:pPr/>
              <a:t>23</a:t>
            </a:fld>
            <a:endParaRPr lang="en-US" dirty="0"/>
          </a:p>
        </p:txBody>
      </p:sp>
      <p:graphicFrame>
        <p:nvGraphicFramePr>
          <p:cNvPr id="7" name="Content Placeholder 5"/>
          <p:cNvGraphicFramePr>
            <a:graphicFrameLocks/>
          </p:cNvGraphicFramePr>
          <p:nvPr>
            <p:extLst>
              <p:ext uri="{D42A27DB-BD31-4B8C-83A1-F6EECF244321}">
                <p14:modId xmlns:p14="http://schemas.microsoft.com/office/powerpoint/2010/main" val="718412590"/>
              </p:ext>
            </p:extLst>
          </p:nvPr>
        </p:nvGraphicFramePr>
        <p:xfrm>
          <a:off x="621218" y="778707"/>
          <a:ext cx="10956890" cy="5781557"/>
        </p:xfrm>
        <a:graphic>
          <a:graphicData uri="http://schemas.openxmlformats.org/drawingml/2006/table">
            <a:tbl>
              <a:tblPr firstRow="1" bandRow="1">
                <a:tableStyleId>{5C22544A-7EE6-4342-B048-85BDC9FD1C3A}</a:tableStyleId>
              </a:tblPr>
              <a:tblGrid>
                <a:gridCol w="1635522"/>
                <a:gridCol w="976277"/>
                <a:gridCol w="1321327"/>
                <a:gridCol w="962759"/>
                <a:gridCol w="1549440"/>
                <a:gridCol w="1263621"/>
                <a:gridCol w="1383967"/>
                <a:gridCol w="1863977"/>
              </a:tblGrid>
              <a:tr h="704846">
                <a:tc>
                  <a:txBody>
                    <a:bodyPr/>
                    <a:lstStyle/>
                    <a:p>
                      <a:pPr algn="l"/>
                      <a:r>
                        <a:rPr lang="en-US" sz="1300" dirty="0" smtClean="0">
                          <a:solidFill>
                            <a:schemeClr val="tx1"/>
                          </a:solidFill>
                        </a:rPr>
                        <a:t>PROJECTS(KPI as per SDBIP) </a:t>
                      </a:r>
                      <a:endParaRPr lang="en-US" sz="1300" dirty="0">
                        <a:solidFill>
                          <a:schemeClr val="tx1"/>
                        </a:solidFill>
                      </a:endParaRPr>
                    </a:p>
                  </a:txBody>
                  <a:tcPr marT="45736" marB="45736"/>
                </a:tc>
                <a:tc>
                  <a:txBody>
                    <a:bodyPr/>
                    <a:lstStyle/>
                    <a:p>
                      <a:pPr algn="l"/>
                      <a:r>
                        <a:rPr lang="en-US" sz="1300" dirty="0" smtClean="0">
                          <a:solidFill>
                            <a:schemeClr val="tx1"/>
                          </a:solidFill>
                        </a:rPr>
                        <a:t>ANNUAL</a:t>
                      </a:r>
                      <a:r>
                        <a:rPr lang="en-US" sz="1300" baseline="0" dirty="0" smtClean="0">
                          <a:solidFill>
                            <a:schemeClr val="tx1"/>
                          </a:solidFill>
                        </a:rPr>
                        <a:t> TARGET</a:t>
                      </a:r>
                      <a:endParaRPr lang="en-US" sz="1300" dirty="0">
                        <a:solidFill>
                          <a:schemeClr val="tx1"/>
                        </a:solidFill>
                      </a:endParaRPr>
                    </a:p>
                  </a:txBody>
                  <a:tcPr marT="45736" marB="45736"/>
                </a:tc>
                <a:tc>
                  <a:txBody>
                    <a:bodyPr/>
                    <a:lstStyle/>
                    <a:p>
                      <a:pPr algn="l"/>
                      <a:r>
                        <a:rPr lang="en-US" sz="1300" dirty="0" smtClean="0">
                          <a:solidFill>
                            <a:schemeClr val="tx1"/>
                          </a:solidFill>
                        </a:rPr>
                        <a:t> ANNUAL</a:t>
                      </a:r>
                    </a:p>
                    <a:p>
                      <a:pPr algn="l"/>
                      <a:r>
                        <a:rPr lang="en-US" sz="1300" dirty="0" smtClean="0">
                          <a:solidFill>
                            <a:schemeClr val="tx1"/>
                          </a:solidFill>
                        </a:rPr>
                        <a:t>ACTUALS</a:t>
                      </a:r>
                      <a:endParaRPr lang="en-US" sz="1300" dirty="0">
                        <a:solidFill>
                          <a:schemeClr val="tx1"/>
                        </a:solidFill>
                      </a:endParaRPr>
                    </a:p>
                  </a:txBody>
                  <a:tcPr marT="45736" marB="45736"/>
                </a:tc>
                <a:tc>
                  <a:txBody>
                    <a:bodyPr/>
                    <a:lstStyle/>
                    <a:p>
                      <a:pPr algn="l"/>
                      <a:r>
                        <a:rPr lang="en-US" sz="1300" dirty="0" smtClean="0">
                          <a:solidFill>
                            <a:schemeClr val="tx1"/>
                          </a:solidFill>
                        </a:rPr>
                        <a:t>BUDGET</a:t>
                      </a:r>
                    </a:p>
                  </a:txBody>
                  <a:tcPr marT="45736" marB="45736"/>
                </a:tc>
                <a:tc>
                  <a:txBody>
                    <a:bodyPr/>
                    <a:lstStyle/>
                    <a:p>
                      <a:pPr algn="l"/>
                      <a:r>
                        <a:rPr lang="en-US" sz="1300" dirty="0" smtClean="0">
                          <a:solidFill>
                            <a:schemeClr val="tx1"/>
                          </a:solidFill>
                        </a:rPr>
                        <a:t>EXPENDITURE</a:t>
                      </a:r>
                      <a:endParaRPr lang="en-US" sz="1300" dirty="0">
                        <a:solidFill>
                          <a:schemeClr val="tx1"/>
                        </a:solidFill>
                      </a:endParaRPr>
                    </a:p>
                  </a:txBody>
                  <a:tcPr marT="45736" marB="45736"/>
                </a:tc>
                <a:tc>
                  <a:txBody>
                    <a:bodyPr/>
                    <a:lstStyle/>
                    <a:p>
                      <a:pPr algn="l"/>
                      <a:r>
                        <a:rPr lang="en-US" sz="1300" dirty="0" smtClean="0">
                          <a:solidFill>
                            <a:schemeClr val="tx1"/>
                          </a:solidFill>
                        </a:rPr>
                        <a:t>PROGRESS</a:t>
                      </a:r>
                      <a:endParaRPr lang="en-US" sz="1300" dirty="0">
                        <a:solidFill>
                          <a:schemeClr val="tx1"/>
                        </a:solidFill>
                      </a:endParaRPr>
                    </a:p>
                  </a:txBody>
                  <a:tcPr marT="45736" marB="45736"/>
                </a:tc>
                <a:tc>
                  <a:txBody>
                    <a:bodyPr/>
                    <a:lstStyle/>
                    <a:p>
                      <a:pPr algn="l"/>
                      <a:r>
                        <a:rPr lang="en-US" sz="1300" dirty="0" smtClean="0">
                          <a:solidFill>
                            <a:schemeClr val="tx1"/>
                          </a:solidFill>
                        </a:rPr>
                        <a:t>CHALLENGES </a:t>
                      </a:r>
                      <a:endParaRPr lang="en-US" sz="1300" dirty="0">
                        <a:solidFill>
                          <a:schemeClr val="tx1"/>
                        </a:solidFill>
                      </a:endParaRPr>
                    </a:p>
                  </a:txBody>
                  <a:tcPr marT="45736" marB="45736"/>
                </a:tc>
                <a:tc>
                  <a:txBody>
                    <a:bodyPr/>
                    <a:lstStyle/>
                    <a:p>
                      <a:pPr algn="l"/>
                      <a:r>
                        <a:rPr lang="en-US" sz="1300" dirty="0" smtClean="0">
                          <a:solidFill>
                            <a:schemeClr val="tx1"/>
                          </a:solidFill>
                        </a:rPr>
                        <a:t>REMEDIAL ACTION</a:t>
                      </a:r>
                      <a:endParaRPr lang="en-US" sz="1300" dirty="0">
                        <a:solidFill>
                          <a:schemeClr val="tx1"/>
                        </a:solidFill>
                      </a:endParaRPr>
                    </a:p>
                  </a:txBody>
                  <a:tcPr marT="45736" marB="45736"/>
                </a:tc>
              </a:tr>
              <a:tr h="49248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smtClean="0">
                          <a:ln>
                            <a:noFill/>
                          </a:ln>
                          <a:solidFill>
                            <a:schemeClr val="tx1"/>
                          </a:solidFill>
                          <a:effectLst/>
                          <a:uLnTx/>
                          <a:uFillTx/>
                          <a:latin typeface="Agency FB" panose="020B0503020202020204" pitchFamily="34" charset="0"/>
                          <a:ea typeface="Times New Roman" panose="02020603050405020304" pitchFamily="18" charset="0"/>
                          <a:cs typeface="Times New Roman" panose="02020603050405020304" pitchFamily="18" charset="0"/>
                        </a:rPr>
                        <a:t>Number of Renewed ICT licenses</a:t>
                      </a:r>
                      <a:endParaRPr kumimoji="0" lang="en-US" sz="1100" b="0" i="0" u="none" strike="noStrike" kern="1200" cap="none" spc="0" normalizeH="0" baseline="0" noProof="0" dirty="0" smtClean="0">
                        <a:ln>
                          <a:noFill/>
                        </a:ln>
                        <a:solidFill>
                          <a:schemeClr val="tx1"/>
                        </a:solidFill>
                        <a:effectLst/>
                        <a:uLnTx/>
                        <a:uFillTx/>
                        <a:latin typeface="Agency FB" panose="020B0503020202020204" pitchFamily="34" charset="0"/>
                      </a:endParaRPr>
                    </a:p>
                  </a:txBody>
                  <a:tcPr marL="68580" marR="68580" marT="0" marB="0"/>
                </a:tc>
                <a:tc>
                  <a:txBody>
                    <a:bodyPr/>
                    <a:lstStyle/>
                    <a:p>
                      <a:pPr algn="l">
                        <a:lnSpc>
                          <a:spcPct val="150000"/>
                        </a:lnSpc>
                        <a:spcAft>
                          <a:spcPts val="0"/>
                        </a:spcAft>
                      </a:pPr>
                      <a:r>
                        <a:rPr lang="en-US" sz="1100" b="0" dirty="0" smtClean="0">
                          <a:solidFill>
                            <a:schemeClr val="tx1"/>
                          </a:solidFill>
                          <a:effectLst/>
                          <a:latin typeface="Agency FB" panose="020B0503020202020204" pitchFamily="34" charset="0"/>
                        </a:rPr>
                        <a:t>03</a:t>
                      </a:r>
                      <a:endParaRPr lang="en-US" sz="1100" b="0" dirty="0">
                        <a:solidFill>
                          <a:schemeClr val="tx1"/>
                        </a:solidFill>
                        <a:effectLst/>
                        <a:latin typeface="Agency FB" panose="020B0503020202020204" pitchFamily="34" charset="0"/>
                      </a:endParaRPr>
                    </a:p>
                  </a:txBody>
                  <a:tcPr marL="68580" marR="68580" marT="0" marB="0" anchor="ctr"/>
                </a:tc>
                <a:tc>
                  <a:txBody>
                    <a:bodyPr/>
                    <a:lstStyle/>
                    <a:p>
                      <a:pPr algn="l">
                        <a:lnSpc>
                          <a:spcPct val="150000"/>
                        </a:lnSpc>
                        <a:spcAft>
                          <a:spcPts val="0"/>
                        </a:spcAft>
                      </a:pPr>
                      <a:r>
                        <a:rPr lang="en-US" sz="1100" b="0" kern="1200" dirty="0" smtClean="0">
                          <a:solidFill>
                            <a:schemeClr val="tx1"/>
                          </a:solidFill>
                          <a:effectLst/>
                          <a:latin typeface="Agency FB" panose="020B0503020202020204" pitchFamily="34" charset="0"/>
                          <a:ea typeface="Times New Roman"/>
                          <a:cs typeface="+mn-cs"/>
                        </a:rPr>
                        <a:t>03</a:t>
                      </a:r>
                      <a:endParaRPr lang="en-US" sz="1100" b="0" kern="1200" dirty="0">
                        <a:solidFill>
                          <a:schemeClr val="tx1"/>
                        </a:solidFill>
                        <a:effectLst/>
                        <a:latin typeface="Agency FB" panose="020B0503020202020204" pitchFamily="34" charset="0"/>
                        <a:ea typeface="Times New Roman"/>
                        <a:cs typeface="+mn-cs"/>
                      </a:endParaRPr>
                    </a:p>
                  </a:txBody>
                  <a:tcPr marL="68580" marR="68580" marT="0" marB="0" anchor="ctr">
                    <a:lnR w="12700" cmpd="sng">
                      <a:noFill/>
                    </a:lnR>
                    <a:lnB w="12700" cmpd="sng">
                      <a:noFill/>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smtClean="0">
                          <a:ln>
                            <a:noFill/>
                          </a:ln>
                          <a:solidFill>
                            <a:schemeClr val="tx1"/>
                          </a:solidFill>
                          <a:effectLst/>
                          <a:uLnTx/>
                          <a:uFillTx/>
                          <a:latin typeface="Agency FB" panose="020B0503020202020204" pitchFamily="34" charset="0"/>
                          <a:ea typeface="Times New Roman" panose="02020603050405020304" pitchFamily="18" charset="0"/>
                          <a:cs typeface="Times New Roman" panose="02020603050405020304" pitchFamily="18" charset="0"/>
                        </a:rPr>
                        <a:t>R714 852.76</a:t>
                      </a:r>
                    </a:p>
                  </a:txBody>
                  <a:tcPr marT="45736" marB="45736" anchor="ctr">
                    <a:lnL>
                      <a:noFill/>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ZA" sz="1200" b="0" i="0" u="none" strike="noStrike" kern="1200" cap="none" spc="0" normalizeH="0" baseline="0" noProof="0" dirty="0" smtClean="0">
                          <a:ln>
                            <a:noFill/>
                          </a:ln>
                          <a:solidFill>
                            <a:schemeClr val="tx1"/>
                          </a:solidFill>
                          <a:effectLst/>
                          <a:uLnTx/>
                          <a:uFillTx/>
                          <a:latin typeface="Agency FB" panose="020B0503020202020204" pitchFamily="34" charset="0"/>
                        </a:rPr>
                        <a:t>R296054.30</a:t>
                      </a:r>
                    </a:p>
                  </a:txBody>
                  <a:tcPr marT="45736" marB="45736"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pPr algn="l">
                        <a:lnSpc>
                          <a:spcPct val="150000"/>
                        </a:lnSpc>
                        <a:spcAft>
                          <a:spcPts val="0"/>
                        </a:spcAft>
                      </a:pPr>
                      <a:r>
                        <a:rPr lang="en-US" sz="1100" b="0" kern="1200" dirty="0" smtClean="0">
                          <a:solidFill>
                            <a:schemeClr val="tx1"/>
                          </a:solidFill>
                          <a:effectLst/>
                          <a:latin typeface="Agency FB" panose="020B0503020202020204" pitchFamily="34" charset="0"/>
                          <a:ea typeface="Times New Roman"/>
                          <a:cs typeface="+mn-cs"/>
                        </a:rPr>
                        <a:t>Achieved</a:t>
                      </a:r>
                      <a:endParaRPr lang="en-US" sz="1100" b="0" kern="1200" dirty="0">
                        <a:solidFill>
                          <a:schemeClr val="tx1"/>
                        </a:solidFill>
                        <a:effectLst/>
                        <a:latin typeface="Agency FB" panose="020B0503020202020204" pitchFamily="34" charset="0"/>
                        <a:ea typeface="Times New Roman"/>
                        <a:cs typeface="+mn-cs"/>
                      </a:endParaRPr>
                    </a:p>
                  </a:txBody>
                  <a:tcPr marL="68580" marR="68580" marT="0" marB="0" anchor="ctr"/>
                </a:tc>
                <a:tc>
                  <a:txBody>
                    <a:bodyPr/>
                    <a:lstStyle/>
                    <a:p>
                      <a:pPr algn="l">
                        <a:lnSpc>
                          <a:spcPct val="150000"/>
                        </a:lnSpc>
                        <a:spcAft>
                          <a:spcPts val="0"/>
                        </a:spcAft>
                      </a:pPr>
                      <a:r>
                        <a:rPr lang="en-US" sz="1100" b="0" dirty="0" smtClean="0">
                          <a:solidFill>
                            <a:schemeClr val="tx1"/>
                          </a:solidFill>
                          <a:effectLst/>
                          <a:latin typeface="Agency FB" panose="020B0503020202020204" pitchFamily="34" charset="0"/>
                        </a:rPr>
                        <a:t>None</a:t>
                      </a:r>
                      <a:endParaRPr lang="en-US" sz="1100" b="0" dirty="0">
                        <a:solidFill>
                          <a:schemeClr val="tx1"/>
                        </a:solidFill>
                        <a:effectLst/>
                        <a:latin typeface="Agency FB" panose="020B0503020202020204" pitchFamily="34" charset="0"/>
                      </a:endParaRPr>
                    </a:p>
                  </a:txBody>
                  <a:tcPr marL="68580" marR="68580" marT="0" marB="0" anchor="ctr"/>
                </a:tc>
                <a:tc>
                  <a:txBody>
                    <a:bodyPr/>
                    <a:lstStyle/>
                    <a:p>
                      <a:pPr algn="l">
                        <a:spcAft>
                          <a:spcPts val="0"/>
                        </a:spcAft>
                      </a:pPr>
                      <a:r>
                        <a:rPr lang="en-US" sz="1100" b="0" dirty="0" smtClean="0">
                          <a:solidFill>
                            <a:schemeClr val="tx1"/>
                          </a:solidFill>
                          <a:effectLst/>
                          <a:latin typeface="Agency FB" panose="020B0503020202020204" pitchFamily="34" charset="0"/>
                        </a:rPr>
                        <a:t>None</a:t>
                      </a:r>
                      <a:endParaRPr lang="en-US" sz="1100" b="0" dirty="0">
                        <a:solidFill>
                          <a:schemeClr val="tx1"/>
                        </a:solidFill>
                        <a:effectLst/>
                        <a:latin typeface="Agency FB" panose="020B0503020202020204" pitchFamily="34" charset="0"/>
                      </a:endParaRPr>
                    </a:p>
                  </a:txBody>
                  <a:tcPr marL="68580" marR="68580" marT="0" marB="0" anchor="ctr"/>
                </a:tc>
              </a:tr>
              <a:tr h="496695">
                <a:tc>
                  <a:txBody>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kumimoji="0" lang="en-US" sz="1100" b="0" i="0" u="none" strike="noStrike" kern="1200" cap="none" spc="0" normalizeH="0" baseline="0" noProof="0" dirty="0" smtClean="0">
                          <a:ln>
                            <a:noFill/>
                          </a:ln>
                          <a:solidFill>
                            <a:schemeClr val="tx1"/>
                          </a:solidFill>
                          <a:effectLst/>
                          <a:uLnTx/>
                          <a:uFillTx/>
                          <a:latin typeface="Agency FB" panose="020B0503020202020204" pitchFamily="34" charset="0"/>
                          <a:ea typeface="Times New Roman" panose="02020603050405020304" pitchFamily="18" charset="0"/>
                          <a:cs typeface="Times New Roman" panose="02020603050405020304" pitchFamily="18" charset="0"/>
                        </a:rPr>
                        <a:t>Website update </a:t>
                      </a:r>
                      <a:endParaRPr kumimoji="0" lang="en-ZA" sz="1200" b="0" i="0" u="none" strike="noStrike" kern="1200" cap="none" spc="0" normalizeH="0" baseline="0" noProof="0" dirty="0" smtClean="0">
                        <a:ln>
                          <a:noFill/>
                        </a:ln>
                        <a:solidFill>
                          <a:schemeClr val="tx1"/>
                        </a:solidFill>
                        <a:effectLst/>
                        <a:uLnTx/>
                        <a:uFillTx/>
                        <a:latin typeface="Agency FB" panose="020B0503020202020204" pitchFamily="34" charset="0"/>
                      </a:endParaRPr>
                    </a:p>
                    <a:p>
                      <a:pPr algn="l">
                        <a:lnSpc>
                          <a:spcPct val="150000"/>
                        </a:lnSpc>
                      </a:pPr>
                      <a:endParaRPr lang="en-US" sz="1100" b="0" dirty="0">
                        <a:solidFill>
                          <a:schemeClr val="tx1"/>
                        </a:solidFill>
                        <a:effectLst/>
                        <a:latin typeface="Agency FB" panose="020B0503020202020204" pitchFamily="34" charset="0"/>
                      </a:endParaRPr>
                    </a:p>
                  </a:txBody>
                  <a:tcPr marL="68580" marR="68580" marT="0" marB="0" anchor="ctr"/>
                </a:tc>
                <a:tc>
                  <a:txBody>
                    <a:bodyPr/>
                    <a:lstStyle/>
                    <a:p>
                      <a:pPr algn="l">
                        <a:lnSpc>
                          <a:spcPct val="150000"/>
                        </a:lnSpc>
                        <a:spcAft>
                          <a:spcPts val="0"/>
                        </a:spcAft>
                      </a:pPr>
                      <a:r>
                        <a:rPr lang="en-US" sz="1100" b="0" dirty="0" smtClean="0">
                          <a:solidFill>
                            <a:schemeClr val="tx1"/>
                          </a:solidFill>
                          <a:effectLst/>
                          <a:latin typeface="Agency FB" panose="020B0503020202020204" pitchFamily="34" charset="0"/>
                        </a:rPr>
                        <a:t>12</a:t>
                      </a:r>
                      <a:endParaRPr lang="en-US" sz="1100" b="0" dirty="0">
                        <a:solidFill>
                          <a:schemeClr val="tx1"/>
                        </a:solidFill>
                        <a:effectLst/>
                        <a:latin typeface="Agency FB" panose="020B0503020202020204" pitchFamily="34" charset="0"/>
                      </a:endParaRPr>
                    </a:p>
                  </a:txBody>
                  <a:tcPr marL="68580" marR="68580" marT="0" marB="0" anchor="ctr"/>
                </a:tc>
                <a:tc>
                  <a:txBody>
                    <a:bodyPr/>
                    <a:lstStyle/>
                    <a:p>
                      <a:pPr algn="l"/>
                      <a:r>
                        <a:rPr lang="en-US" sz="1100" b="0" kern="1200" dirty="0" smtClean="0">
                          <a:solidFill>
                            <a:schemeClr val="tx1"/>
                          </a:solidFill>
                          <a:effectLst/>
                          <a:latin typeface="Agency FB" panose="020B0503020202020204" pitchFamily="34" charset="0"/>
                          <a:ea typeface="Times New Roman"/>
                          <a:cs typeface="+mn-cs"/>
                        </a:rPr>
                        <a:t>12</a:t>
                      </a:r>
                      <a:endParaRPr lang="en-US" sz="1100" b="0" kern="1200" dirty="0">
                        <a:solidFill>
                          <a:schemeClr val="tx1"/>
                        </a:solidFill>
                        <a:effectLst/>
                        <a:latin typeface="Agency FB" panose="020B0503020202020204" pitchFamily="34" charset="0"/>
                        <a:ea typeface="Times New Roman"/>
                        <a:cs typeface="+mn-cs"/>
                      </a:endParaRPr>
                    </a:p>
                  </a:txBody>
                  <a:tcPr marL="68580" marR="68580" marT="0" marB="0" anchor="ctr">
                    <a:lnT w="12700" cmpd="sng">
                      <a:noFill/>
                    </a:lnT>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smtClean="0">
                          <a:ln>
                            <a:noFill/>
                          </a:ln>
                          <a:solidFill>
                            <a:schemeClr val="tx1"/>
                          </a:solidFill>
                          <a:effectLst/>
                          <a:uLnTx/>
                          <a:uFillTx/>
                          <a:latin typeface="Agency FB" panose="020B0503020202020204" pitchFamily="34" charset="0"/>
                          <a:ea typeface="Times New Roman" panose="02020603050405020304" pitchFamily="18" charset="0"/>
                          <a:cs typeface="Times New Roman" panose="02020603050405020304" pitchFamily="18" charset="0"/>
                        </a:rPr>
                        <a:t>R200 000.00</a:t>
                      </a:r>
                    </a:p>
                  </a:txBody>
                  <a:tcPr marT="45736" marB="45736"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ZA" sz="1200" b="0" i="0" u="none" strike="noStrike" kern="1200" cap="none" spc="0" normalizeH="0" baseline="0" noProof="0" dirty="0" smtClean="0">
                          <a:ln>
                            <a:noFill/>
                          </a:ln>
                          <a:solidFill>
                            <a:schemeClr val="tx1"/>
                          </a:solidFill>
                          <a:effectLst/>
                          <a:uLnTx/>
                          <a:uFillTx/>
                          <a:latin typeface="Agency FB" panose="020B0503020202020204" pitchFamily="34" charset="0"/>
                        </a:rPr>
                        <a:t>R125429.51</a:t>
                      </a:r>
                    </a:p>
                  </a:txBody>
                  <a:tcPr marT="45736" marB="45736"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07000"/>
                        </a:lnSpc>
                        <a:spcAft>
                          <a:spcPts val="0"/>
                        </a:spcAft>
                      </a:pPr>
                      <a:r>
                        <a:rPr lang="en-ZA" sz="1100" dirty="0" smtClean="0">
                          <a:solidFill>
                            <a:schemeClr val="tx1"/>
                          </a:solidFill>
                          <a:effectLst/>
                          <a:latin typeface="Calibri" panose="020F0502020204030204" pitchFamily="34" charset="0"/>
                        </a:rPr>
                        <a:t>Achieved</a:t>
                      </a:r>
                      <a:endParaRPr lang="en-ZA" sz="1100" dirty="0">
                        <a:solidFill>
                          <a:schemeClr val="tx1"/>
                        </a:solidFill>
                        <a:effectLst/>
                        <a:latin typeface="Calibri" panose="020F0502020204030204" pitchFamily="34" charset="0"/>
                      </a:endParaRPr>
                    </a:p>
                  </a:txBody>
                  <a:tcPr marL="68580" marR="68580" marT="0" marB="0" anchor="ctr"/>
                </a:tc>
                <a:tc>
                  <a:txBody>
                    <a:bodyPr/>
                    <a:lstStyle/>
                    <a:p>
                      <a:pPr>
                        <a:lnSpc>
                          <a:spcPct val="107000"/>
                        </a:lnSpc>
                        <a:spcAft>
                          <a:spcPts val="0"/>
                        </a:spcAft>
                      </a:pPr>
                      <a:r>
                        <a:rPr lang="en-ZA" sz="1100" dirty="0" smtClean="0">
                          <a:solidFill>
                            <a:schemeClr val="tx1"/>
                          </a:solidFill>
                          <a:effectLst/>
                          <a:latin typeface="Calibri" panose="020F0502020204030204" pitchFamily="34" charset="0"/>
                        </a:rPr>
                        <a:t>None</a:t>
                      </a:r>
                      <a:endParaRPr lang="en-ZA" sz="1100" dirty="0">
                        <a:solidFill>
                          <a:schemeClr val="tx1"/>
                        </a:solidFill>
                        <a:effectLst/>
                        <a:latin typeface="Calibri" panose="020F0502020204030204" pitchFamily="34" charset="0"/>
                      </a:endParaRPr>
                    </a:p>
                  </a:txBody>
                  <a:tcPr marL="68580" marR="68580" marT="0" marB="0" anchor="ctr"/>
                </a:tc>
                <a:tc>
                  <a:txBody>
                    <a:bodyPr/>
                    <a:lstStyle/>
                    <a:p>
                      <a:pPr>
                        <a:lnSpc>
                          <a:spcPct val="107000"/>
                        </a:lnSpc>
                        <a:spcAft>
                          <a:spcPts val="0"/>
                        </a:spcAft>
                      </a:pPr>
                      <a:r>
                        <a:rPr lang="en-ZA" sz="1100" dirty="0" smtClean="0">
                          <a:solidFill>
                            <a:schemeClr val="tx1"/>
                          </a:solidFill>
                          <a:effectLst/>
                          <a:latin typeface="Calibri" panose="020F0502020204030204" pitchFamily="34" charset="0"/>
                        </a:rPr>
                        <a:t>None</a:t>
                      </a:r>
                      <a:endParaRPr lang="en-ZA" sz="1100" dirty="0">
                        <a:solidFill>
                          <a:schemeClr val="tx1"/>
                        </a:solidFill>
                        <a:effectLst/>
                        <a:latin typeface="Calibri" panose="020F0502020204030204" pitchFamily="34" charset="0"/>
                      </a:endParaRPr>
                    </a:p>
                  </a:txBody>
                  <a:tcPr marL="68580" marR="68580" marT="0" marB="0" anchor="ctr"/>
                </a:tc>
              </a:tr>
              <a:tr h="496695">
                <a:tc>
                  <a:txBody>
                    <a:bodyPr/>
                    <a:lstStyle/>
                    <a:p>
                      <a:pPr algn="l">
                        <a:lnSpc>
                          <a:spcPct val="150000"/>
                        </a:lnSpc>
                      </a:pPr>
                      <a:r>
                        <a:rPr lang="en-US" sz="1100" b="0" dirty="0" smtClean="0">
                          <a:solidFill>
                            <a:schemeClr val="tx1"/>
                          </a:solidFill>
                          <a:effectLst/>
                          <a:latin typeface="Agency FB" panose="020B0503020202020204" pitchFamily="34" charset="0"/>
                          <a:ea typeface="Times New Roman" panose="02020603050405020304" pitchFamily="18" charset="0"/>
                          <a:cs typeface="Times New Roman" panose="02020603050405020304" pitchFamily="18" charset="0"/>
                        </a:rPr>
                        <a:t>Number of  fire detectors  maintained</a:t>
                      </a:r>
                      <a:endParaRPr lang="en-US" sz="1100" b="0" dirty="0">
                        <a:solidFill>
                          <a:schemeClr val="tx1"/>
                        </a:solidFill>
                        <a:effectLst/>
                        <a:latin typeface="Agency FB" panose="020B0503020202020204" pitchFamily="34" charset="0"/>
                      </a:endParaRPr>
                    </a:p>
                  </a:txBody>
                  <a:tcPr marL="68580" marR="68580" marT="0" marB="0" anchor="ctr"/>
                </a:tc>
                <a:tc>
                  <a:txBody>
                    <a:bodyPr/>
                    <a:lstStyle/>
                    <a:p>
                      <a:pPr algn="l">
                        <a:lnSpc>
                          <a:spcPct val="150000"/>
                        </a:lnSpc>
                        <a:spcAft>
                          <a:spcPts val="0"/>
                        </a:spcAft>
                      </a:pPr>
                      <a:r>
                        <a:rPr lang="en-US" sz="1100" b="0" dirty="0" smtClean="0">
                          <a:solidFill>
                            <a:schemeClr val="tx1"/>
                          </a:solidFill>
                          <a:effectLst/>
                          <a:latin typeface="Agency FB" panose="020B0503020202020204" pitchFamily="34" charset="0"/>
                        </a:rPr>
                        <a:t>4</a:t>
                      </a:r>
                      <a:endParaRPr lang="en-US" sz="1100" b="0" dirty="0">
                        <a:solidFill>
                          <a:schemeClr val="tx1"/>
                        </a:solidFill>
                        <a:effectLst/>
                        <a:latin typeface="Agency FB" panose="020B0503020202020204" pitchFamily="34" charset="0"/>
                      </a:endParaRPr>
                    </a:p>
                  </a:txBody>
                  <a:tcPr marL="68580" marR="68580" marT="0" marB="0" anchor="ctr"/>
                </a:tc>
                <a:tc>
                  <a:txBody>
                    <a:bodyPr/>
                    <a:lstStyle/>
                    <a:p>
                      <a:pPr algn="l">
                        <a:lnSpc>
                          <a:spcPct val="150000"/>
                        </a:lnSpc>
                        <a:spcAft>
                          <a:spcPts val="0"/>
                        </a:spcAft>
                      </a:pPr>
                      <a:r>
                        <a:rPr lang="en-US" sz="1100" b="0" kern="1200" dirty="0" smtClean="0">
                          <a:solidFill>
                            <a:schemeClr val="tx1"/>
                          </a:solidFill>
                          <a:effectLst/>
                          <a:latin typeface="Agency FB" panose="020B0503020202020204" pitchFamily="34" charset="0"/>
                          <a:ea typeface="Times New Roman"/>
                          <a:cs typeface="+mn-cs"/>
                        </a:rPr>
                        <a:t>4</a:t>
                      </a:r>
                      <a:endParaRPr lang="en-US" sz="1100" b="0" kern="1200" dirty="0">
                        <a:solidFill>
                          <a:schemeClr val="tx1"/>
                        </a:solidFill>
                        <a:effectLst/>
                        <a:latin typeface="Agency FB" panose="020B0503020202020204" pitchFamily="34" charset="0"/>
                        <a:ea typeface="Times New Roman"/>
                        <a:cs typeface="+mn-cs"/>
                      </a:endParaRPr>
                    </a:p>
                  </a:txBody>
                  <a:tcPr marL="68580" marR="68580" marT="0" marB="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smtClean="0">
                          <a:ln>
                            <a:noFill/>
                          </a:ln>
                          <a:solidFill>
                            <a:schemeClr val="tx1"/>
                          </a:solidFill>
                          <a:effectLst/>
                          <a:uLnTx/>
                          <a:uFillTx/>
                          <a:latin typeface="Agency FB" panose="020B0503020202020204" pitchFamily="34" charset="0"/>
                          <a:ea typeface="Times New Roman" panose="02020603050405020304" pitchFamily="18" charset="0"/>
                          <a:cs typeface="Times New Roman" panose="02020603050405020304" pitchFamily="18" charset="0"/>
                        </a:rPr>
                        <a:t>R56 162.00</a:t>
                      </a:r>
                    </a:p>
                  </a:txBody>
                  <a:tcPr marT="45736" marB="45736" anchor="ctr">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ZA" sz="1200" b="0" i="0" u="none" strike="noStrike" kern="1200" cap="none" spc="0" normalizeH="0" baseline="0" noProof="0" dirty="0" smtClean="0">
                          <a:ln>
                            <a:noFill/>
                          </a:ln>
                          <a:solidFill>
                            <a:schemeClr val="tx1"/>
                          </a:solidFill>
                          <a:effectLst/>
                          <a:uLnTx/>
                          <a:uFillTx/>
                          <a:latin typeface="Agency FB" panose="020B0503020202020204" pitchFamily="34" charset="0"/>
                        </a:rPr>
                        <a:t>R20178.00</a:t>
                      </a:r>
                    </a:p>
                  </a:txBody>
                  <a:tcPr marT="45736" marB="45736" anchor="ctr">
                    <a:lnL w="12700" cap="flat" cmpd="sng" algn="ctr">
                      <a:no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a:lnSpc>
                          <a:spcPct val="107000"/>
                        </a:lnSpc>
                        <a:spcAft>
                          <a:spcPts val="0"/>
                        </a:spcAft>
                      </a:pPr>
                      <a:r>
                        <a:rPr lang="en-ZA" sz="1100" dirty="0" smtClean="0">
                          <a:solidFill>
                            <a:schemeClr val="tx1"/>
                          </a:solidFill>
                          <a:effectLst/>
                          <a:latin typeface="Calibri" panose="020F0502020204030204" pitchFamily="34" charset="0"/>
                        </a:rPr>
                        <a:t>Achieved</a:t>
                      </a:r>
                      <a:endParaRPr lang="en-ZA" sz="1100" dirty="0">
                        <a:solidFill>
                          <a:schemeClr val="tx1"/>
                        </a:solidFill>
                        <a:effectLst/>
                        <a:latin typeface="Calibri" panose="020F0502020204030204" pitchFamily="34" charset="0"/>
                      </a:endParaRPr>
                    </a:p>
                  </a:txBody>
                  <a:tcPr marL="68580" marR="68580" marT="0" marB="0" anchor="ctr"/>
                </a:tc>
                <a:tc>
                  <a:txBody>
                    <a:bodyPr/>
                    <a:lstStyle/>
                    <a:p>
                      <a:pPr>
                        <a:lnSpc>
                          <a:spcPct val="107000"/>
                        </a:lnSpc>
                        <a:spcAft>
                          <a:spcPts val="0"/>
                        </a:spcAft>
                      </a:pPr>
                      <a:r>
                        <a:rPr lang="en-ZA" sz="1100" dirty="0" smtClean="0">
                          <a:solidFill>
                            <a:schemeClr val="tx1"/>
                          </a:solidFill>
                          <a:effectLst/>
                          <a:latin typeface="Calibri" panose="020F0502020204030204" pitchFamily="34" charset="0"/>
                        </a:rPr>
                        <a:t>None</a:t>
                      </a:r>
                      <a:endParaRPr lang="en-ZA" sz="1100" dirty="0">
                        <a:solidFill>
                          <a:schemeClr val="tx1"/>
                        </a:solidFill>
                        <a:effectLst/>
                        <a:latin typeface="Calibri" panose="020F0502020204030204" pitchFamily="34" charset="0"/>
                      </a:endParaRPr>
                    </a:p>
                  </a:txBody>
                  <a:tcPr marL="68580" marR="68580" marT="0" marB="0" anchor="ctr"/>
                </a:tc>
                <a:tc>
                  <a:txBody>
                    <a:bodyPr/>
                    <a:lstStyle/>
                    <a:p>
                      <a:pPr>
                        <a:lnSpc>
                          <a:spcPct val="107000"/>
                        </a:lnSpc>
                        <a:spcAft>
                          <a:spcPts val="0"/>
                        </a:spcAft>
                      </a:pPr>
                      <a:r>
                        <a:rPr lang="en-ZA" sz="1100" dirty="0" smtClean="0">
                          <a:solidFill>
                            <a:schemeClr val="tx1"/>
                          </a:solidFill>
                          <a:effectLst/>
                          <a:latin typeface="Calibri" panose="020F0502020204030204" pitchFamily="34" charset="0"/>
                        </a:rPr>
                        <a:t>None</a:t>
                      </a:r>
                      <a:endParaRPr lang="en-ZA" sz="1100" dirty="0">
                        <a:solidFill>
                          <a:schemeClr val="tx1"/>
                        </a:solidFill>
                        <a:effectLst/>
                        <a:latin typeface="Calibri" panose="020F0502020204030204" pitchFamily="34" charset="0"/>
                      </a:endParaRPr>
                    </a:p>
                  </a:txBody>
                  <a:tcPr marL="68580" marR="68580" marT="0" marB="0" anchor="ctr"/>
                </a:tc>
              </a:tr>
              <a:tr h="279120">
                <a:tc>
                  <a:txBody>
                    <a:bodyPr/>
                    <a:lstStyle/>
                    <a:p>
                      <a:pPr>
                        <a:lnSpc>
                          <a:spcPct val="150000"/>
                        </a:lnSpc>
                        <a:spcAft>
                          <a:spcPts val="0"/>
                        </a:spcAft>
                      </a:pPr>
                      <a:r>
                        <a:rPr lang="en-US" sz="1100" b="0" dirty="0">
                          <a:solidFill>
                            <a:schemeClr val="tx1"/>
                          </a:solidFill>
                          <a:effectLst/>
                          <a:latin typeface="Agency FB" panose="020B0503020202020204" pitchFamily="34" charset="0"/>
                          <a:ea typeface="Times New Roman" panose="02020603050405020304" pitchFamily="18" charset="0"/>
                          <a:cs typeface="Times New Roman" panose="02020603050405020304" pitchFamily="18" charset="0"/>
                        </a:rPr>
                        <a:t>Publishing of Newsletter  </a:t>
                      </a:r>
                      <a:endParaRPr lang="en-ZA" sz="1100" b="0" dirty="0">
                        <a:solidFill>
                          <a:schemeClr val="tx1"/>
                        </a:solidFill>
                        <a:effectLst/>
                        <a:latin typeface="Agency FB" panose="020B0503020202020204" pitchFamily="34" charset="0"/>
                      </a:endParaRPr>
                    </a:p>
                  </a:txBody>
                  <a:tcPr marL="68580" marR="68580" marT="0" marB="0" anchor="ctr"/>
                </a:tc>
                <a:tc>
                  <a:txBody>
                    <a:bodyPr/>
                    <a:lstStyle/>
                    <a:p>
                      <a:pPr>
                        <a:lnSpc>
                          <a:spcPct val="150000"/>
                        </a:lnSpc>
                        <a:spcAft>
                          <a:spcPts val="0"/>
                        </a:spcAft>
                      </a:pPr>
                      <a:r>
                        <a:rPr lang="en-ZA" sz="1100" b="0" dirty="0" smtClean="0">
                          <a:solidFill>
                            <a:schemeClr val="tx1"/>
                          </a:solidFill>
                          <a:effectLst/>
                          <a:latin typeface="Agency FB" panose="020B0503020202020204" pitchFamily="34" charset="0"/>
                        </a:rPr>
                        <a:t>4</a:t>
                      </a:r>
                      <a:endParaRPr lang="en-ZA" sz="1100" b="0" dirty="0">
                        <a:solidFill>
                          <a:schemeClr val="tx1"/>
                        </a:solidFill>
                        <a:effectLst/>
                        <a:latin typeface="Agency FB" panose="020B0503020202020204" pitchFamily="34" charset="0"/>
                      </a:endParaRPr>
                    </a:p>
                  </a:txBody>
                  <a:tcPr marL="68580" marR="68580" marT="0" marB="0" anchor="ctr"/>
                </a:tc>
                <a:tc>
                  <a:txBody>
                    <a:bodyPr/>
                    <a:lstStyle/>
                    <a:p>
                      <a:pPr>
                        <a:lnSpc>
                          <a:spcPct val="150000"/>
                        </a:lnSpc>
                        <a:spcAft>
                          <a:spcPts val="0"/>
                        </a:spcAft>
                      </a:pPr>
                      <a:r>
                        <a:rPr lang="en-ZA" sz="1100" b="0" dirty="0" smtClean="0">
                          <a:solidFill>
                            <a:schemeClr val="tx1"/>
                          </a:solidFill>
                          <a:effectLst/>
                          <a:latin typeface="Agency FB" panose="020B0503020202020204" pitchFamily="34" charset="0"/>
                        </a:rPr>
                        <a:t>3</a:t>
                      </a:r>
                      <a:endParaRPr lang="en-ZA" sz="1100" b="0" dirty="0">
                        <a:solidFill>
                          <a:schemeClr val="tx1"/>
                        </a:solidFill>
                        <a:effectLst/>
                        <a:latin typeface="Agency FB" panose="020B0503020202020204" pitchFamily="34" charset="0"/>
                      </a:endParaRPr>
                    </a:p>
                  </a:txBody>
                  <a:tcPr marL="68580" marR="68580" marT="0" marB="0" anchor="ctr"/>
                </a:tc>
                <a:tc>
                  <a:txBody>
                    <a:bodyPr/>
                    <a:lstStyle/>
                    <a:p>
                      <a:pPr>
                        <a:lnSpc>
                          <a:spcPct val="150000"/>
                        </a:lnSpc>
                        <a:spcAft>
                          <a:spcPts val="0"/>
                        </a:spcAft>
                      </a:pPr>
                      <a:r>
                        <a:rPr lang="en-US" sz="1100" b="0" dirty="0" smtClean="0">
                          <a:solidFill>
                            <a:schemeClr val="tx1"/>
                          </a:solidFill>
                          <a:effectLst/>
                          <a:latin typeface="Agency FB" panose="020B0503020202020204" pitchFamily="34" charset="0"/>
                          <a:ea typeface="Times New Roman" panose="02020603050405020304" pitchFamily="18" charset="0"/>
                          <a:cs typeface="Times New Roman" panose="02020603050405020304" pitchFamily="18" charset="0"/>
                        </a:rPr>
                        <a:t>R190 000.00</a:t>
                      </a:r>
                      <a:endParaRPr lang="en-ZA" sz="1100" b="0" dirty="0">
                        <a:solidFill>
                          <a:schemeClr val="tx1"/>
                        </a:solidFill>
                        <a:effectLst/>
                        <a:latin typeface="Agency FB" panose="020B0503020202020204" pitchFamily="34" charset="0"/>
                      </a:endParaRPr>
                    </a:p>
                  </a:txBody>
                  <a:tcPr marL="68580" marR="68580" marT="0" marB="0" anchor="ctr"/>
                </a:tc>
                <a:tc>
                  <a:txBody>
                    <a:bodyPr/>
                    <a:lstStyle/>
                    <a:p>
                      <a:pPr algn="l" fontAlgn="b"/>
                      <a:r>
                        <a:rPr lang="en-ZA" sz="1100" b="0" i="0" u="none" strike="noStrike" dirty="0" smtClean="0">
                          <a:solidFill>
                            <a:schemeClr val="tx1"/>
                          </a:solidFill>
                          <a:effectLst/>
                          <a:latin typeface="Calibri" panose="020F0502020204030204" pitchFamily="34" charset="0"/>
                        </a:rPr>
                        <a:t>R167,184.20</a:t>
                      </a:r>
                      <a:endParaRPr lang="en-ZA" sz="1100" b="0" i="0" u="none" strike="noStrike" dirty="0">
                        <a:solidFill>
                          <a:schemeClr val="tx1"/>
                        </a:solidFill>
                        <a:effectLst/>
                        <a:latin typeface="Calibri" panose="020F0502020204030204" pitchFamily="34" charset="0"/>
                      </a:endParaRPr>
                    </a:p>
                  </a:txBody>
                  <a:tcPr marL="9525" marR="9525" marT="9525" marB="0" anchor="ctr"/>
                </a:tc>
                <a:tc>
                  <a:txBody>
                    <a:bodyPr/>
                    <a:lstStyle/>
                    <a:p>
                      <a:pPr>
                        <a:lnSpc>
                          <a:spcPct val="106000"/>
                        </a:lnSpc>
                        <a:spcAft>
                          <a:spcPts val="0"/>
                        </a:spcAft>
                      </a:pPr>
                      <a:r>
                        <a:rPr lang="en-US" sz="1100" kern="1200" dirty="0">
                          <a:solidFill>
                            <a:srgbClr val="000000"/>
                          </a:solidFill>
                          <a:effectLst/>
                          <a:latin typeface="Agency FB" panose="020B0503020202020204" pitchFamily="34" charset="0"/>
                          <a:ea typeface="Times New Roman" panose="02020603050405020304" pitchFamily="18" charset="0"/>
                        </a:rPr>
                        <a:t>Not achieved</a:t>
                      </a:r>
                      <a:endParaRPr lang="en-ZA" sz="1100" dirty="0">
                        <a:effectLst/>
                        <a:latin typeface="Calibri" panose="020F0502020204030204" pitchFamily="34" charset="0"/>
                        <a:ea typeface="Times New Roman" panose="02020603050405020304" pitchFamily="18" charset="0"/>
                      </a:endParaRPr>
                    </a:p>
                  </a:txBody>
                  <a:tcPr marL="68580" marR="68580" marT="0" marB="0" anchor="ctr"/>
                </a:tc>
                <a:tc>
                  <a:txBody>
                    <a:bodyPr/>
                    <a:lstStyle/>
                    <a:p>
                      <a:pPr>
                        <a:lnSpc>
                          <a:spcPct val="106000"/>
                        </a:lnSpc>
                        <a:spcAft>
                          <a:spcPts val="0"/>
                        </a:spcAft>
                      </a:pPr>
                      <a:r>
                        <a:rPr lang="en-US" sz="1100" kern="1200" dirty="0">
                          <a:solidFill>
                            <a:srgbClr val="000000"/>
                          </a:solidFill>
                          <a:effectLst/>
                          <a:latin typeface="Agency FB" panose="020B0503020202020204" pitchFamily="34" charset="0"/>
                          <a:ea typeface="Times New Roman" panose="02020603050405020304" pitchFamily="18" charset="0"/>
                        </a:rPr>
                        <a:t>SCM processes</a:t>
                      </a:r>
                      <a:endParaRPr lang="en-ZA" sz="1100" dirty="0">
                        <a:effectLst/>
                        <a:latin typeface="Calibri" panose="020F0502020204030204" pitchFamily="34" charset="0"/>
                        <a:ea typeface="Times New Roman" panose="02020603050405020304" pitchFamily="18" charset="0"/>
                      </a:endParaRPr>
                    </a:p>
                  </a:txBody>
                  <a:tcPr marL="68580" marR="68580" marT="0" marB="0" anchor="ctr"/>
                </a:tc>
                <a:tc>
                  <a:txBody>
                    <a:bodyPr/>
                    <a:lstStyle/>
                    <a:p>
                      <a:pPr>
                        <a:lnSpc>
                          <a:spcPct val="106000"/>
                        </a:lnSpc>
                        <a:spcAft>
                          <a:spcPts val="0"/>
                        </a:spcAft>
                      </a:pPr>
                      <a:r>
                        <a:rPr lang="en-US" sz="1100" kern="1200" dirty="0" err="1">
                          <a:solidFill>
                            <a:srgbClr val="000000"/>
                          </a:solidFill>
                          <a:effectLst/>
                          <a:latin typeface="Agency FB" panose="020B0503020202020204" pitchFamily="34" charset="0"/>
                          <a:ea typeface="Times New Roman" panose="02020603050405020304" pitchFamily="18" charset="0"/>
                        </a:rPr>
                        <a:t>Finalise</a:t>
                      </a:r>
                      <a:r>
                        <a:rPr lang="en-US" sz="1100" kern="1200" dirty="0">
                          <a:solidFill>
                            <a:srgbClr val="000000"/>
                          </a:solidFill>
                          <a:effectLst/>
                          <a:latin typeface="Agency FB" panose="020B0503020202020204" pitchFamily="34" charset="0"/>
                          <a:ea typeface="Times New Roman" panose="02020603050405020304" pitchFamily="18" charset="0"/>
                        </a:rPr>
                        <a:t> SCM processes</a:t>
                      </a:r>
                      <a:endParaRPr lang="en-ZA" sz="1100" dirty="0">
                        <a:effectLst/>
                        <a:latin typeface="Calibri" panose="020F0502020204030204" pitchFamily="34" charset="0"/>
                        <a:ea typeface="Times New Roman" panose="02020603050405020304" pitchFamily="18" charset="0"/>
                      </a:endParaRPr>
                    </a:p>
                  </a:txBody>
                  <a:tcPr marL="68580" marR="68580" marT="0" marB="0" anchor="ctr"/>
                </a:tc>
              </a:tr>
              <a:tr h="415417">
                <a:tc>
                  <a:txBody>
                    <a:bodyPr/>
                    <a:lstStyle/>
                    <a:p>
                      <a:pPr>
                        <a:lnSpc>
                          <a:spcPct val="150000"/>
                        </a:lnSpc>
                        <a:spcAft>
                          <a:spcPts val="0"/>
                        </a:spcAft>
                      </a:pPr>
                      <a:r>
                        <a:rPr lang="en-US" sz="1100" b="0" dirty="0">
                          <a:solidFill>
                            <a:schemeClr val="tx1"/>
                          </a:solidFill>
                          <a:effectLst/>
                          <a:latin typeface="Agency FB" panose="020B0503020202020204" pitchFamily="34" charset="0"/>
                          <a:ea typeface="Times New Roman" panose="02020603050405020304" pitchFamily="18" charset="0"/>
                          <a:cs typeface="Times New Roman" panose="02020603050405020304" pitchFamily="18" charset="0"/>
                        </a:rPr>
                        <a:t>Mayoral outreach </a:t>
                      </a:r>
                      <a:r>
                        <a:rPr lang="en-US" sz="1100" b="0" dirty="0" smtClean="0">
                          <a:solidFill>
                            <a:schemeClr val="tx1"/>
                          </a:solidFill>
                          <a:effectLst/>
                          <a:latin typeface="Agency FB" panose="020B0503020202020204" pitchFamily="34" charset="0"/>
                          <a:ea typeface="Times New Roman" panose="02020603050405020304" pitchFamily="18" charset="0"/>
                          <a:cs typeface="Times New Roman" panose="02020603050405020304" pitchFamily="18" charset="0"/>
                        </a:rPr>
                        <a:t>program</a:t>
                      </a:r>
                      <a:endParaRPr lang="en-ZA" sz="1100" b="0" dirty="0">
                        <a:solidFill>
                          <a:schemeClr val="tx1"/>
                        </a:solidFill>
                        <a:effectLst/>
                        <a:latin typeface="Agency FB" panose="020B0503020202020204" pitchFamily="34" charset="0"/>
                      </a:endParaRPr>
                    </a:p>
                  </a:txBody>
                  <a:tcPr marL="68580" marR="68580" marT="0" marB="0" anchor="ctr"/>
                </a:tc>
                <a:tc>
                  <a:txBody>
                    <a:bodyPr/>
                    <a:lstStyle/>
                    <a:p>
                      <a:pPr>
                        <a:lnSpc>
                          <a:spcPct val="150000"/>
                        </a:lnSpc>
                        <a:spcAft>
                          <a:spcPts val="0"/>
                        </a:spcAft>
                      </a:pPr>
                      <a:r>
                        <a:rPr lang="en-ZA" sz="1100" b="0" dirty="0" smtClean="0">
                          <a:solidFill>
                            <a:schemeClr val="tx1"/>
                          </a:solidFill>
                          <a:effectLst/>
                          <a:latin typeface="Agency FB" panose="020B0503020202020204" pitchFamily="34" charset="0"/>
                        </a:rPr>
                        <a:t>16</a:t>
                      </a:r>
                      <a:endParaRPr lang="en-ZA" sz="1100" b="0" dirty="0">
                        <a:solidFill>
                          <a:schemeClr val="tx1"/>
                        </a:solidFill>
                        <a:effectLst/>
                        <a:latin typeface="Agency FB" panose="020B0503020202020204" pitchFamily="34" charset="0"/>
                      </a:endParaRPr>
                    </a:p>
                  </a:txBody>
                  <a:tcPr marL="68580" marR="68580" marT="0" marB="0" anchor="ctr"/>
                </a:tc>
                <a:tc>
                  <a:txBody>
                    <a:bodyPr/>
                    <a:lstStyle/>
                    <a:p>
                      <a:pPr>
                        <a:lnSpc>
                          <a:spcPct val="150000"/>
                        </a:lnSpc>
                        <a:spcAft>
                          <a:spcPts val="0"/>
                        </a:spcAft>
                      </a:pPr>
                      <a:endParaRPr lang="en-ZA" sz="1100" b="0" dirty="0">
                        <a:solidFill>
                          <a:schemeClr val="tx1"/>
                        </a:solidFill>
                        <a:effectLst/>
                        <a:latin typeface="Agency FB" panose="020B0503020202020204" pitchFamily="34" charset="0"/>
                      </a:endParaRPr>
                    </a:p>
                  </a:txBody>
                  <a:tcPr marL="68580" marR="68580" marT="0" marB="0" anchor="ctr"/>
                </a:tc>
                <a:tc>
                  <a:txBody>
                    <a:bodyPr/>
                    <a:lstStyle/>
                    <a:p>
                      <a:pPr>
                        <a:lnSpc>
                          <a:spcPct val="150000"/>
                        </a:lnSpc>
                        <a:spcAft>
                          <a:spcPts val="0"/>
                        </a:spcAft>
                      </a:pPr>
                      <a:r>
                        <a:rPr lang="en-US" sz="1100" b="0" dirty="0" smtClean="0">
                          <a:solidFill>
                            <a:schemeClr val="tx1"/>
                          </a:solidFill>
                          <a:effectLst/>
                          <a:latin typeface="Agency FB" panose="020B0503020202020204" pitchFamily="34" charset="0"/>
                          <a:ea typeface="Times New Roman" panose="02020603050405020304" pitchFamily="18" charset="0"/>
                          <a:cs typeface="Times New Roman" panose="02020603050405020304" pitchFamily="18" charset="0"/>
                        </a:rPr>
                        <a:t>R520 000.00</a:t>
                      </a:r>
                      <a:endParaRPr lang="en-ZA" sz="1100" b="0" dirty="0">
                        <a:solidFill>
                          <a:schemeClr val="tx1"/>
                        </a:solidFill>
                        <a:effectLst/>
                        <a:latin typeface="Agency FB" panose="020B0503020202020204" pitchFamily="34" charset="0"/>
                      </a:endParaRPr>
                    </a:p>
                  </a:txBody>
                  <a:tcPr marL="68580" marR="68580" marT="0" marB="0" anchor="ctr"/>
                </a:tc>
                <a:tc>
                  <a:txBody>
                    <a:bodyPr/>
                    <a:lstStyle/>
                    <a:p>
                      <a:pPr algn="l" fontAlgn="b"/>
                      <a:r>
                        <a:rPr lang="en-ZA" sz="1100" b="0" i="0" u="none" strike="noStrike" dirty="0" smtClean="0">
                          <a:solidFill>
                            <a:schemeClr val="tx1"/>
                          </a:solidFill>
                          <a:effectLst/>
                          <a:latin typeface="Calibri" panose="020F0502020204030204" pitchFamily="34" charset="0"/>
                        </a:rPr>
                        <a:t>R493,459.76</a:t>
                      </a:r>
                      <a:endParaRPr lang="en-ZA" sz="1100" b="0" i="0" u="none" strike="noStrike" dirty="0">
                        <a:solidFill>
                          <a:schemeClr val="tx1"/>
                        </a:solidFill>
                        <a:effectLst/>
                        <a:latin typeface="Calibri" panose="020F0502020204030204" pitchFamily="34" charset="0"/>
                      </a:endParaRPr>
                    </a:p>
                  </a:txBody>
                  <a:tcPr marL="9525" marR="9525" marT="9525" marB="0" anchor="ctr"/>
                </a:tc>
                <a:tc>
                  <a:txBody>
                    <a:bodyPr/>
                    <a:lstStyle/>
                    <a:p>
                      <a:pPr>
                        <a:lnSpc>
                          <a:spcPct val="106000"/>
                        </a:lnSpc>
                        <a:spcAft>
                          <a:spcPts val="0"/>
                        </a:spcAft>
                      </a:pPr>
                      <a:r>
                        <a:rPr lang="en-US" sz="1100" kern="1200" dirty="0">
                          <a:solidFill>
                            <a:srgbClr val="000000"/>
                          </a:solidFill>
                          <a:effectLst/>
                          <a:latin typeface="Agency FB" panose="020B0503020202020204" pitchFamily="34" charset="0"/>
                          <a:ea typeface="Times New Roman" panose="02020603050405020304" pitchFamily="18" charset="0"/>
                        </a:rPr>
                        <a:t>Not achieved</a:t>
                      </a:r>
                      <a:endParaRPr lang="en-ZA" sz="1100" dirty="0">
                        <a:effectLst/>
                        <a:latin typeface="Calibri" panose="020F0502020204030204" pitchFamily="34" charset="0"/>
                        <a:ea typeface="Times New Roman" panose="02020603050405020304" pitchFamily="18" charset="0"/>
                      </a:endParaRPr>
                    </a:p>
                  </a:txBody>
                  <a:tcPr marL="68580" marR="68580" marT="0" marB="0" anchor="ctr"/>
                </a:tc>
                <a:tc>
                  <a:txBody>
                    <a:bodyPr/>
                    <a:lstStyle/>
                    <a:p>
                      <a:pPr>
                        <a:lnSpc>
                          <a:spcPct val="115000"/>
                        </a:lnSpc>
                        <a:spcAft>
                          <a:spcPts val="0"/>
                        </a:spcAft>
                      </a:pPr>
                      <a:r>
                        <a:rPr lang="en-US" sz="1200" dirty="0">
                          <a:effectLst/>
                          <a:latin typeface="Agency FB" panose="020B0503020202020204" pitchFamily="34" charset="0"/>
                          <a:ea typeface="Calibri" panose="020F0502020204030204" pitchFamily="34" charset="0"/>
                          <a:cs typeface="Times New Roman" panose="02020603050405020304" pitchFamily="18" charset="0"/>
                        </a:rPr>
                        <a:t>Deviation from </a:t>
                      </a:r>
                      <a:r>
                        <a:rPr lang="en-US" sz="1200" dirty="0" err="1">
                          <a:effectLst/>
                          <a:latin typeface="Agency FB" panose="020B0503020202020204" pitchFamily="34" charset="0"/>
                          <a:ea typeface="Calibri" panose="020F0502020204030204" pitchFamily="34" charset="0"/>
                          <a:cs typeface="Times New Roman" panose="02020603050405020304" pitchFamily="18" charset="0"/>
                        </a:rPr>
                        <a:t>programme</a:t>
                      </a:r>
                      <a:endParaRPr lang="en-ZA" sz="1200" dirty="0">
                        <a:effectLst/>
                        <a:latin typeface="Arial" panose="020B0604020202020204" pitchFamily="34" charset="0"/>
                        <a:ea typeface="Calibri" panose="020F0502020204030204" pitchFamily="34" charset="0"/>
                      </a:endParaRPr>
                    </a:p>
                  </a:txBody>
                  <a:tcPr marL="68580" marR="68580" marT="0" marB="0" anchor="ctr"/>
                </a:tc>
                <a:tc>
                  <a:txBody>
                    <a:bodyPr/>
                    <a:lstStyle/>
                    <a:p>
                      <a:pPr>
                        <a:lnSpc>
                          <a:spcPct val="115000"/>
                        </a:lnSpc>
                        <a:spcAft>
                          <a:spcPts val="0"/>
                        </a:spcAft>
                      </a:pPr>
                      <a:r>
                        <a:rPr lang="en-US" sz="1200" dirty="0">
                          <a:effectLst/>
                          <a:latin typeface="Agency FB" panose="020B0503020202020204" pitchFamily="34" charset="0"/>
                          <a:ea typeface="Calibri" panose="020F0502020204030204" pitchFamily="34" charset="0"/>
                          <a:cs typeface="Times New Roman" panose="02020603050405020304" pitchFamily="18" charset="0"/>
                        </a:rPr>
                        <a:t>Adherence from </a:t>
                      </a:r>
                      <a:r>
                        <a:rPr lang="en-US" sz="1200" dirty="0" err="1">
                          <a:effectLst/>
                          <a:latin typeface="Agency FB" panose="020B0503020202020204" pitchFamily="34" charset="0"/>
                          <a:ea typeface="Calibri" panose="020F0502020204030204" pitchFamily="34" charset="0"/>
                          <a:cs typeface="Times New Roman" panose="02020603050405020304" pitchFamily="18" charset="0"/>
                        </a:rPr>
                        <a:t>programme</a:t>
                      </a:r>
                      <a:endParaRPr lang="en-ZA" sz="1200" dirty="0">
                        <a:effectLst/>
                        <a:latin typeface="Arial" panose="020B0604020202020204" pitchFamily="34" charset="0"/>
                        <a:ea typeface="Calibri" panose="020F0502020204030204" pitchFamily="34" charset="0"/>
                      </a:endParaRPr>
                    </a:p>
                  </a:txBody>
                  <a:tcPr marL="68580" marR="68580" marT="0" marB="0" anchor="ctr"/>
                </a:tc>
              </a:tr>
              <a:tr h="279120">
                <a:tc>
                  <a:txBody>
                    <a:bodyPr/>
                    <a:lstStyle/>
                    <a:p>
                      <a:pPr>
                        <a:lnSpc>
                          <a:spcPct val="150000"/>
                        </a:lnSpc>
                        <a:spcAft>
                          <a:spcPts val="0"/>
                        </a:spcAft>
                      </a:pPr>
                      <a:r>
                        <a:rPr lang="en-US" sz="1100" b="0" dirty="0">
                          <a:solidFill>
                            <a:schemeClr val="tx1"/>
                          </a:solidFill>
                          <a:effectLst/>
                          <a:latin typeface="Agency FB" panose="020B0503020202020204" pitchFamily="34" charset="0"/>
                          <a:ea typeface="Times New Roman" panose="02020603050405020304" pitchFamily="18" charset="0"/>
                          <a:cs typeface="Times New Roman" panose="02020603050405020304" pitchFamily="18" charset="0"/>
                        </a:rPr>
                        <a:t>Ward Committee  </a:t>
                      </a:r>
                      <a:r>
                        <a:rPr lang="en-US" sz="1100" b="0" dirty="0" smtClean="0">
                          <a:solidFill>
                            <a:schemeClr val="tx1"/>
                          </a:solidFill>
                          <a:effectLst/>
                          <a:latin typeface="Agency FB" panose="020B0503020202020204" pitchFamily="34" charset="0"/>
                          <a:ea typeface="Times New Roman" panose="02020603050405020304" pitchFamily="18" charset="0"/>
                          <a:cs typeface="Times New Roman" panose="02020603050405020304" pitchFamily="18" charset="0"/>
                        </a:rPr>
                        <a:t>Support</a:t>
                      </a:r>
                      <a:endParaRPr lang="en-ZA" sz="1100" b="0" dirty="0">
                        <a:solidFill>
                          <a:schemeClr val="tx1"/>
                        </a:solidFill>
                        <a:effectLst/>
                        <a:latin typeface="Agency FB" panose="020B0503020202020204" pitchFamily="34" charset="0"/>
                      </a:endParaRPr>
                    </a:p>
                  </a:txBody>
                  <a:tcPr marL="68580" marR="68580" marT="0" marB="0" anchor="ctr"/>
                </a:tc>
                <a:tc>
                  <a:txBody>
                    <a:bodyPr/>
                    <a:lstStyle/>
                    <a:p>
                      <a:pPr>
                        <a:lnSpc>
                          <a:spcPct val="150000"/>
                        </a:lnSpc>
                        <a:spcAft>
                          <a:spcPts val="0"/>
                        </a:spcAft>
                      </a:pPr>
                      <a:r>
                        <a:rPr lang="en-ZA" sz="1100" b="0" dirty="0" smtClean="0">
                          <a:solidFill>
                            <a:schemeClr val="tx1"/>
                          </a:solidFill>
                          <a:effectLst/>
                          <a:latin typeface="Agency FB" panose="020B0503020202020204" pitchFamily="34" charset="0"/>
                        </a:rPr>
                        <a:t>192</a:t>
                      </a:r>
                      <a:endParaRPr lang="en-ZA" sz="1100" b="0" dirty="0">
                        <a:solidFill>
                          <a:schemeClr val="tx1"/>
                        </a:solidFill>
                        <a:effectLst/>
                        <a:latin typeface="Agency FB" panose="020B0503020202020204" pitchFamily="34" charset="0"/>
                      </a:endParaRPr>
                    </a:p>
                  </a:txBody>
                  <a:tcPr marL="68580" marR="68580" marT="0" marB="0" anchor="ctr"/>
                </a:tc>
                <a:tc>
                  <a:txBody>
                    <a:bodyPr/>
                    <a:lstStyle/>
                    <a:p>
                      <a:pPr>
                        <a:lnSpc>
                          <a:spcPct val="150000"/>
                        </a:lnSpc>
                        <a:spcAft>
                          <a:spcPts val="0"/>
                        </a:spcAft>
                      </a:pPr>
                      <a:r>
                        <a:rPr lang="en-ZA" sz="1100" b="0" dirty="0" smtClean="0">
                          <a:solidFill>
                            <a:schemeClr val="tx1"/>
                          </a:solidFill>
                          <a:effectLst/>
                          <a:latin typeface="Agency FB" panose="020B0503020202020204" pitchFamily="34" charset="0"/>
                        </a:rPr>
                        <a:t>192</a:t>
                      </a:r>
                      <a:endParaRPr lang="en-ZA" sz="1100" b="0" dirty="0">
                        <a:solidFill>
                          <a:schemeClr val="tx1"/>
                        </a:solidFill>
                        <a:effectLst/>
                        <a:latin typeface="Agency FB" panose="020B0503020202020204" pitchFamily="34" charset="0"/>
                      </a:endParaRPr>
                    </a:p>
                  </a:txBody>
                  <a:tcPr marL="68580" marR="68580" marT="0" marB="0" anchor="ctr"/>
                </a:tc>
                <a:tc>
                  <a:txBody>
                    <a:bodyPr/>
                    <a:lstStyle/>
                    <a:p>
                      <a:pPr>
                        <a:spcAft>
                          <a:spcPts val="0"/>
                        </a:spcAft>
                      </a:pPr>
                      <a:r>
                        <a:rPr lang="en-US" sz="1100" b="0" dirty="0" smtClean="0">
                          <a:solidFill>
                            <a:schemeClr val="tx1"/>
                          </a:solidFill>
                          <a:effectLst/>
                          <a:latin typeface="Agency FB" panose="020B0503020202020204" pitchFamily="34" charset="0"/>
                          <a:ea typeface="Times New Roman" panose="02020603050405020304" pitchFamily="18" charset="0"/>
                          <a:cs typeface="Times New Roman" panose="02020603050405020304" pitchFamily="18" charset="0"/>
                        </a:rPr>
                        <a:t>R1 920 000.00</a:t>
                      </a:r>
                      <a:endParaRPr lang="en-ZA" sz="1100" b="0" dirty="0" smtClean="0">
                        <a:solidFill>
                          <a:schemeClr val="tx1"/>
                        </a:solidFill>
                        <a:effectLst/>
                      </a:endParaRPr>
                    </a:p>
                  </a:txBody>
                  <a:tcPr marL="68580" marR="68580" marT="0" marB="0" anchor="ctr"/>
                </a:tc>
                <a:tc>
                  <a:txBody>
                    <a:bodyPr/>
                    <a:lstStyle/>
                    <a:p>
                      <a:pPr algn="l" fontAlgn="b"/>
                      <a:r>
                        <a:rPr lang="en-ZA" sz="1100" b="0" i="0" u="none" strike="noStrike" dirty="0" smtClean="0">
                          <a:solidFill>
                            <a:schemeClr val="tx1"/>
                          </a:solidFill>
                          <a:effectLst/>
                          <a:latin typeface="Calibri" panose="020F0502020204030204" pitchFamily="34" charset="0"/>
                        </a:rPr>
                        <a:t> R735</a:t>
                      </a:r>
                      <a:r>
                        <a:rPr lang="en-ZA" sz="1100" b="0" i="0" u="none" strike="noStrike" baseline="0" dirty="0" smtClean="0">
                          <a:solidFill>
                            <a:schemeClr val="tx1"/>
                          </a:solidFill>
                          <a:effectLst/>
                          <a:latin typeface="Calibri" panose="020F0502020204030204" pitchFamily="34" charset="0"/>
                        </a:rPr>
                        <a:t> 579.96</a:t>
                      </a:r>
                      <a:endParaRPr lang="en-ZA" sz="1100" b="0" i="0" u="none" strike="noStrike" dirty="0">
                        <a:solidFill>
                          <a:schemeClr val="tx1"/>
                        </a:solidFill>
                        <a:effectLst/>
                        <a:latin typeface="Calibri" panose="020F0502020204030204" pitchFamily="34" charset="0"/>
                      </a:endParaRPr>
                    </a:p>
                  </a:txBody>
                  <a:tcPr marL="9525" marR="9525" marT="9525" marB="0" anchor="ctr"/>
                </a:tc>
                <a:tc>
                  <a:txBody>
                    <a:bodyPr/>
                    <a:lstStyle/>
                    <a:p>
                      <a:pPr>
                        <a:lnSpc>
                          <a:spcPct val="107000"/>
                        </a:lnSpc>
                        <a:spcAft>
                          <a:spcPts val="0"/>
                        </a:spcAft>
                      </a:pPr>
                      <a:r>
                        <a:rPr lang="en-US" sz="1100" dirty="0" smtClean="0">
                          <a:effectLst/>
                          <a:latin typeface="Agency FB" panose="020B0503020202020204" pitchFamily="34" charset="0"/>
                          <a:ea typeface="Calibri" panose="020F0502020204030204" pitchFamily="34" charset="0"/>
                          <a:cs typeface="Times New Roman" panose="02020603050405020304" pitchFamily="18" charset="0"/>
                        </a:rPr>
                        <a:t>Achieved</a:t>
                      </a:r>
                      <a:endParaRPr lang="en-ZA" sz="1100" b="0" dirty="0">
                        <a:solidFill>
                          <a:schemeClr val="tx1"/>
                        </a:solidFill>
                        <a:effectLst/>
                        <a:latin typeface="Calibri" panose="020F0502020204030204" pitchFamily="34" charset="0"/>
                      </a:endParaRPr>
                    </a:p>
                  </a:txBody>
                  <a:tcPr marL="68580" marR="68580" marT="0" marB="0" anchor="ctr"/>
                </a:tc>
                <a:tc>
                  <a:txBody>
                    <a:bodyPr/>
                    <a:lstStyle/>
                    <a:p>
                      <a:pPr>
                        <a:lnSpc>
                          <a:spcPct val="115000"/>
                        </a:lnSpc>
                        <a:spcAft>
                          <a:spcPts val="0"/>
                        </a:spcAft>
                      </a:pPr>
                      <a:r>
                        <a:rPr lang="en-US" sz="1200" dirty="0">
                          <a:effectLst/>
                          <a:latin typeface="Agency FB" panose="020B0503020202020204" pitchFamily="34" charset="0"/>
                          <a:ea typeface="Calibri" panose="020F0502020204030204" pitchFamily="34" charset="0"/>
                          <a:cs typeface="Times New Roman" panose="02020603050405020304" pitchFamily="18" charset="0"/>
                        </a:rPr>
                        <a:t>None</a:t>
                      </a:r>
                      <a:endParaRPr lang="en-ZA" sz="1200" dirty="0">
                        <a:effectLst/>
                        <a:latin typeface="Arial" panose="020B0604020202020204" pitchFamily="34" charset="0"/>
                        <a:ea typeface="Calibri" panose="020F0502020204030204" pitchFamily="34" charset="0"/>
                      </a:endParaRPr>
                    </a:p>
                  </a:txBody>
                  <a:tcPr marL="68580" marR="68580" marT="0" marB="0" anchor="ctr"/>
                </a:tc>
                <a:tc>
                  <a:txBody>
                    <a:bodyPr/>
                    <a:lstStyle/>
                    <a:p>
                      <a:pPr>
                        <a:lnSpc>
                          <a:spcPct val="115000"/>
                        </a:lnSpc>
                        <a:spcAft>
                          <a:spcPts val="0"/>
                        </a:spcAft>
                      </a:pPr>
                      <a:r>
                        <a:rPr lang="en-US" sz="1200" dirty="0">
                          <a:effectLst/>
                          <a:latin typeface="Agency FB" panose="020B0503020202020204" pitchFamily="34" charset="0"/>
                          <a:ea typeface="Calibri" panose="020F0502020204030204" pitchFamily="34" charset="0"/>
                          <a:cs typeface="Times New Roman" panose="02020603050405020304" pitchFamily="18" charset="0"/>
                        </a:rPr>
                        <a:t>None</a:t>
                      </a:r>
                      <a:endParaRPr lang="en-ZA" sz="1200" dirty="0">
                        <a:effectLst/>
                        <a:latin typeface="Arial" panose="020B0604020202020204" pitchFamily="34" charset="0"/>
                        <a:ea typeface="Calibri" panose="020F0502020204030204" pitchFamily="34" charset="0"/>
                      </a:endParaRPr>
                    </a:p>
                  </a:txBody>
                  <a:tcPr marL="68580" marR="68580" marT="0" marB="0" anchor="ctr"/>
                </a:tc>
              </a:tr>
              <a:tr h="415417">
                <a:tc>
                  <a:txBody>
                    <a:bodyPr/>
                    <a:lstStyle/>
                    <a:p>
                      <a:pPr>
                        <a:lnSpc>
                          <a:spcPct val="150000"/>
                        </a:lnSpc>
                        <a:spcAft>
                          <a:spcPts val="0"/>
                        </a:spcAft>
                      </a:pPr>
                      <a:r>
                        <a:rPr lang="en-US" sz="1100" b="0" dirty="0">
                          <a:solidFill>
                            <a:schemeClr val="tx1"/>
                          </a:solidFill>
                          <a:effectLst/>
                          <a:latin typeface="Agency FB" panose="020B0503020202020204" pitchFamily="34" charset="0"/>
                          <a:ea typeface="Times New Roman" panose="02020603050405020304" pitchFamily="18" charset="0"/>
                          <a:cs typeface="Times New Roman" panose="02020603050405020304" pitchFamily="18" charset="0"/>
                        </a:rPr>
                        <a:t>Indigent Register</a:t>
                      </a:r>
                      <a:endParaRPr lang="en-ZA" sz="1100" b="0" dirty="0">
                        <a:solidFill>
                          <a:schemeClr val="tx1"/>
                        </a:solidFill>
                        <a:effectLst/>
                        <a:latin typeface="Agency FB" panose="020B0503020202020204" pitchFamily="34" charset="0"/>
                      </a:endParaRPr>
                    </a:p>
                  </a:txBody>
                  <a:tcPr marL="68580" marR="68580" marT="0" marB="0" anchor="ctr"/>
                </a:tc>
                <a:tc>
                  <a:txBody>
                    <a:bodyPr/>
                    <a:lstStyle/>
                    <a:p>
                      <a:pPr>
                        <a:lnSpc>
                          <a:spcPct val="150000"/>
                        </a:lnSpc>
                        <a:spcAft>
                          <a:spcPts val="0"/>
                        </a:spcAft>
                      </a:pPr>
                      <a:r>
                        <a:rPr lang="en-ZA" sz="1100" b="0" dirty="0" smtClean="0">
                          <a:solidFill>
                            <a:schemeClr val="tx1"/>
                          </a:solidFill>
                          <a:effectLst/>
                          <a:latin typeface="Agency FB" panose="020B0503020202020204" pitchFamily="34" charset="0"/>
                        </a:rPr>
                        <a:t>4</a:t>
                      </a:r>
                      <a:endParaRPr lang="en-ZA" sz="1100" b="0" dirty="0">
                        <a:solidFill>
                          <a:schemeClr val="tx1"/>
                        </a:solidFill>
                        <a:effectLst/>
                        <a:latin typeface="Agency FB" panose="020B0503020202020204" pitchFamily="34" charset="0"/>
                      </a:endParaRPr>
                    </a:p>
                  </a:txBody>
                  <a:tcPr marL="68580" marR="68580" marT="0" marB="0" anchor="ctr"/>
                </a:tc>
                <a:tc>
                  <a:txBody>
                    <a:bodyPr/>
                    <a:lstStyle/>
                    <a:p>
                      <a:pPr>
                        <a:lnSpc>
                          <a:spcPct val="150000"/>
                        </a:lnSpc>
                        <a:spcAft>
                          <a:spcPts val="0"/>
                        </a:spcAft>
                      </a:pPr>
                      <a:endParaRPr lang="en-ZA" sz="1100" b="0" dirty="0">
                        <a:solidFill>
                          <a:schemeClr val="tx1"/>
                        </a:solidFill>
                        <a:effectLst/>
                        <a:latin typeface="Agency FB" panose="020B0503020202020204" pitchFamily="34" charset="0"/>
                      </a:endParaRPr>
                    </a:p>
                  </a:txBody>
                  <a:tcPr marL="68580" marR="68580" marT="0" marB="0" anchor="ctr"/>
                </a:tc>
                <a:tc>
                  <a:txBody>
                    <a:bodyPr/>
                    <a:lstStyle/>
                    <a:p>
                      <a:pPr>
                        <a:lnSpc>
                          <a:spcPct val="150000"/>
                        </a:lnSpc>
                        <a:spcAft>
                          <a:spcPts val="0"/>
                        </a:spcAft>
                      </a:pPr>
                      <a:r>
                        <a:rPr lang="en-ZA" sz="1100" b="0" dirty="0" smtClean="0">
                          <a:solidFill>
                            <a:schemeClr val="tx1"/>
                          </a:solidFill>
                          <a:effectLst/>
                          <a:latin typeface="Agency FB" panose="020B0503020202020204" pitchFamily="34" charset="0"/>
                        </a:rPr>
                        <a:t>R0.00</a:t>
                      </a:r>
                      <a:endParaRPr lang="en-ZA" sz="1100" b="0" dirty="0">
                        <a:solidFill>
                          <a:schemeClr val="tx1"/>
                        </a:solidFill>
                        <a:effectLst/>
                        <a:latin typeface="Agency FB" panose="020B0503020202020204" pitchFamily="34" charset="0"/>
                      </a:endParaRPr>
                    </a:p>
                  </a:txBody>
                  <a:tcPr marL="68580" marR="68580" marT="0" marB="0" anchor="ctr"/>
                </a:tc>
                <a:tc>
                  <a:txBody>
                    <a:bodyPr/>
                    <a:lstStyle/>
                    <a:p>
                      <a:pPr>
                        <a:lnSpc>
                          <a:spcPct val="150000"/>
                        </a:lnSpc>
                        <a:spcAft>
                          <a:spcPts val="0"/>
                        </a:spcAft>
                      </a:pPr>
                      <a:r>
                        <a:rPr lang="en-ZA" sz="1100" b="0" dirty="0" smtClean="0">
                          <a:solidFill>
                            <a:schemeClr val="tx1"/>
                          </a:solidFill>
                          <a:effectLst/>
                          <a:latin typeface="Agency FB" panose="020B0503020202020204" pitchFamily="34" charset="0"/>
                        </a:rPr>
                        <a:t>R0.00</a:t>
                      </a:r>
                      <a:endParaRPr lang="en-ZA" sz="1100" b="0" dirty="0">
                        <a:solidFill>
                          <a:schemeClr val="tx1"/>
                        </a:solidFill>
                        <a:effectLst/>
                        <a:latin typeface="Agency FB" panose="020B0503020202020204" pitchFamily="34" charset="0"/>
                      </a:endParaRPr>
                    </a:p>
                  </a:txBody>
                  <a:tcPr marL="68580" marR="68580" marT="0" marB="0" anchor="ctr"/>
                </a:tc>
                <a:tc>
                  <a:txBody>
                    <a:bodyPr/>
                    <a:lstStyle/>
                    <a:p>
                      <a:pPr marL="0" marR="0" indent="0" algn="l" defTabSz="914400" rtl="0" eaLnBrk="1" fontAlgn="auto" latinLnBrk="0" hangingPunct="1">
                        <a:lnSpc>
                          <a:spcPct val="107000"/>
                        </a:lnSpc>
                        <a:spcBef>
                          <a:spcPts val="0"/>
                        </a:spcBef>
                        <a:spcAft>
                          <a:spcPts val="0"/>
                        </a:spcAft>
                        <a:buClrTx/>
                        <a:buSzTx/>
                        <a:buFontTx/>
                        <a:buNone/>
                        <a:tabLst/>
                        <a:defRPr/>
                      </a:pPr>
                      <a:r>
                        <a:rPr lang="en-US" sz="1100" kern="1200" dirty="0" smtClean="0">
                          <a:solidFill>
                            <a:srgbClr val="000000"/>
                          </a:solidFill>
                          <a:effectLst/>
                          <a:latin typeface="Agency FB" panose="020B0503020202020204" pitchFamily="34" charset="0"/>
                          <a:ea typeface="Times New Roman" panose="02020603050405020304" pitchFamily="18" charset="0"/>
                        </a:rPr>
                        <a:t>Not achieved</a:t>
                      </a:r>
                      <a:endParaRPr lang="en-ZA" sz="1100" dirty="0" smtClean="0">
                        <a:effectLst/>
                        <a:latin typeface="Calibri" panose="020F0502020204030204" pitchFamily="34" charset="0"/>
                        <a:ea typeface="Times New Roman" panose="02020603050405020304" pitchFamily="18" charset="0"/>
                      </a:endParaRPr>
                    </a:p>
                    <a:p>
                      <a:pPr>
                        <a:lnSpc>
                          <a:spcPct val="107000"/>
                        </a:lnSpc>
                        <a:spcAft>
                          <a:spcPts val="0"/>
                        </a:spcAft>
                      </a:pPr>
                      <a:endParaRPr lang="en-ZA" sz="1100" b="0" dirty="0">
                        <a:solidFill>
                          <a:schemeClr val="tx1"/>
                        </a:solidFill>
                        <a:effectLst/>
                        <a:latin typeface="Calibri" panose="020F0502020204030204" pitchFamily="34" charset="0"/>
                      </a:endParaRPr>
                    </a:p>
                  </a:txBody>
                  <a:tcPr marL="68580" marR="68580" marT="0" marB="0" anchor="ctr"/>
                </a:tc>
                <a:tc>
                  <a:txBody>
                    <a:bodyPr/>
                    <a:lstStyle/>
                    <a:p>
                      <a:pPr>
                        <a:lnSpc>
                          <a:spcPct val="115000"/>
                        </a:lnSpc>
                        <a:spcAft>
                          <a:spcPts val="0"/>
                        </a:spcAft>
                      </a:pPr>
                      <a:r>
                        <a:rPr lang="en-US" sz="1200" dirty="0">
                          <a:effectLst/>
                          <a:latin typeface="Agency FB" panose="020B0503020202020204" pitchFamily="34" charset="0"/>
                          <a:ea typeface="Calibri" panose="020F0502020204030204" pitchFamily="34" charset="0"/>
                          <a:cs typeface="Times New Roman" panose="02020603050405020304" pitchFamily="18" charset="0"/>
                        </a:rPr>
                        <a:t>Forms still with </a:t>
                      </a:r>
                      <a:r>
                        <a:rPr lang="en-US" sz="1200" dirty="0" err="1">
                          <a:effectLst/>
                          <a:latin typeface="Agency FB" panose="020B0503020202020204" pitchFamily="34" charset="0"/>
                          <a:ea typeface="Calibri" panose="020F0502020204030204" pitchFamily="34" charset="0"/>
                          <a:cs typeface="Times New Roman" panose="02020603050405020304" pitchFamily="18" charset="0"/>
                        </a:rPr>
                        <a:t>Councillors</a:t>
                      </a:r>
                      <a:endParaRPr lang="en-ZA" sz="1200" dirty="0">
                        <a:effectLst/>
                        <a:latin typeface="Arial" panose="020B0604020202020204" pitchFamily="34" charset="0"/>
                        <a:ea typeface="Calibri" panose="020F0502020204030204" pitchFamily="34" charset="0"/>
                      </a:endParaRPr>
                    </a:p>
                  </a:txBody>
                  <a:tcPr marL="68580" marR="68580" marT="0" marB="0" anchor="ctr"/>
                </a:tc>
                <a:tc>
                  <a:txBody>
                    <a:bodyPr/>
                    <a:lstStyle/>
                    <a:p>
                      <a:pPr>
                        <a:lnSpc>
                          <a:spcPct val="115000"/>
                        </a:lnSpc>
                        <a:spcAft>
                          <a:spcPts val="0"/>
                        </a:spcAft>
                      </a:pPr>
                      <a:r>
                        <a:rPr lang="en-US" sz="1200" dirty="0">
                          <a:effectLst/>
                          <a:latin typeface="Agency FB" panose="020B0503020202020204" pitchFamily="34" charset="0"/>
                          <a:ea typeface="Calibri" panose="020F0502020204030204" pitchFamily="34" charset="0"/>
                          <a:cs typeface="Times New Roman" panose="02020603050405020304" pitchFamily="18" charset="0"/>
                        </a:rPr>
                        <a:t>WLO to make follow-ups</a:t>
                      </a:r>
                      <a:endParaRPr lang="en-ZA" sz="1200" dirty="0">
                        <a:effectLst/>
                        <a:latin typeface="Arial" panose="020B0604020202020204" pitchFamily="34" charset="0"/>
                        <a:ea typeface="Calibri" panose="020F0502020204030204" pitchFamily="34" charset="0"/>
                      </a:endParaRPr>
                    </a:p>
                  </a:txBody>
                  <a:tcPr marL="68580" marR="68580" marT="0" marB="0" anchor="ctr"/>
                </a:tc>
              </a:tr>
              <a:tr h="279120">
                <a:tc>
                  <a:txBody>
                    <a:bodyPr/>
                    <a:lstStyle/>
                    <a:p>
                      <a:pPr>
                        <a:lnSpc>
                          <a:spcPct val="150000"/>
                        </a:lnSpc>
                        <a:spcAft>
                          <a:spcPts val="0"/>
                        </a:spcAft>
                      </a:pPr>
                      <a:r>
                        <a:rPr lang="en-US" sz="1100" b="0" dirty="0">
                          <a:solidFill>
                            <a:schemeClr val="tx1"/>
                          </a:solidFill>
                          <a:effectLst/>
                          <a:latin typeface="Agency FB" panose="020B0503020202020204" pitchFamily="34" charset="0"/>
                          <a:ea typeface="Times New Roman" panose="02020603050405020304" pitchFamily="18" charset="0"/>
                          <a:cs typeface="Times New Roman" panose="02020603050405020304" pitchFamily="18" charset="0"/>
                        </a:rPr>
                        <a:t>Council meeting </a:t>
                      </a:r>
                      <a:endParaRPr lang="en-ZA" sz="1100" b="0" dirty="0">
                        <a:solidFill>
                          <a:schemeClr val="tx1"/>
                        </a:solidFill>
                        <a:effectLst/>
                        <a:latin typeface="Agency FB" panose="020B0503020202020204" pitchFamily="34" charset="0"/>
                      </a:endParaRPr>
                    </a:p>
                  </a:txBody>
                  <a:tcPr marL="68580" marR="68580" marT="0" marB="0" anchor="ctr"/>
                </a:tc>
                <a:tc>
                  <a:txBody>
                    <a:bodyPr/>
                    <a:lstStyle/>
                    <a:p>
                      <a:pPr>
                        <a:lnSpc>
                          <a:spcPct val="150000"/>
                        </a:lnSpc>
                        <a:spcAft>
                          <a:spcPts val="0"/>
                        </a:spcAft>
                      </a:pPr>
                      <a:r>
                        <a:rPr lang="en-ZA" sz="1100" b="0" dirty="0" smtClean="0">
                          <a:solidFill>
                            <a:schemeClr val="tx1"/>
                          </a:solidFill>
                          <a:effectLst/>
                          <a:latin typeface="Agency FB" panose="020B0503020202020204" pitchFamily="34" charset="0"/>
                        </a:rPr>
                        <a:t>4</a:t>
                      </a:r>
                      <a:endParaRPr lang="en-ZA" sz="1100" b="0" dirty="0">
                        <a:solidFill>
                          <a:schemeClr val="tx1"/>
                        </a:solidFill>
                        <a:effectLst/>
                        <a:latin typeface="Agency FB" panose="020B0503020202020204" pitchFamily="34" charset="0"/>
                      </a:endParaRPr>
                    </a:p>
                  </a:txBody>
                  <a:tcPr marL="68580" marR="68580" marT="0" marB="0" anchor="ctr"/>
                </a:tc>
                <a:tc>
                  <a:txBody>
                    <a:bodyPr/>
                    <a:lstStyle/>
                    <a:p>
                      <a:pPr>
                        <a:lnSpc>
                          <a:spcPct val="150000"/>
                        </a:lnSpc>
                        <a:spcAft>
                          <a:spcPts val="0"/>
                        </a:spcAft>
                      </a:pPr>
                      <a:r>
                        <a:rPr lang="en-ZA" sz="1100" b="0" dirty="0" smtClean="0">
                          <a:solidFill>
                            <a:schemeClr val="tx1"/>
                          </a:solidFill>
                          <a:effectLst/>
                          <a:latin typeface="Agency FB" panose="020B0503020202020204" pitchFamily="34" charset="0"/>
                        </a:rPr>
                        <a:t>4</a:t>
                      </a:r>
                      <a:endParaRPr lang="en-ZA" sz="1100" b="0" dirty="0">
                        <a:solidFill>
                          <a:schemeClr val="tx1"/>
                        </a:solidFill>
                        <a:effectLst/>
                        <a:latin typeface="Agency FB" panose="020B0503020202020204" pitchFamily="34" charset="0"/>
                      </a:endParaRPr>
                    </a:p>
                  </a:txBody>
                  <a:tcPr marL="68580" marR="68580" marT="0" marB="0" anchor="ctr"/>
                </a:tc>
                <a:tc rowSpan="2">
                  <a:txBody>
                    <a:bodyPr/>
                    <a:lstStyle/>
                    <a:p>
                      <a:pPr>
                        <a:lnSpc>
                          <a:spcPct val="150000"/>
                        </a:lnSpc>
                        <a:spcAft>
                          <a:spcPts val="0"/>
                        </a:spcAft>
                      </a:pPr>
                      <a:r>
                        <a:rPr lang="en-ZA" sz="1100" b="0" dirty="0" smtClean="0">
                          <a:solidFill>
                            <a:schemeClr val="tx1"/>
                          </a:solidFill>
                          <a:effectLst/>
                          <a:latin typeface="Agency FB" panose="020B0503020202020204" pitchFamily="34" charset="0"/>
                        </a:rPr>
                        <a:t>R150 000.00</a:t>
                      </a:r>
                      <a:endParaRPr lang="en-ZA" sz="1100" b="0" dirty="0">
                        <a:solidFill>
                          <a:schemeClr val="tx1"/>
                        </a:solidFill>
                        <a:effectLst/>
                        <a:latin typeface="Agency FB" panose="020B0503020202020204" pitchFamily="34" charset="0"/>
                      </a:endParaRPr>
                    </a:p>
                  </a:txBody>
                  <a:tcPr marL="68580" marR="68580" marT="0" marB="0" anchor="ctr"/>
                </a:tc>
                <a:tc rowSpan="2">
                  <a:txBody>
                    <a:bodyPr/>
                    <a:lstStyle/>
                    <a:p>
                      <a:pPr algn="l" fontAlgn="b"/>
                      <a:r>
                        <a:rPr lang="en-ZA" sz="1100" b="0" i="0" u="none" strike="noStrike" dirty="0" smtClean="0">
                          <a:solidFill>
                            <a:schemeClr val="tx1"/>
                          </a:solidFill>
                          <a:effectLst/>
                          <a:latin typeface="Calibri" panose="020F0502020204030204" pitchFamily="34" charset="0"/>
                        </a:rPr>
                        <a:t>R118,049.66</a:t>
                      </a:r>
                      <a:endParaRPr lang="en-ZA" sz="1100" b="0" i="0" u="none" strike="noStrike" dirty="0">
                        <a:solidFill>
                          <a:schemeClr val="tx1"/>
                        </a:solidFill>
                        <a:effectLst/>
                        <a:latin typeface="Calibri" panose="020F0502020204030204" pitchFamily="34" charset="0"/>
                      </a:endParaRPr>
                    </a:p>
                  </a:txBody>
                  <a:tcPr marL="9525" marR="9525" marT="9525" marB="0" anchor="ctr"/>
                </a:tc>
                <a:tc>
                  <a:txBody>
                    <a:bodyPr/>
                    <a:lstStyle/>
                    <a:p>
                      <a:pPr>
                        <a:lnSpc>
                          <a:spcPct val="107000"/>
                        </a:lnSpc>
                        <a:spcAft>
                          <a:spcPts val="0"/>
                        </a:spcAft>
                      </a:pPr>
                      <a:r>
                        <a:rPr lang="en-ZA" sz="1100" b="0" dirty="0" smtClean="0">
                          <a:solidFill>
                            <a:schemeClr val="tx1"/>
                          </a:solidFill>
                          <a:effectLst/>
                          <a:latin typeface="Calibri" panose="020F0502020204030204" pitchFamily="34" charset="0"/>
                        </a:rPr>
                        <a:t>Achieved</a:t>
                      </a:r>
                      <a:endParaRPr lang="en-ZA" sz="1100" b="0" dirty="0">
                        <a:solidFill>
                          <a:schemeClr val="tx1"/>
                        </a:solidFill>
                        <a:effectLst/>
                        <a:latin typeface="Calibri" panose="020F0502020204030204" pitchFamily="34" charset="0"/>
                      </a:endParaRPr>
                    </a:p>
                  </a:txBody>
                  <a:tcPr marL="68580" marR="68580" marT="0" marB="0" anchor="ctr"/>
                </a:tc>
                <a:tc>
                  <a:txBody>
                    <a:bodyPr/>
                    <a:lstStyle/>
                    <a:p>
                      <a:pPr>
                        <a:lnSpc>
                          <a:spcPct val="115000"/>
                        </a:lnSpc>
                        <a:spcAft>
                          <a:spcPts val="0"/>
                        </a:spcAft>
                      </a:pPr>
                      <a:r>
                        <a:rPr lang="en-US" sz="1200" dirty="0">
                          <a:effectLst/>
                          <a:latin typeface="Agency FB" panose="020B0503020202020204" pitchFamily="34" charset="0"/>
                          <a:ea typeface="Calibri" panose="020F0502020204030204" pitchFamily="34" charset="0"/>
                          <a:cs typeface="Times New Roman" panose="02020603050405020304" pitchFamily="18" charset="0"/>
                        </a:rPr>
                        <a:t>None</a:t>
                      </a:r>
                      <a:endParaRPr lang="en-ZA" sz="1200" dirty="0">
                        <a:effectLst/>
                        <a:latin typeface="Arial" panose="020B0604020202020204" pitchFamily="34" charset="0"/>
                        <a:ea typeface="Calibri" panose="020F0502020204030204" pitchFamily="34" charset="0"/>
                      </a:endParaRPr>
                    </a:p>
                  </a:txBody>
                  <a:tcPr marL="68580" marR="68580" marT="0" marB="0" anchor="ctr"/>
                </a:tc>
                <a:tc>
                  <a:txBody>
                    <a:bodyPr/>
                    <a:lstStyle/>
                    <a:p>
                      <a:pPr>
                        <a:lnSpc>
                          <a:spcPct val="115000"/>
                        </a:lnSpc>
                        <a:spcAft>
                          <a:spcPts val="0"/>
                        </a:spcAft>
                      </a:pPr>
                      <a:r>
                        <a:rPr lang="en-US" sz="1200" dirty="0">
                          <a:effectLst/>
                          <a:latin typeface="Agency FB" panose="020B0503020202020204" pitchFamily="34" charset="0"/>
                          <a:ea typeface="Calibri" panose="020F0502020204030204" pitchFamily="34" charset="0"/>
                          <a:cs typeface="Times New Roman" panose="02020603050405020304" pitchFamily="18" charset="0"/>
                        </a:rPr>
                        <a:t>None</a:t>
                      </a:r>
                      <a:endParaRPr lang="en-ZA" sz="1200" dirty="0">
                        <a:effectLst/>
                        <a:latin typeface="Arial" panose="020B0604020202020204" pitchFamily="34" charset="0"/>
                        <a:ea typeface="Calibri" panose="020F0502020204030204" pitchFamily="34" charset="0"/>
                      </a:endParaRPr>
                    </a:p>
                  </a:txBody>
                  <a:tcPr marL="68580" marR="68580" marT="0" marB="0" anchor="ctr"/>
                </a:tc>
              </a:tr>
              <a:tr h="623126">
                <a:tc>
                  <a:txBody>
                    <a:bodyPr/>
                    <a:lstStyle/>
                    <a:p>
                      <a:pPr>
                        <a:lnSpc>
                          <a:spcPct val="150000"/>
                        </a:lnSpc>
                        <a:spcAft>
                          <a:spcPts val="0"/>
                        </a:spcAft>
                      </a:pPr>
                      <a:r>
                        <a:rPr lang="en-US" sz="1100" b="0" dirty="0">
                          <a:solidFill>
                            <a:schemeClr val="tx1"/>
                          </a:solidFill>
                          <a:effectLst/>
                          <a:latin typeface="Agency FB" panose="020B0503020202020204" pitchFamily="34" charset="0"/>
                          <a:ea typeface="Times New Roman" panose="02020603050405020304" pitchFamily="18" charset="0"/>
                          <a:cs typeface="Times New Roman" panose="02020603050405020304" pitchFamily="18" charset="0"/>
                        </a:rPr>
                        <a:t> EXCO </a:t>
                      </a:r>
                      <a:endParaRPr lang="en-ZA" sz="1100" b="0" dirty="0">
                        <a:solidFill>
                          <a:schemeClr val="tx1"/>
                        </a:solidFill>
                        <a:effectLst/>
                        <a:latin typeface="Agency FB" panose="020B0503020202020204" pitchFamily="34" charset="0"/>
                      </a:endParaRPr>
                    </a:p>
                  </a:txBody>
                  <a:tcPr marL="68580" marR="68580" marT="0" marB="0" anchor="ctr"/>
                </a:tc>
                <a:tc>
                  <a:txBody>
                    <a:bodyPr/>
                    <a:lstStyle/>
                    <a:p>
                      <a:pPr>
                        <a:lnSpc>
                          <a:spcPct val="150000"/>
                        </a:lnSpc>
                        <a:spcAft>
                          <a:spcPts val="0"/>
                        </a:spcAft>
                      </a:pPr>
                      <a:r>
                        <a:rPr lang="en-ZA" sz="1100" b="0" dirty="0" smtClean="0">
                          <a:solidFill>
                            <a:schemeClr val="tx1"/>
                          </a:solidFill>
                          <a:effectLst/>
                          <a:latin typeface="Agency FB" panose="020B0503020202020204" pitchFamily="34" charset="0"/>
                        </a:rPr>
                        <a:t>12</a:t>
                      </a:r>
                      <a:endParaRPr lang="en-ZA" sz="1100" b="0" dirty="0">
                        <a:solidFill>
                          <a:schemeClr val="tx1"/>
                        </a:solidFill>
                        <a:effectLst/>
                        <a:latin typeface="Agency FB" panose="020B0503020202020204" pitchFamily="34" charset="0"/>
                      </a:endParaRPr>
                    </a:p>
                  </a:txBody>
                  <a:tcPr marL="68580" marR="68580" marT="0" marB="0" anchor="ctr"/>
                </a:tc>
                <a:tc>
                  <a:txBody>
                    <a:bodyPr/>
                    <a:lstStyle/>
                    <a:p>
                      <a:pPr>
                        <a:lnSpc>
                          <a:spcPct val="150000"/>
                        </a:lnSpc>
                        <a:spcAft>
                          <a:spcPts val="0"/>
                        </a:spcAft>
                      </a:pPr>
                      <a:endParaRPr lang="en-ZA" sz="1100" b="0" dirty="0">
                        <a:solidFill>
                          <a:schemeClr val="tx1"/>
                        </a:solidFill>
                        <a:effectLst/>
                        <a:latin typeface="Agency FB" panose="020B0503020202020204" pitchFamily="34" charset="0"/>
                      </a:endParaRPr>
                    </a:p>
                  </a:txBody>
                  <a:tcPr marL="68580" marR="68580" marT="0" marB="0" anchor="ctr"/>
                </a:tc>
                <a:tc vMerge="1">
                  <a:txBody>
                    <a:bodyPr/>
                    <a:lstStyle/>
                    <a:p>
                      <a:pPr>
                        <a:lnSpc>
                          <a:spcPct val="150000"/>
                        </a:lnSpc>
                        <a:spcAft>
                          <a:spcPts val="0"/>
                        </a:spcAft>
                      </a:pPr>
                      <a:endParaRPr lang="en-ZA" sz="1100" b="0" dirty="0">
                        <a:effectLst/>
                        <a:latin typeface="Agency FB" panose="020B0503020202020204" pitchFamily="34" charset="0"/>
                      </a:endParaRPr>
                    </a:p>
                  </a:txBody>
                  <a:tcPr marL="68580" marR="68580" marT="0" marB="0"/>
                </a:tc>
                <a:tc vMerge="1">
                  <a:txBody>
                    <a:bodyPr/>
                    <a:lstStyle/>
                    <a:p>
                      <a:pPr algn="l" fontAlgn="b"/>
                      <a:endParaRPr lang="en-ZA" sz="1100" b="0" i="0" u="none" strike="noStrike" dirty="0">
                        <a:solidFill>
                          <a:schemeClr val="tx1"/>
                        </a:solidFill>
                        <a:effectLst/>
                        <a:latin typeface="Calibri" panose="020F0502020204030204" pitchFamily="34" charset="0"/>
                      </a:endParaRPr>
                    </a:p>
                  </a:txBody>
                  <a:tcPr marL="9525" marR="9525" marT="9525" marB="0" anchor="ctr"/>
                </a:tc>
                <a:tc>
                  <a:txBody>
                    <a:bodyPr/>
                    <a:lstStyle/>
                    <a:p>
                      <a:pPr>
                        <a:lnSpc>
                          <a:spcPct val="106000"/>
                        </a:lnSpc>
                        <a:spcAft>
                          <a:spcPts val="0"/>
                        </a:spcAft>
                      </a:pPr>
                      <a:r>
                        <a:rPr lang="en-ZA" sz="1200" kern="1200">
                          <a:effectLst/>
                          <a:latin typeface="Agency FB" panose="020B0503020202020204" pitchFamily="34" charset="0"/>
                          <a:ea typeface="Times New Roman" panose="02020603050405020304" pitchFamily="18" charset="0"/>
                          <a:cs typeface="Arial" panose="020B0604020202020204" pitchFamily="34" charset="0"/>
                        </a:rPr>
                        <a:t>Not achieved</a:t>
                      </a:r>
                      <a:endParaRPr lang="en-ZA" sz="1200">
                        <a:effectLst/>
                        <a:latin typeface="Arial" panose="020B0604020202020204" pitchFamily="34" charset="0"/>
                        <a:ea typeface="Times New Roman" panose="02020603050405020304" pitchFamily="18" charset="0"/>
                      </a:endParaRPr>
                    </a:p>
                  </a:txBody>
                  <a:tcPr marL="68580" marR="68580" marT="0" marB="0"/>
                </a:tc>
                <a:tc>
                  <a:txBody>
                    <a:bodyPr/>
                    <a:lstStyle/>
                    <a:p>
                      <a:pPr>
                        <a:lnSpc>
                          <a:spcPct val="115000"/>
                        </a:lnSpc>
                        <a:spcAft>
                          <a:spcPts val="0"/>
                        </a:spcAft>
                      </a:pPr>
                      <a:r>
                        <a:rPr lang="en-ZA" sz="1200" kern="1200">
                          <a:effectLst/>
                          <a:latin typeface="Agency FB" panose="020B0503020202020204" pitchFamily="34" charset="0"/>
                          <a:ea typeface="Calibri" panose="020F0502020204030204" pitchFamily="34" charset="0"/>
                        </a:rPr>
                        <a:t>No meetings in March and June due to other programmes</a:t>
                      </a:r>
                      <a:endParaRPr lang="en-ZA" sz="1200">
                        <a:effectLst/>
                        <a:latin typeface="Arial" panose="020B0604020202020204" pitchFamily="34" charset="0"/>
                        <a:ea typeface="Times New Roman" panose="02020603050405020304" pitchFamily="18" charset="0"/>
                      </a:endParaRPr>
                    </a:p>
                  </a:txBody>
                  <a:tcPr marL="68580" marR="68580" marT="0" marB="0"/>
                </a:tc>
                <a:tc>
                  <a:txBody>
                    <a:bodyPr/>
                    <a:lstStyle/>
                    <a:p>
                      <a:pPr>
                        <a:lnSpc>
                          <a:spcPct val="115000"/>
                        </a:lnSpc>
                        <a:spcAft>
                          <a:spcPts val="0"/>
                        </a:spcAft>
                      </a:pPr>
                      <a:r>
                        <a:rPr lang="en-ZA" sz="1200" kern="1200">
                          <a:effectLst/>
                          <a:latin typeface="Agency FB" panose="020B0503020202020204" pitchFamily="34" charset="0"/>
                          <a:ea typeface="Calibri" panose="020F0502020204030204" pitchFamily="34" charset="0"/>
                        </a:rPr>
                        <a:t>Adherence to Council approved programme</a:t>
                      </a:r>
                      <a:endParaRPr lang="en-ZA" sz="1200">
                        <a:effectLst/>
                        <a:latin typeface="Arial" panose="020B0604020202020204" pitchFamily="34" charset="0"/>
                        <a:ea typeface="Times New Roman" panose="02020603050405020304" pitchFamily="18" charset="0"/>
                      </a:endParaRPr>
                    </a:p>
                  </a:txBody>
                  <a:tcPr marL="68580" marR="68580" marT="0" marB="0"/>
                </a:tc>
              </a:tr>
              <a:tr h="595286">
                <a:tc>
                  <a:txBody>
                    <a:bodyPr/>
                    <a:lstStyle/>
                    <a:p>
                      <a:pPr>
                        <a:lnSpc>
                          <a:spcPct val="150000"/>
                        </a:lnSpc>
                        <a:spcAft>
                          <a:spcPts val="0"/>
                        </a:spcAft>
                      </a:pPr>
                      <a:r>
                        <a:rPr lang="en-US" sz="1100" b="0" dirty="0">
                          <a:solidFill>
                            <a:schemeClr val="tx1"/>
                          </a:solidFill>
                          <a:effectLst/>
                          <a:latin typeface="Agency FB" panose="020B0503020202020204" pitchFamily="34" charset="0"/>
                          <a:ea typeface="Times New Roman" panose="02020603050405020304" pitchFamily="18" charset="0"/>
                          <a:cs typeface="Times New Roman" panose="02020603050405020304" pitchFamily="18" charset="0"/>
                        </a:rPr>
                        <a:t>Sec 79 committees</a:t>
                      </a:r>
                      <a:endParaRPr lang="en-ZA" sz="1100" b="0" dirty="0">
                        <a:solidFill>
                          <a:schemeClr val="tx1"/>
                        </a:solidFill>
                        <a:effectLst/>
                        <a:latin typeface="Agency FB" panose="020B0503020202020204" pitchFamily="34" charset="0"/>
                      </a:endParaRPr>
                    </a:p>
                  </a:txBody>
                  <a:tcPr marL="68580" marR="68580" marT="0" marB="0" anchor="ctr"/>
                </a:tc>
                <a:tc>
                  <a:txBody>
                    <a:bodyPr/>
                    <a:lstStyle/>
                    <a:p>
                      <a:pPr>
                        <a:lnSpc>
                          <a:spcPct val="150000"/>
                        </a:lnSpc>
                        <a:spcAft>
                          <a:spcPts val="0"/>
                        </a:spcAft>
                      </a:pPr>
                      <a:r>
                        <a:rPr lang="en-ZA" sz="1100" b="0" dirty="0" smtClean="0">
                          <a:solidFill>
                            <a:schemeClr val="tx1"/>
                          </a:solidFill>
                          <a:effectLst/>
                          <a:latin typeface="Agency FB" panose="020B0503020202020204" pitchFamily="34" charset="0"/>
                        </a:rPr>
                        <a:t>72</a:t>
                      </a:r>
                      <a:endParaRPr lang="en-ZA" sz="1100" b="0" dirty="0">
                        <a:solidFill>
                          <a:schemeClr val="tx1"/>
                        </a:solidFill>
                        <a:effectLst/>
                        <a:latin typeface="Agency FB" panose="020B0503020202020204" pitchFamily="34" charset="0"/>
                      </a:endParaRPr>
                    </a:p>
                  </a:txBody>
                  <a:tcPr marL="68580" marR="68580" marT="0" marB="0" anchor="ctr"/>
                </a:tc>
                <a:tc>
                  <a:txBody>
                    <a:bodyPr/>
                    <a:lstStyle/>
                    <a:p>
                      <a:pPr>
                        <a:lnSpc>
                          <a:spcPct val="150000"/>
                        </a:lnSpc>
                        <a:spcAft>
                          <a:spcPts val="0"/>
                        </a:spcAft>
                      </a:pPr>
                      <a:endParaRPr lang="en-ZA" sz="1100" b="0" dirty="0">
                        <a:solidFill>
                          <a:schemeClr val="tx1"/>
                        </a:solidFill>
                        <a:effectLst/>
                        <a:latin typeface="Agency FB" panose="020B0503020202020204" pitchFamily="34" charset="0"/>
                      </a:endParaRPr>
                    </a:p>
                  </a:txBody>
                  <a:tcPr marL="68580" marR="68580" marT="0" marB="0" anchor="ctr"/>
                </a:tc>
                <a:tc>
                  <a:txBody>
                    <a:bodyPr/>
                    <a:lstStyle/>
                    <a:p>
                      <a:pPr>
                        <a:lnSpc>
                          <a:spcPct val="150000"/>
                        </a:lnSpc>
                        <a:spcAft>
                          <a:spcPts val="0"/>
                        </a:spcAft>
                      </a:pPr>
                      <a:r>
                        <a:rPr lang="en-ZA" sz="1100" b="0" dirty="0" smtClean="0">
                          <a:solidFill>
                            <a:schemeClr val="tx1"/>
                          </a:solidFill>
                          <a:effectLst/>
                          <a:latin typeface="Agency FB" panose="020B0503020202020204" pitchFamily="34" charset="0"/>
                        </a:rPr>
                        <a:t>R0.00</a:t>
                      </a:r>
                      <a:endParaRPr lang="en-ZA" sz="1100" b="0" dirty="0">
                        <a:solidFill>
                          <a:schemeClr val="tx1"/>
                        </a:solidFill>
                        <a:effectLst/>
                        <a:latin typeface="Agency FB" panose="020B0503020202020204" pitchFamily="34" charset="0"/>
                      </a:endParaRPr>
                    </a:p>
                  </a:txBody>
                  <a:tcPr marL="68580" marR="68580" marT="0" marB="0"/>
                </a:tc>
                <a:tc>
                  <a:txBody>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kumimoji="0" lang="en-ZA" sz="1100" b="0" i="0" u="none" strike="noStrike" kern="1200" cap="none" spc="0" normalizeH="0" baseline="0" noProof="0" dirty="0" smtClean="0">
                          <a:ln>
                            <a:noFill/>
                          </a:ln>
                          <a:solidFill>
                            <a:prstClr val="black"/>
                          </a:solidFill>
                          <a:effectLst/>
                          <a:uLnTx/>
                          <a:uFillTx/>
                          <a:latin typeface="Agency FB" panose="020B0503020202020204" pitchFamily="34" charset="0"/>
                        </a:rPr>
                        <a:t>R0.00</a:t>
                      </a:r>
                    </a:p>
                  </a:txBody>
                  <a:tcPr marL="9525" marR="9525" marT="9525" marB="0"/>
                </a:tc>
                <a:tc>
                  <a:txBody>
                    <a:bodyPr/>
                    <a:lstStyle/>
                    <a:p>
                      <a:pPr>
                        <a:lnSpc>
                          <a:spcPct val="106000"/>
                        </a:lnSpc>
                        <a:spcAft>
                          <a:spcPts val="0"/>
                        </a:spcAft>
                      </a:pPr>
                      <a:r>
                        <a:rPr lang="en-ZA" sz="1200" kern="1200">
                          <a:effectLst/>
                          <a:latin typeface="Agency FB" panose="020B0503020202020204" pitchFamily="34" charset="0"/>
                          <a:ea typeface="Times New Roman" panose="02020603050405020304" pitchFamily="18" charset="0"/>
                          <a:cs typeface="Arial" panose="020B0604020202020204" pitchFamily="34" charset="0"/>
                        </a:rPr>
                        <a:t>Not Achieved</a:t>
                      </a:r>
                      <a:endParaRPr lang="en-ZA" sz="1200">
                        <a:effectLst/>
                        <a:latin typeface="Arial" panose="020B0604020202020204" pitchFamily="34" charset="0"/>
                        <a:ea typeface="Times New Roman" panose="02020603050405020304" pitchFamily="18" charset="0"/>
                      </a:endParaRPr>
                    </a:p>
                  </a:txBody>
                  <a:tcPr marL="68580" marR="68580" marT="0" marB="0"/>
                </a:tc>
                <a:tc>
                  <a:txBody>
                    <a:bodyPr/>
                    <a:lstStyle/>
                    <a:p>
                      <a:pPr>
                        <a:lnSpc>
                          <a:spcPct val="115000"/>
                        </a:lnSpc>
                        <a:spcAft>
                          <a:spcPts val="0"/>
                        </a:spcAft>
                      </a:pPr>
                      <a:r>
                        <a:rPr lang="en-ZA" sz="1200" kern="1200">
                          <a:effectLst/>
                          <a:latin typeface="Agency FB" panose="020B0503020202020204" pitchFamily="34" charset="0"/>
                          <a:ea typeface="Calibri" panose="020F0502020204030204" pitchFamily="34" charset="0"/>
                        </a:rPr>
                        <a:t>No received items, some committees not quorating</a:t>
                      </a:r>
                      <a:endParaRPr lang="en-ZA" sz="1200">
                        <a:effectLst/>
                        <a:latin typeface="Arial" panose="020B0604020202020204" pitchFamily="34" charset="0"/>
                        <a:ea typeface="Times New Roman" panose="02020603050405020304" pitchFamily="18" charset="0"/>
                      </a:endParaRPr>
                    </a:p>
                  </a:txBody>
                  <a:tcPr marL="68580" marR="68580" marT="0" marB="0"/>
                </a:tc>
                <a:tc>
                  <a:txBody>
                    <a:bodyPr/>
                    <a:lstStyle/>
                    <a:p>
                      <a:pPr>
                        <a:lnSpc>
                          <a:spcPct val="115000"/>
                        </a:lnSpc>
                        <a:spcAft>
                          <a:spcPts val="0"/>
                        </a:spcAft>
                      </a:pPr>
                      <a:r>
                        <a:rPr lang="en-ZA" sz="1200" kern="1200">
                          <a:effectLst/>
                          <a:latin typeface="Agency FB" panose="020B0503020202020204" pitchFamily="34" charset="0"/>
                          <a:ea typeface="Calibri" panose="020F0502020204030204" pitchFamily="34" charset="0"/>
                        </a:rPr>
                        <a:t>Adherence to Council approved programme</a:t>
                      </a:r>
                      <a:endParaRPr lang="en-ZA" sz="1200">
                        <a:effectLst/>
                        <a:latin typeface="Arial" panose="020B0604020202020204" pitchFamily="34" charset="0"/>
                        <a:ea typeface="Times New Roman" panose="02020603050405020304" pitchFamily="18" charset="0"/>
                      </a:endParaRPr>
                    </a:p>
                  </a:txBody>
                  <a:tcPr marL="68580" marR="68580" marT="0" marB="0"/>
                </a:tc>
              </a:tr>
              <a:tr h="394436">
                <a:tc>
                  <a:txBody>
                    <a:bodyPr/>
                    <a:lstStyle/>
                    <a:p>
                      <a:pPr>
                        <a:lnSpc>
                          <a:spcPct val="150000"/>
                        </a:lnSpc>
                        <a:spcAft>
                          <a:spcPts val="0"/>
                        </a:spcAft>
                      </a:pPr>
                      <a:r>
                        <a:rPr lang="en-US" sz="1100" b="0" dirty="0">
                          <a:solidFill>
                            <a:schemeClr val="tx1"/>
                          </a:solidFill>
                          <a:effectLst/>
                          <a:latin typeface="Agency FB" panose="020B0503020202020204" pitchFamily="34" charset="0"/>
                          <a:ea typeface="Times New Roman" panose="02020603050405020304" pitchFamily="18" charset="0"/>
                          <a:cs typeface="Times New Roman" panose="02020603050405020304" pitchFamily="18" charset="0"/>
                        </a:rPr>
                        <a:t>Special Programs</a:t>
                      </a:r>
                      <a:endParaRPr lang="en-ZA" sz="1100" b="0" dirty="0">
                        <a:solidFill>
                          <a:schemeClr val="tx1"/>
                        </a:solidFill>
                        <a:effectLst/>
                        <a:latin typeface="Agency FB" panose="020B0503020202020204" pitchFamily="34" charset="0"/>
                      </a:endParaRPr>
                    </a:p>
                  </a:txBody>
                  <a:tcPr marL="68580" marR="68580" marT="0" marB="0" anchor="ctr"/>
                </a:tc>
                <a:tc>
                  <a:txBody>
                    <a:bodyPr/>
                    <a:lstStyle/>
                    <a:p>
                      <a:pPr>
                        <a:lnSpc>
                          <a:spcPct val="150000"/>
                        </a:lnSpc>
                        <a:spcAft>
                          <a:spcPts val="0"/>
                        </a:spcAft>
                      </a:pPr>
                      <a:r>
                        <a:rPr lang="en-ZA" sz="1100" b="0" dirty="0" smtClean="0">
                          <a:solidFill>
                            <a:schemeClr val="tx1"/>
                          </a:solidFill>
                          <a:effectLst/>
                          <a:latin typeface="Agency FB" panose="020B0503020202020204" pitchFamily="34" charset="0"/>
                        </a:rPr>
                        <a:t>4</a:t>
                      </a:r>
                      <a:endParaRPr lang="en-ZA" sz="1100" b="0" dirty="0">
                        <a:solidFill>
                          <a:schemeClr val="tx1"/>
                        </a:solidFill>
                        <a:effectLst/>
                        <a:latin typeface="Agency FB" panose="020B0503020202020204" pitchFamily="34" charset="0"/>
                      </a:endParaRPr>
                    </a:p>
                  </a:txBody>
                  <a:tcPr marL="68580" marR="68580" marT="0" marB="0" anchor="ctr"/>
                </a:tc>
                <a:tc>
                  <a:txBody>
                    <a:bodyPr/>
                    <a:lstStyle/>
                    <a:p>
                      <a:pPr>
                        <a:lnSpc>
                          <a:spcPct val="150000"/>
                        </a:lnSpc>
                        <a:spcAft>
                          <a:spcPts val="0"/>
                        </a:spcAft>
                      </a:pPr>
                      <a:r>
                        <a:rPr lang="en-ZA" sz="1100" b="0" dirty="0" smtClean="0">
                          <a:solidFill>
                            <a:schemeClr val="tx1"/>
                          </a:solidFill>
                          <a:effectLst/>
                          <a:latin typeface="Agency FB" panose="020B0503020202020204" pitchFamily="34" charset="0"/>
                        </a:rPr>
                        <a:t>4</a:t>
                      </a:r>
                      <a:endParaRPr lang="en-ZA" sz="1100" b="0" dirty="0">
                        <a:solidFill>
                          <a:schemeClr val="tx1"/>
                        </a:solidFill>
                        <a:effectLst/>
                        <a:latin typeface="Agency FB" panose="020B0503020202020204" pitchFamily="34" charset="0"/>
                      </a:endParaRPr>
                    </a:p>
                  </a:txBody>
                  <a:tcPr marL="68580" marR="68580" marT="0" marB="0" anchor="ctr"/>
                </a:tc>
                <a:tc>
                  <a:txBody>
                    <a:bodyPr/>
                    <a:lstStyle/>
                    <a:p>
                      <a:pPr>
                        <a:lnSpc>
                          <a:spcPct val="150000"/>
                        </a:lnSpc>
                        <a:spcAft>
                          <a:spcPts val="0"/>
                        </a:spcAft>
                      </a:pPr>
                      <a:r>
                        <a:rPr lang="en-US" sz="1100" b="0" dirty="0" smtClean="0">
                          <a:solidFill>
                            <a:schemeClr val="tx1"/>
                          </a:solidFill>
                          <a:effectLst/>
                          <a:latin typeface="Agency FB" panose="020B0503020202020204" pitchFamily="34" charset="0"/>
                          <a:ea typeface="Times New Roman" panose="02020603050405020304" pitchFamily="18" charset="0"/>
                          <a:cs typeface="Times New Roman" panose="02020603050405020304" pitchFamily="18" charset="0"/>
                        </a:rPr>
                        <a:t>R 150 000.00</a:t>
                      </a:r>
                      <a:endParaRPr lang="en-ZA" sz="1100" b="0" dirty="0">
                        <a:solidFill>
                          <a:schemeClr val="tx1"/>
                        </a:solidFill>
                        <a:effectLst/>
                        <a:latin typeface="Agency FB" panose="020B0503020202020204" pitchFamily="34" charset="0"/>
                      </a:endParaRPr>
                    </a:p>
                  </a:txBody>
                  <a:tcPr marL="68580" marR="68580" marT="0" marB="0" anchor="ctr"/>
                </a:tc>
                <a:tc>
                  <a:txBody>
                    <a:bodyPr/>
                    <a:lstStyle/>
                    <a:p>
                      <a:pPr algn="l" fontAlgn="b"/>
                      <a:r>
                        <a:rPr lang="en-ZA" sz="1100" b="0" i="0" u="none" strike="noStrike" dirty="0" smtClean="0">
                          <a:solidFill>
                            <a:schemeClr val="tx1"/>
                          </a:solidFill>
                          <a:effectLst/>
                          <a:latin typeface="Calibri" panose="020F0502020204030204" pitchFamily="34" charset="0"/>
                        </a:rPr>
                        <a:t>R 148 988.10</a:t>
                      </a:r>
                      <a:endParaRPr lang="en-ZA" sz="1100" b="0" i="0" u="none" strike="noStrike" dirty="0">
                        <a:solidFill>
                          <a:schemeClr val="tx1"/>
                        </a:solidFill>
                        <a:effectLst/>
                        <a:latin typeface="Calibri" panose="020F0502020204030204" pitchFamily="34" charset="0"/>
                      </a:endParaRPr>
                    </a:p>
                  </a:txBody>
                  <a:tcPr marL="9525" marR="9525" marT="9525" marB="0" anchor="ctr"/>
                </a:tc>
                <a:tc>
                  <a:txBody>
                    <a:bodyPr/>
                    <a:lstStyle/>
                    <a:p>
                      <a:pPr>
                        <a:lnSpc>
                          <a:spcPct val="106000"/>
                        </a:lnSpc>
                        <a:spcAft>
                          <a:spcPts val="0"/>
                        </a:spcAft>
                      </a:pPr>
                      <a:r>
                        <a:rPr lang="en-ZA" sz="1200" kern="1200">
                          <a:solidFill>
                            <a:srgbClr val="000000"/>
                          </a:solidFill>
                          <a:effectLst/>
                          <a:latin typeface="Agency FB" panose="020B0503020202020204" pitchFamily="34" charset="0"/>
                          <a:ea typeface="Times New Roman" panose="02020603050405020304" pitchFamily="18" charset="0"/>
                          <a:cs typeface="Arial" panose="020B0604020202020204" pitchFamily="34" charset="0"/>
                        </a:rPr>
                        <a:t>Achieved</a:t>
                      </a:r>
                      <a:endParaRPr lang="en-ZA" sz="1200">
                        <a:effectLst/>
                        <a:latin typeface="Arial" panose="020B0604020202020204" pitchFamily="34" charset="0"/>
                        <a:ea typeface="Times New Roman" panose="02020603050405020304" pitchFamily="18" charset="0"/>
                      </a:endParaRPr>
                    </a:p>
                  </a:txBody>
                  <a:tcPr marL="68580" marR="68580" marT="0" marB="0"/>
                </a:tc>
                <a:tc>
                  <a:txBody>
                    <a:bodyPr/>
                    <a:lstStyle/>
                    <a:p>
                      <a:pPr>
                        <a:lnSpc>
                          <a:spcPct val="115000"/>
                        </a:lnSpc>
                        <a:spcAft>
                          <a:spcPts val="0"/>
                        </a:spcAft>
                      </a:pPr>
                      <a:r>
                        <a:rPr lang="en-ZA" sz="1200" kern="1200">
                          <a:solidFill>
                            <a:srgbClr val="000000"/>
                          </a:solidFill>
                          <a:effectLst/>
                          <a:latin typeface="Agency FB" panose="020B0503020202020204" pitchFamily="34" charset="0"/>
                          <a:ea typeface="Calibri" panose="020F0502020204030204" pitchFamily="34" charset="0"/>
                        </a:rPr>
                        <a:t>None</a:t>
                      </a:r>
                      <a:endParaRPr lang="en-ZA" sz="1200">
                        <a:effectLst/>
                        <a:latin typeface="Arial" panose="020B0604020202020204" pitchFamily="34" charset="0"/>
                        <a:ea typeface="Times New Roman" panose="02020603050405020304" pitchFamily="18" charset="0"/>
                      </a:endParaRPr>
                    </a:p>
                  </a:txBody>
                  <a:tcPr marL="68580" marR="68580" marT="0" marB="0"/>
                </a:tc>
                <a:tc>
                  <a:txBody>
                    <a:bodyPr/>
                    <a:lstStyle/>
                    <a:p>
                      <a:pPr>
                        <a:lnSpc>
                          <a:spcPct val="115000"/>
                        </a:lnSpc>
                        <a:spcAft>
                          <a:spcPts val="0"/>
                        </a:spcAft>
                      </a:pPr>
                      <a:r>
                        <a:rPr lang="en-ZA" sz="1200" kern="1200" dirty="0">
                          <a:solidFill>
                            <a:srgbClr val="000000"/>
                          </a:solidFill>
                          <a:effectLst/>
                          <a:latin typeface="Agency FB" panose="020B0503020202020204" pitchFamily="34" charset="0"/>
                          <a:ea typeface="Calibri" panose="020F0502020204030204" pitchFamily="34" charset="0"/>
                        </a:rPr>
                        <a:t>None</a:t>
                      </a:r>
                      <a:endParaRPr lang="en-ZA" sz="1200" dirty="0">
                        <a:effectLst/>
                        <a:latin typeface="Arial" panose="020B0604020202020204" pitchFamily="34" charset="0"/>
                        <a:ea typeface="Times New Roman" panose="02020603050405020304" pitchFamily="18" charset="0"/>
                      </a:endParaRPr>
                    </a:p>
                  </a:txBody>
                  <a:tcPr marL="68580" marR="68580" marT="0" marB="0"/>
                </a:tc>
              </a:tr>
              <a:tr h="279120">
                <a:tc>
                  <a:txBody>
                    <a:bodyPr/>
                    <a:lstStyle/>
                    <a:p>
                      <a:pPr>
                        <a:lnSpc>
                          <a:spcPct val="150000"/>
                        </a:lnSpc>
                        <a:spcAft>
                          <a:spcPts val="0"/>
                        </a:spcAft>
                      </a:pPr>
                      <a:r>
                        <a:rPr lang="en-US" sz="1100" b="0" dirty="0">
                          <a:solidFill>
                            <a:schemeClr val="tx1"/>
                          </a:solidFill>
                          <a:effectLst/>
                          <a:latin typeface="Agency FB" panose="020B0503020202020204" pitchFamily="34" charset="0"/>
                          <a:ea typeface="Times New Roman" panose="02020603050405020304" pitchFamily="18" charset="0"/>
                          <a:cs typeface="Times New Roman" panose="02020603050405020304" pitchFamily="18" charset="0"/>
                        </a:rPr>
                        <a:t>Youth Development Matter </a:t>
                      </a:r>
                      <a:endParaRPr lang="en-ZA" sz="1100" b="0" dirty="0">
                        <a:solidFill>
                          <a:schemeClr val="tx1"/>
                        </a:solidFill>
                        <a:effectLst/>
                        <a:latin typeface="Agency FB" panose="020B0503020202020204" pitchFamily="34" charset="0"/>
                      </a:endParaRPr>
                    </a:p>
                  </a:txBody>
                  <a:tcPr marL="68580" marR="68580" marT="0" marB="0" anchor="ctr"/>
                </a:tc>
                <a:tc>
                  <a:txBody>
                    <a:bodyPr/>
                    <a:lstStyle/>
                    <a:p>
                      <a:pPr>
                        <a:lnSpc>
                          <a:spcPct val="150000"/>
                        </a:lnSpc>
                        <a:spcAft>
                          <a:spcPts val="0"/>
                        </a:spcAft>
                      </a:pPr>
                      <a:r>
                        <a:rPr lang="en-ZA" sz="1100" b="0" dirty="0" smtClean="0">
                          <a:solidFill>
                            <a:schemeClr val="tx1"/>
                          </a:solidFill>
                          <a:effectLst/>
                          <a:latin typeface="Agency FB" panose="020B0503020202020204" pitchFamily="34" charset="0"/>
                        </a:rPr>
                        <a:t>2</a:t>
                      </a:r>
                      <a:endParaRPr lang="en-ZA" sz="1100" b="0" dirty="0">
                        <a:solidFill>
                          <a:schemeClr val="tx1"/>
                        </a:solidFill>
                        <a:effectLst/>
                        <a:latin typeface="Agency FB" panose="020B0503020202020204" pitchFamily="34" charset="0"/>
                      </a:endParaRPr>
                    </a:p>
                  </a:txBody>
                  <a:tcPr marL="68580" marR="68580" marT="0" marB="0" anchor="ctr"/>
                </a:tc>
                <a:tc>
                  <a:txBody>
                    <a:bodyPr/>
                    <a:lstStyle/>
                    <a:p>
                      <a:pPr>
                        <a:lnSpc>
                          <a:spcPct val="150000"/>
                        </a:lnSpc>
                        <a:spcAft>
                          <a:spcPts val="0"/>
                        </a:spcAft>
                      </a:pPr>
                      <a:r>
                        <a:rPr lang="en-ZA" sz="1100" b="0" dirty="0" smtClean="0">
                          <a:solidFill>
                            <a:schemeClr val="tx1"/>
                          </a:solidFill>
                          <a:effectLst/>
                          <a:latin typeface="Agency FB" panose="020B0503020202020204" pitchFamily="34" charset="0"/>
                        </a:rPr>
                        <a:t>2</a:t>
                      </a:r>
                      <a:endParaRPr lang="en-ZA" sz="1100" b="0" dirty="0">
                        <a:solidFill>
                          <a:schemeClr val="tx1"/>
                        </a:solidFill>
                        <a:effectLst/>
                        <a:latin typeface="Agency FB" panose="020B0503020202020204" pitchFamily="34" charset="0"/>
                      </a:endParaRPr>
                    </a:p>
                  </a:txBody>
                  <a:tcPr marL="68580" marR="68580" marT="0" marB="0" anchor="ctr"/>
                </a:tc>
                <a:tc>
                  <a:txBody>
                    <a:bodyPr/>
                    <a:lstStyle/>
                    <a:p>
                      <a:pPr>
                        <a:spcAft>
                          <a:spcPts val="0"/>
                        </a:spcAft>
                      </a:pPr>
                      <a:r>
                        <a:rPr lang="en-US" sz="1100" b="0" dirty="0" smtClean="0">
                          <a:solidFill>
                            <a:schemeClr val="tx1"/>
                          </a:solidFill>
                          <a:effectLst/>
                          <a:latin typeface="Agency FB" panose="020B0503020202020204" pitchFamily="34" charset="0"/>
                          <a:ea typeface="Times New Roman" panose="02020603050405020304" pitchFamily="18" charset="0"/>
                          <a:cs typeface="Times New Roman" panose="02020603050405020304" pitchFamily="18" charset="0"/>
                        </a:rPr>
                        <a:t>R160 000.00</a:t>
                      </a:r>
                      <a:endParaRPr lang="en-ZA" sz="1100" b="0" dirty="0" smtClean="0">
                        <a:solidFill>
                          <a:schemeClr val="tx1"/>
                        </a:solidFill>
                        <a:effectLst/>
                      </a:endParaRPr>
                    </a:p>
                  </a:txBody>
                  <a:tcPr marL="68580" marR="68580" marT="0" marB="0" anchor="ctr"/>
                </a:tc>
                <a:tc>
                  <a:txBody>
                    <a:bodyPr/>
                    <a:lstStyle/>
                    <a:p>
                      <a:pPr>
                        <a:spcAft>
                          <a:spcPts val="0"/>
                        </a:spcAft>
                      </a:pPr>
                      <a:r>
                        <a:rPr lang="en-US" sz="1100" b="0" dirty="0" smtClean="0">
                          <a:solidFill>
                            <a:schemeClr val="tx1"/>
                          </a:solidFill>
                          <a:effectLst/>
                          <a:latin typeface="Agency FB" panose="020B0503020202020204" pitchFamily="34" charset="0"/>
                        </a:rPr>
                        <a:t>R 142 039.47</a:t>
                      </a:r>
                      <a:endParaRPr lang="en-US" sz="1100" b="0" dirty="0">
                        <a:solidFill>
                          <a:schemeClr val="tx1"/>
                        </a:solidFill>
                        <a:effectLst/>
                        <a:latin typeface="Agency FB" panose="020B0503020202020204" pitchFamily="34" charset="0"/>
                      </a:endParaRPr>
                    </a:p>
                  </a:txBody>
                  <a:tcPr marL="68580" marR="68580" marT="0" marB="0" anchor="ctr"/>
                </a:tc>
                <a:tc>
                  <a:txBody>
                    <a:bodyPr/>
                    <a:lstStyle/>
                    <a:p>
                      <a:pPr>
                        <a:lnSpc>
                          <a:spcPct val="106000"/>
                        </a:lnSpc>
                        <a:spcAft>
                          <a:spcPts val="0"/>
                        </a:spcAft>
                      </a:pPr>
                      <a:r>
                        <a:rPr lang="en-ZA" sz="1100" kern="1200"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Achieved</a:t>
                      </a:r>
                      <a:endParaRPr lang="en-ZA" sz="1200" dirty="0">
                        <a:effectLst/>
                        <a:latin typeface="Arial" panose="020B0604020202020204" pitchFamily="34" charset="0"/>
                        <a:ea typeface="Times New Roman" panose="02020603050405020304" pitchFamily="18" charset="0"/>
                      </a:endParaRPr>
                    </a:p>
                  </a:txBody>
                  <a:tcPr marL="68580" marR="68580" marT="0" marB="0"/>
                </a:tc>
                <a:tc>
                  <a:txBody>
                    <a:bodyPr/>
                    <a:lstStyle/>
                    <a:p>
                      <a:pPr>
                        <a:lnSpc>
                          <a:spcPct val="115000"/>
                        </a:lnSpc>
                        <a:spcAft>
                          <a:spcPts val="0"/>
                        </a:spcAft>
                      </a:pPr>
                      <a:r>
                        <a:rPr lang="en-ZA" sz="1200" kern="1200">
                          <a:solidFill>
                            <a:srgbClr val="000000"/>
                          </a:solidFill>
                          <a:effectLst/>
                          <a:latin typeface="Agency FB" panose="020B0503020202020204" pitchFamily="34" charset="0"/>
                          <a:ea typeface="Calibri" panose="020F0502020204030204" pitchFamily="34" charset="0"/>
                        </a:rPr>
                        <a:t>None</a:t>
                      </a:r>
                      <a:endParaRPr lang="en-ZA" sz="1200">
                        <a:effectLst/>
                        <a:latin typeface="Arial" panose="020B0604020202020204" pitchFamily="34" charset="0"/>
                        <a:ea typeface="Times New Roman" panose="02020603050405020304" pitchFamily="18" charset="0"/>
                      </a:endParaRPr>
                    </a:p>
                  </a:txBody>
                  <a:tcPr marL="68580" marR="68580" marT="0" marB="0"/>
                </a:tc>
                <a:tc>
                  <a:txBody>
                    <a:bodyPr/>
                    <a:lstStyle/>
                    <a:p>
                      <a:pPr>
                        <a:lnSpc>
                          <a:spcPct val="115000"/>
                        </a:lnSpc>
                        <a:spcAft>
                          <a:spcPts val="0"/>
                        </a:spcAft>
                      </a:pPr>
                      <a:r>
                        <a:rPr lang="en-ZA" sz="1200" kern="1200" dirty="0">
                          <a:solidFill>
                            <a:srgbClr val="000000"/>
                          </a:solidFill>
                          <a:effectLst/>
                          <a:latin typeface="Agency FB" panose="020B0503020202020204" pitchFamily="34" charset="0"/>
                          <a:ea typeface="Calibri" panose="020F0502020204030204" pitchFamily="34" charset="0"/>
                        </a:rPr>
                        <a:t>None</a:t>
                      </a:r>
                      <a:endParaRPr lang="en-ZA" sz="1200" dirty="0">
                        <a:effectLst/>
                        <a:latin typeface="Arial" panose="020B0604020202020204" pitchFamily="34" charset="0"/>
                        <a:ea typeface="Times New Roman" panose="02020603050405020304" pitchFamily="18" charset="0"/>
                      </a:endParaRPr>
                    </a:p>
                  </a:txBody>
                  <a:tcPr marL="68580" marR="68580" marT="0" marB="0"/>
                </a:tc>
              </a:tr>
            </a:tbl>
          </a:graphicData>
        </a:graphic>
      </p:graphicFrame>
    </p:spTree>
    <p:extLst>
      <p:ext uri="{BB962C8B-B14F-4D97-AF65-F5344CB8AC3E}">
        <p14:creationId xmlns:p14="http://schemas.microsoft.com/office/powerpoint/2010/main" val="3176083117"/>
      </p:ext>
    </p:extLst>
  </p:cSld>
  <p:clrMapOvr>
    <a:masterClrMapping/>
  </p:clrMapOvr>
  <p:transition spd="slow">
    <p:fad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5944826" y="122044"/>
            <a:ext cx="4656212" cy="646331"/>
          </a:xfrm>
          <a:prstGeom prst="rect">
            <a:avLst/>
          </a:prstGeom>
          <a:solidFill>
            <a:srgbClr val="92D050"/>
          </a:solidFill>
        </p:spPr>
        <p:txBody>
          <a:bodyPr wrap="square" rtlCol="0">
            <a:spAutoFit/>
          </a:bodyPr>
          <a:lstStyle/>
          <a:p>
            <a:pPr algn="ctr"/>
            <a:r>
              <a:rPr lang="en-US" b="1" dirty="0" smtClean="0">
                <a:solidFill>
                  <a:srgbClr val="002060"/>
                </a:solidFill>
              </a:rPr>
              <a:t>EPMLM 2015/2016 ANNUAL PERFORMANCE </a:t>
            </a:r>
            <a:endParaRPr lang="en-US" b="1" dirty="0">
              <a:solidFill>
                <a:srgbClr val="002060"/>
              </a:solidFill>
            </a:endParaRPr>
          </a:p>
        </p:txBody>
      </p:sp>
      <p:pic>
        <p:nvPicPr>
          <p:cNvPr id="15362"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357705" y="-180340"/>
            <a:ext cx="914400" cy="703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Box 4"/>
          <p:cNvSpPr txBox="1"/>
          <p:nvPr/>
        </p:nvSpPr>
        <p:spPr>
          <a:xfrm>
            <a:off x="621217" y="-41324"/>
            <a:ext cx="4800600" cy="646331"/>
          </a:xfrm>
          <a:prstGeom prst="rect">
            <a:avLst/>
          </a:prstGeom>
          <a:ln/>
        </p:spPr>
        <p:style>
          <a:lnRef idx="1">
            <a:schemeClr val="accent1"/>
          </a:lnRef>
          <a:fillRef idx="2">
            <a:schemeClr val="accent1"/>
          </a:fillRef>
          <a:effectRef idx="1">
            <a:schemeClr val="accent1"/>
          </a:effectRef>
          <a:fontRef idx="minor">
            <a:schemeClr val="dk1"/>
          </a:fontRef>
        </p:style>
        <p:txBody>
          <a:bodyPr>
            <a:spAutoFit/>
          </a:bodyPr>
          <a:lstStyle/>
          <a:p>
            <a:pPr algn="ctr" eaLnBrk="1" hangingPunct="1">
              <a:defRPr/>
            </a:pPr>
            <a:r>
              <a:rPr lang="en-US" dirty="0" smtClean="0"/>
              <a:t>KPA 4 &amp; 6: MUNICIPAL TRANSFORMATION &amp; GOOD GOVERNANCE  </a:t>
            </a:r>
            <a:endParaRPr lang="en-US" dirty="0"/>
          </a:p>
        </p:txBody>
      </p:sp>
      <p:sp>
        <p:nvSpPr>
          <p:cNvPr id="2" name="Slide Number Placeholder 1"/>
          <p:cNvSpPr>
            <a:spLocks noGrp="1"/>
          </p:cNvSpPr>
          <p:nvPr>
            <p:ph type="sldNum" sz="quarter" idx="12"/>
          </p:nvPr>
        </p:nvSpPr>
        <p:spPr>
          <a:xfrm>
            <a:off x="6188405" y="157798"/>
            <a:ext cx="1776208" cy="365125"/>
          </a:xfrm>
        </p:spPr>
        <p:txBody>
          <a:bodyPr/>
          <a:lstStyle/>
          <a:p>
            <a:fld id="{01BCFC26-62B4-4113-B485-962636936649}" type="slidenum">
              <a:rPr lang="en-US" smtClean="0"/>
              <a:pPr/>
              <a:t>24</a:t>
            </a:fld>
            <a:endParaRPr lang="en-US" dirty="0"/>
          </a:p>
        </p:txBody>
      </p:sp>
      <p:graphicFrame>
        <p:nvGraphicFramePr>
          <p:cNvPr id="7" name="Content Placeholder 5"/>
          <p:cNvGraphicFramePr>
            <a:graphicFrameLocks/>
          </p:cNvGraphicFramePr>
          <p:nvPr>
            <p:extLst>
              <p:ext uri="{D42A27DB-BD31-4B8C-83A1-F6EECF244321}">
                <p14:modId xmlns:p14="http://schemas.microsoft.com/office/powerpoint/2010/main" val="276568588"/>
              </p:ext>
            </p:extLst>
          </p:nvPr>
        </p:nvGraphicFramePr>
        <p:xfrm>
          <a:off x="704344" y="778705"/>
          <a:ext cx="10835127" cy="5699367"/>
        </p:xfrm>
        <a:graphic>
          <a:graphicData uri="http://schemas.openxmlformats.org/drawingml/2006/table">
            <a:tbl>
              <a:tblPr firstRow="1" bandRow="1">
                <a:tableStyleId>{5C22544A-7EE6-4342-B048-85BDC9FD1C3A}</a:tableStyleId>
              </a:tblPr>
              <a:tblGrid>
                <a:gridCol w="1617347"/>
                <a:gridCol w="965427"/>
                <a:gridCol w="1306643"/>
                <a:gridCol w="952060"/>
                <a:gridCol w="1532221"/>
                <a:gridCol w="1249579"/>
                <a:gridCol w="1368587"/>
                <a:gridCol w="1843263"/>
              </a:tblGrid>
              <a:tr h="1365647">
                <a:tc>
                  <a:txBody>
                    <a:bodyPr/>
                    <a:lstStyle/>
                    <a:p>
                      <a:pPr algn="l"/>
                      <a:r>
                        <a:rPr lang="en-US" sz="1300" dirty="0" smtClean="0">
                          <a:solidFill>
                            <a:schemeClr val="tx1"/>
                          </a:solidFill>
                        </a:rPr>
                        <a:t>PROJECTS(KPI as per SDBIP) </a:t>
                      </a:r>
                      <a:endParaRPr lang="en-US" sz="1300" dirty="0">
                        <a:solidFill>
                          <a:schemeClr val="tx1"/>
                        </a:solidFill>
                      </a:endParaRPr>
                    </a:p>
                  </a:txBody>
                  <a:tcPr marT="45736" marB="45736"/>
                </a:tc>
                <a:tc>
                  <a:txBody>
                    <a:bodyPr/>
                    <a:lstStyle/>
                    <a:p>
                      <a:pPr algn="l"/>
                      <a:r>
                        <a:rPr lang="en-US" sz="1300" dirty="0" smtClean="0">
                          <a:solidFill>
                            <a:schemeClr val="tx1"/>
                          </a:solidFill>
                        </a:rPr>
                        <a:t>ANNUAL</a:t>
                      </a:r>
                      <a:r>
                        <a:rPr lang="en-US" sz="1300" baseline="0" dirty="0" smtClean="0">
                          <a:solidFill>
                            <a:schemeClr val="tx1"/>
                          </a:solidFill>
                        </a:rPr>
                        <a:t> TARGET</a:t>
                      </a:r>
                      <a:endParaRPr lang="en-US" sz="1300" dirty="0">
                        <a:solidFill>
                          <a:schemeClr val="tx1"/>
                        </a:solidFill>
                      </a:endParaRPr>
                    </a:p>
                  </a:txBody>
                  <a:tcPr marT="45736" marB="45736"/>
                </a:tc>
                <a:tc>
                  <a:txBody>
                    <a:bodyPr/>
                    <a:lstStyle/>
                    <a:p>
                      <a:pPr algn="l"/>
                      <a:r>
                        <a:rPr lang="en-US" sz="1300" dirty="0" smtClean="0">
                          <a:solidFill>
                            <a:schemeClr val="tx1"/>
                          </a:solidFill>
                        </a:rPr>
                        <a:t> ANNUAL</a:t>
                      </a:r>
                    </a:p>
                    <a:p>
                      <a:pPr algn="l"/>
                      <a:r>
                        <a:rPr lang="en-US" sz="1300" dirty="0" smtClean="0">
                          <a:solidFill>
                            <a:schemeClr val="tx1"/>
                          </a:solidFill>
                        </a:rPr>
                        <a:t>ACTUALS</a:t>
                      </a:r>
                      <a:endParaRPr lang="en-US" sz="1300" dirty="0">
                        <a:solidFill>
                          <a:schemeClr val="tx1"/>
                        </a:solidFill>
                      </a:endParaRPr>
                    </a:p>
                  </a:txBody>
                  <a:tcPr marT="45736" marB="45736"/>
                </a:tc>
                <a:tc>
                  <a:txBody>
                    <a:bodyPr/>
                    <a:lstStyle/>
                    <a:p>
                      <a:pPr algn="l"/>
                      <a:r>
                        <a:rPr lang="en-US" sz="1300" dirty="0" smtClean="0">
                          <a:solidFill>
                            <a:schemeClr val="tx1"/>
                          </a:solidFill>
                        </a:rPr>
                        <a:t>BUDGET</a:t>
                      </a:r>
                    </a:p>
                  </a:txBody>
                  <a:tcPr marT="45736" marB="45736"/>
                </a:tc>
                <a:tc>
                  <a:txBody>
                    <a:bodyPr/>
                    <a:lstStyle/>
                    <a:p>
                      <a:pPr algn="l"/>
                      <a:r>
                        <a:rPr lang="en-US" sz="1300" dirty="0" smtClean="0">
                          <a:solidFill>
                            <a:schemeClr val="tx1"/>
                          </a:solidFill>
                        </a:rPr>
                        <a:t>EXPENDITURE</a:t>
                      </a:r>
                      <a:endParaRPr lang="en-US" sz="1300" dirty="0">
                        <a:solidFill>
                          <a:schemeClr val="tx1"/>
                        </a:solidFill>
                      </a:endParaRPr>
                    </a:p>
                  </a:txBody>
                  <a:tcPr marT="45736" marB="45736"/>
                </a:tc>
                <a:tc>
                  <a:txBody>
                    <a:bodyPr/>
                    <a:lstStyle/>
                    <a:p>
                      <a:pPr algn="l"/>
                      <a:r>
                        <a:rPr lang="en-US" sz="1300" dirty="0" smtClean="0">
                          <a:solidFill>
                            <a:schemeClr val="tx1"/>
                          </a:solidFill>
                        </a:rPr>
                        <a:t>PROGRESS</a:t>
                      </a:r>
                      <a:endParaRPr lang="en-US" sz="1300" dirty="0">
                        <a:solidFill>
                          <a:schemeClr val="tx1"/>
                        </a:solidFill>
                      </a:endParaRPr>
                    </a:p>
                  </a:txBody>
                  <a:tcPr marT="45736" marB="45736"/>
                </a:tc>
                <a:tc>
                  <a:txBody>
                    <a:bodyPr/>
                    <a:lstStyle/>
                    <a:p>
                      <a:pPr algn="l"/>
                      <a:r>
                        <a:rPr lang="en-US" sz="1300" dirty="0" smtClean="0">
                          <a:solidFill>
                            <a:schemeClr val="tx1"/>
                          </a:solidFill>
                        </a:rPr>
                        <a:t>CHALLENGES </a:t>
                      </a:r>
                      <a:endParaRPr lang="en-US" sz="1300" dirty="0">
                        <a:solidFill>
                          <a:schemeClr val="tx1"/>
                        </a:solidFill>
                      </a:endParaRPr>
                    </a:p>
                  </a:txBody>
                  <a:tcPr marT="45736" marB="45736"/>
                </a:tc>
                <a:tc>
                  <a:txBody>
                    <a:bodyPr/>
                    <a:lstStyle/>
                    <a:p>
                      <a:pPr algn="l"/>
                      <a:r>
                        <a:rPr lang="en-US" sz="1300" dirty="0" smtClean="0">
                          <a:solidFill>
                            <a:schemeClr val="tx1"/>
                          </a:solidFill>
                        </a:rPr>
                        <a:t>REMEDIAL ACTION</a:t>
                      </a:r>
                      <a:endParaRPr lang="en-US" sz="1300" dirty="0">
                        <a:solidFill>
                          <a:schemeClr val="tx1"/>
                        </a:solidFill>
                      </a:endParaRPr>
                    </a:p>
                  </a:txBody>
                  <a:tcPr marT="45736" marB="45736"/>
                </a:tc>
              </a:tr>
              <a:tr h="1409100">
                <a:tc>
                  <a:txBody>
                    <a:bodyPr/>
                    <a:lstStyle/>
                    <a:p>
                      <a:pPr>
                        <a:lnSpc>
                          <a:spcPct val="107000"/>
                        </a:lnSpc>
                        <a:spcAft>
                          <a:spcPts val="0"/>
                        </a:spcAft>
                      </a:pPr>
                      <a:r>
                        <a:rPr lang="en-ZA" sz="1100" dirty="0">
                          <a:solidFill>
                            <a:srgbClr val="0D0D0D"/>
                          </a:solidFill>
                          <a:effectLst/>
                          <a:latin typeface="Agency FB" panose="020B0503020202020204" pitchFamily="34" charset="0"/>
                          <a:ea typeface="Times New Roman" panose="02020603050405020304" pitchFamily="18" charset="0"/>
                          <a:cs typeface="Times New Roman" panose="02020603050405020304" pitchFamily="18" charset="0"/>
                        </a:rPr>
                        <a:t>No. of policies developed in line with legislation.</a:t>
                      </a:r>
                      <a:endParaRPr lang="en-ZA" sz="1100" dirty="0">
                        <a:effectLst/>
                        <a:latin typeface="Calibri" panose="020F0502020204030204" pitchFamily="34" charset="0"/>
                      </a:endParaRPr>
                    </a:p>
                  </a:txBody>
                  <a:tcPr marL="68580" marR="68580" marT="0" marB="0"/>
                </a:tc>
                <a:tc>
                  <a:txBody>
                    <a:bodyPr/>
                    <a:lstStyle/>
                    <a:p>
                      <a:pPr>
                        <a:lnSpc>
                          <a:spcPct val="107000"/>
                        </a:lnSpc>
                        <a:spcAft>
                          <a:spcPts val="0"/>
                        </a:spcAft>
                      </a:pPr>
                      <a:r>
                        <a:rPr lang="en-ZA" sz="1100" dirty="0">
                          <a:solidFill>
                            <a:srgbClr val="0D0D0D"/>
                          </a:solidFill>
                          <a:effectLst/>
                          <a:latin typeface="Agency FB" panose="020B0503020202020204" pitchFamily="34" charset="0"/>
                          <a:ea typeface="Times New Roman" panose="02020603050405020304" pitchFamily="18" charset="0"/>
                          <a:cs typeface="Times New Roman" panose="02020603050405020304" pitchFamily="18" charset="0"/>
                        </a:rPr>
                        <a:t>12 </a:t>
                      </a:r>
                      <a:endParaRPr lang="en-ZA" sz="1100" dirty="0">
                        <a:effectLst/>
                        <a:latin typeface="Calibri" panose="020F0502020204030204" pitchFamily="34" charset="0"/>
                      </a:endParaRPr>
                    </a:p>
                  </a:txBody>
                  <a:tcPr marL="68580" marR="68580" marT="0" marB="0"/>
                </a:tc>
                <a:tc>
                  <a:txBody>
                    <a:bodyPr/>
                    <a:lstStyle/>
                    <a:p>
                      <a:pPr algn="l">
                        <a:lnSpc>
                          <a:spcPct val="150000"/>
                        </a:lnSpc>
                        <a:spcAft>
                          <a:spcPts val="0"/>
                        </a:spcAft>
                      </a:pPr>
                      <a:r>
                        <a:rPr lang="en-US" sz="1100" b="0" kern="1200" dirty="0" smtClean="0">
                          <a:solidFill>
                            <a:schemeClr val="tx1"/>
                          </a:solidFill>
                          <a:effectLst/>
                          <a:latin typeface="Agency FB" panose="020B0503020202020204" pitchFamily="34" charset="0"/>
                          <a:ea typeface="Times New Roman"/>
                          <a:cs typeface="+mn-cs"/>
                        </a:rPr>
                        <a:t>12</a:t>
                      </a:r>
                      <a:endParaRPr lang="en-US" sz="1100" b="0" kern="1200" dirty="0">
                        <a:solidFill>
                          <a:schemeClr val="tx1"/>
                        </a:solidFill>
                        <a:effectLst/>
                        <a:latin typeface="Agency FB" panose="020B0503020202020204" pitchFamily="34" charset="0"/>
                        <a:ea typeface="Times New Roman"/>
                        <a:cs typeface="+mn-cs"/>
                      </a:endParaRPr>
                    </a:p>
                  </a:txBody>
                  <a:tcPr marL="68580" marR="68580" marT="0" marB="0">
                    <a:lnR w="12700" cmpd="sng">
                      <a:noFill/>
                    </a:lnR>
                    <a:lnB w="12700" cmpd="sng">
                      <a:noFill/>
                    </a:lnB>
                    <a:lnTlToBr w="12700" cmpd="sng">
                      <a:noFill/>
                      <a:prstDash val="solid"/>
                    </a:lnTlToBr>
                    <a:lnBlToTr w="12700" cmpd="sng">
                      <a:noFill/>
                      <a:prstDash val="solid"/>
                    </a:lnBlToTr>
                  </a:tcPr>
                </a:tc>
                <a:tc rowSpan="3">
                  <a:txBody>
                    <a:bodyPr/>
                    <a:lstStyle/>
                    <a:p>
                      <a:pPr>
                        <a:spcAft>
                          <a:spcPts val="0"/>
                        </a:spcAft>
                      </a:pPr>
                      <a:r>
                        <a:rPr lang="en-ZA" sz="1100" dirty="0" smtClean="0">
                          <a:solidFill>
                            <a:srgbClr val="0D0D0D"/>
                          </a:solidFill>
                          <a:effectLst/>
                          <a:latin typeface="Agency FB" panose="020B0503020202020204" pitchFamily="34" charset="0"/>
                          <a:ea typeface="Times New Roman" panose="02020603050405020304" pitchFamily="18" charset="0"/>
                          <a:cs typeface="Times New Roman" panose="02020603050405020304" pitchFamily="18" charset="0"/>
                        </a:rPr>
                        <a:t>R3 270 735.47</a:t>
                      </a:r>
                      <a:endParaRPr lang="en-ZA" sz="1100" dirty="0" smtClean="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dirty="0" smtClean="0">
                        <a:ln>
                          <a:noFill/>
                        </a:ln>
                        <a:solidFill>
                          <a:schemeClr val="tx1"/>
                        </a:solidFill>
                        <a:effectLst/>
                        <a:uLnTx/>
                        <a:uFillTx/>
                        <a:latin typeface="Agency FB" panose="020B0503020202020204" pitchFamily="34" charset="0"/>
                        <a:ea typeface="Times New Roman" panose="02020603050405020304" pitchFamily="18" charset="0"/>
                        <a:cs typeface="Times New Roman" panose="02020603050405020304" pitchFamily="18" charset="0"/>
                      </a:endParaRPr>
                    </a:p>
                  </a:txBody>
                  <a:tcPr marT="45736" marB="45736">
                    <a:lnL>
                      <a:noFill/>
                    </a:lnL>
                    <a:lnR w="12700" cap="flat" cmpd="sng" algn="ctr">
                      <a:solidFill>
                        <a:schemeClr val="tx1"/>
                      </a:solidFill>
                      <a:prstDash val="solid"/>
                      <a:round/>
                      <a:headEnd type="none" w="med" len="med"/>
                      <a:tailEnd type="none" w="med" len="med"/>
                    </a:lnR>
                  </a:tcPr>
                </a:tc>
                <a:tc row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ZA" sz="1200" b="0" i="0" u="none" strike="noStrike" kern="1200" cap="none" spc="0" normalizeH="0" baseline="0" noProof="0" dirty="0" smtClean="0">
                          <a:ln>
                            <a:noFill/>
                          </a:ln>
                          <a:solidFill>
                            <a:schemeClr val="tx1"/>
                          </a:solidFill>
                          <a:effectLst/>
                          <a:uLnTx/>
                          <a:uFillTx/>
                          <a:latin typeface="Agency FB" panose="020B0503020202020204" pitchFamily="34" charset="0"/>
                        </a:rPr>
                        <a:t>R 2 651 204.81</a:t>
                      </a:r>
                    </a:p>
                  </a:txBody>
                  <a:tcPr marT="45736" marB="45736">
                    <a:lnL w="12700" cap="flat" cmpd="sng" algn="ctr">
                      <a:solidFill>
                        <a:schemeClr val="tx1"/>
                      </a:solidFill>
                      <a:prstDash val="solid"/>
                      <a:round/>
                      <a:headEnd type="none" w="med" len="med"/>
                      <a:tailEnd type="none" w="med" len="med"/>
                    </a:lnL>
                  </a:tcPr>
                </a:tc>
                <a:tc>
                  <a:txBody>
                    <a:bodyPr/>
                    <a:lstStyle/>
                    <a:p>
                      <a:pPr>
                        <a:lnSpc>
                          <a:spcPct val="115000"/>
                        </a:lnSpc>
                        <a:spcAft>
                          <a:spcPts val="0"/>
                        </a:spcAft>
                      </a:pPr>
                      <a:r>
                        <a:rPr lang="en-US" sz="1200" dirty="0">
                          <a:effectLst/>
                          <a:latin typeface="Agency FB" panose="020B0503020202020204" pitchFamily="34" charset="0"/>
                          <a:ea typeface="Calibri" panose="020F0502020204030204" pitchFamily="34" charset="0"/>
                          <a:cs typeface="Times New Roman" panose="02020603050405020304" pitchFamily="18" charset="0"/>
                        </a:rPr>
                        <a:t>Achieved</a:t>
                      </a:r>
                      <a:endParaRPr lang="en-ZA" sz="1200" dirty="0">
                        <a:effectLst/>
                        <a:latin typeface="Arial" panose="020B0604020202020204" pitchFamily="34" charset="0"/>
                        <a:ea typeface="Calibri" panose="020F0502020204030204" pitchFamily="34" charset="0"/>
                      </a:endParaRPr>
                    </a:p>
                  </a:txBody>
                  <a:tcPr marL="68580" marR="68580" marT="0" marB="0"/>
                </a:tc>
                <a:tc>
                  <a:txBody>
                    <a:bodyPr/>
                    <a:lstStyle/>
                    <a:p>
                      <a:pPr>
                        <a:lnSpc>
                          <a:spcPct val="115000"/>
                        </a:lnSpc>
                        <a:spcAft>
                          <a:spcPts val="0"/>
                        </a:spcAft>
                      </a:pPr>
                      <a:r>
                        <a:rPr lang="en-US" sz="1200">
                          <a:effectLst/>
                          <a:latin typeface="Agency FB" panose="020B0503020202020204" pitchFamily="34" charset="0"/>
                          <a:ea typeface="Calibri" panose="020F0502020204030204" pitchFamily="34" charset="0"/>
                          <a:cs typeface="Times New Roman" panose="02020603050405020304" pitchFamily="18" charset="0"/>
                        </a:rPr>
                        <a:t>None</a:t>
                      </a:r>
                      <a:endParaRPr lang="en-ZA" sz="1200">
                        <a:effectLst/>
                        <a:latin typeface="Arial" panose="020B0604020202020204" pitchFamily="34" charset="0"/>
                        <a:ea typeface="Calibri" panose="020F0502020204030204" pitchFamily="34" charset="0"/>
                      </a:endParaRPr>
                    </a:p>
                  </a:txBody>
                  <a:tcPr marL="68580" marR="68580" marT="0" marB="0"/>
                </a:tc>
                <a:tc>
                  <a:txBody>
                    <a:bodyPr/>
                    <a:lstStyle/>
                    <a:p>
                      <a:pPr>
                        <a:lnSpc>
                          <a:spcPct val="115000"/>
                        </a:lnSpc>
                        <a:spcAft>
                          <a:spcPts val="0"/>
                        </a:spcAft>
                      </a:pPr>
                      <a:r>
                        <a:rPr lang="en-US" sz="1200">
                          <a:effectLst/>
                          <a:latin typeface="Agency FB" panose="020B0503020202020204" pitchFamily="34" charset="0"/>
                          <a:ea typeface="Calibri" panose="020F0502020204030204" pitchFamily="34" charset="0"/>
                          <a:cs typeface="Times New Roman" panose="02020603050405020304" pitchFamily="18" charset="0"/>
                        </a:rPr>
                        <a:t>None</a:t>
                      </a:r>
                      <a:endParaRPr lang="en-ZA" sz="1200">
                        <a:effectLst/>
                        <a:latin typeface="Arial" panose="020B0604020202020204" pitchFamily="34" charset="0"/>
                        <a:ea typeface="Calibri" panose="020F0502020204030204" pitchFamily="34" charset="0"/>
                      </a:endParaRPr>
                    </a:p>
                  </a:txBody>
                  <a:tcPr marL="68580" marR="68580" marT="0" marB="0"/>
                </a:tc>
              </a:tr>
              <a:tr h="712868">
                <a:tc>
                  <a:txBody>
                    <a:bodyPr/>
                    <a:lstStyle/>
                    <a:p>
                      <a:pPr>
                        <a:lnSpc>
                          <a:spcPct val="107000"/>
                        </a:lnSpc>
                        <a:spcAft>
                          <a:spcPts val="0"/>
                        </a:spcAft>
                      </a:pPr>
                      <a:r>
                        <a:rPr lang="en-ZA" sz="1100">
                          <a:solidFill>
                            <a:srgbClr val="0D0D0D"/>
                          </a:solidFill>
                          <a:effectLst/>
                          <a:latin typeface="Agency FB" panose="020B0503020202020204" pitchFamily="34" charset="0"/>
                          <a:ea typeface="Times New Roman" panose="02020603050405020304" pitchFamily="18" charset="0"/>
                          <a:cs typeface="Times New Roman" panose="02020603050405020304" pitchFamily="18" charset="0"/>
                        </a:rPr>
                        <a:t>No. of By-laws received for confirmation  and published </a:t>
                      </a:r>
                      <a:endParaRPr lang="en-ZA" sz="1100">
                        <a:effectLst/>
                        <a:latin typeface="Calibri" panose="020F0502020204030204" pitchFamily="34" charset="0"/>
                      </a:endParaRPr>
                    </a:p>
                  </a:txBody>
                  <a:tcPr marL="68580" marR="68580" marT="0" marB="0"/>
                </a:tc>
                <a:tc>
                  <a:txBody>
                    <a:bodyPr/>
                    <a:lstStyle/>
                    <a:p>
                      <a:pPr>
                        <a:lnSpc>
                          <a:spcPct val="107000"/>
                        </a:lnSpc>
                        <a:spcAft>
                          <a:spcPts val="0"/>
                        </a:spcAft>
                      </a:pPr>
                      <a:r>
                        <a:rPr lang="en-ZA" sz="1100">
                          <a:solidFill>
                            <a:srgbClr val="0D0D0D"/>
                          </a:solidFill>
                          <a:effectLst/>
                          <a:latin typeface="Agency FB" panose="020B0503020202020204" pitchFamily="34" charset="0"/>
                          <a:ea typeface="Times New Roman" panose="02020603050405020304" pitchFamily="18" charset="0"/>
                          <a:cs typeface="Times New Roman" panose="02020603050405020304" pitchFamily="18" charset="0"/>
                        </a:rPr>
                        <a:t>1</a:t>
                      </a:r>
                      <a:endParaRPr lang="en-ZA" sz="1100">
                        <a:effectLst/>
                        <a:latin typeface="Calibri" panose="020F0502020204030204" pitchFamily="34" charset="0"/>
                      </a:endParaRPr>
                    </a:p>
                  </a:txBody>
                  <a:tcPr marL="68580" marR="68580" marT="0" marB="0"/>
                </a:tc>
                <a:tc>
                  <a:txBody>
                    <a:bodyPr/>
                    <a:lstStyle/>
                    <a:p>
                      <a:pPr algn="l"/>
                      <a:r>
                        <a:rPr lang="en-US" sz="1100" b="0" kern="1200" dirty="0" smtClean="0">
                          <a:solidFill>
                            <a:schemeClr val="tx1"/>
                          </a:solidFill>
                          <a:effectLst/>
                          <a:latin typeface="Agency FB" panose="020B0503020202020204" pitchFamily="34" charset="0"/>
                          <a:ea typeface="Times New Roman"/>
                          <a:cs typeface="+mn-cs"/>
                        </a:rPr>
                        <a:t>1</a:t>
                      </a:r>
                      <a:endParaRPr lang="en-US" sz="1100" b="0" kern="1200" dirty="0">
                        <a:solidFill>
                          <a:schemeClr val="tx1"/>
                        </a:solidFill>
                        <a:effectLst/>
                        <a:latin typeface="Agency FB" panose="020B0503020202020204" pitchFamily="34" charset="0"/>
                        <a:ea typeface="Times New Roman"/>
                        <a:cs typeface="+mn-cs"/>
                      </a:endParaRPr>
                    </a:p>
                  </a:txBody>
                  <a:tcPr marL="68580" marR="68580" marT="0" marB="0">
                    <a:lnT w="12700" cmpd="sng">
                      <a:noFill/>
                    </a:lnT>
                  </a:tcPr>
                </a:tc>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dirty="0" smtClean="0">
                        <a:ln>
                          <a:noFill/>
                        </a:ln>
                        <a:solidFill>
                          <a:schemeClr val="tx1"/>
                        </a:solidFill>
                        <a:effectLst/>
                        <a:uLnTx/>
                        <a:uFillTx/>
                        <a:latin typeface="Agency FB" panose="020B0503020202020204" pitchFamily="34" charset="0"/>
                        <a:ea typeface="Times New Roman" panose="02020603050405020304" pitchFamily="18" charset="0"/>
                        <a:cs typeface="Times New Roman" panose="02020603050405020304" pitchFamily="18" charset="0"/>
                      </a:endParaRPr>
                    </a:p>
                  </a:txBody>
                  <a:tcPr marT="45736" marB="45736">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ZA" sz="1200" b="0" i="0" u="none" strike="noStrike" kern="1200" cap="none" spc="0" normalizeH="0" baseline="0" noProof="0" dirty="0" smtClean="0">
                        <a:ln>
                          <a:noFill/>
                        </a:ln>
                        <a:solidFill>
                          <a:schemeClr val="tx1"/>
                        </a:solidFill>
                        <a:effectLst/>
                        <a:uLnTx/>
                        <a:uFillTx/>
                        <a:latin typeface="Agency FB" panose="020B0503020202020204" pitchFamily="34" charset="0"/>
                      </a:endParaRPr>
                    </a:p>
                  </a:txBody>
                  <a:tcPr marT="45736" marB="45736">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spcAft>
                          <a:spcPts val="0"/>
                        </a:spcAft>
                      </a:pPr>
                      <a:r>
                        <a:rPr lang="en-US" sz="1200">
                          <a:effectLst/>
                          <a:latin typeface="Agency FB" panose="020B0503020202020204" pitchFamily="34" charset="0"/>
                          <a:ea typeface="Calibri" panose="020F0502020204030204" pitchFamily="34" charset="0"/>
                          <a:cs typeface="Times New Roman" panose="02020603050405020304" pitchFamily="18" charset="0"/>
                        </a:rPr>
                        <a:t>Achieved</a:t>
                      </a:r>
                      <a:endParaRPr lang="en-ZA" sz="1200">
                        <a:effectLst/>
                        <a:latin typeface="Arial" panose="020B0604020202020204" pitchFamily="34" charset="0"/>
                        <a:ea typeface="Calibri" panose="020F0502020204030204" pitchFamily="34" charset="0"/>
                      </a:endParaRPr>
                    </a:p>
                  </a:txBody>
                  <a:tcPr marL="68580" marR="68580" marT="0" marB="0"/>
                </a:tc>
                <a:tc>
                  <a:txBody>
                    <a:bodyPr/>
                    <a:lstStyle/>
                    <a:p>
                      <a:pPr>
                        <a:lnSpc>
                          <a:spcPct val="115000"/>
                        </a:lnSpc>
                        <a:spcAft>
                          <a:spcPts val="0"/>
                        </a:spcAft>
                      </a:pPr>
                      <a:r>
                        <a:rPr lang="en-US" sz="1200">
                          <a:effectLst/>
                          <a:latin typeface="Agency FB" panose="020B0503020202020204" pitchFamily="34" charset="0"/>
                          <a:ea typeface="Calibri" panose="020F0502020204030204" pitchFamily="34" charset="0"/>
                          <a:cs typeface="Times New Roman" panose="02020603050405020304" pitchFamily="18" charset="0"/>
                        </a:rPr>
                        <a:t>None</a:t>
                      </a:r>
                      <a:endParaRPr lang="en-ZA" sz="1200">
                        <a:effectLst/>
                        <a:latin typeface="Arial" panose="020B0604020202020204" pitchFamily="34" charset="0"/>
                        <a:ea typeface="Calibri" panose="020F0502020204030204" pitchFamily="34" charset="0"/>
                      </a:endParaRPr>
                    </a:p>
                  </a:txBody>
                  <a:tcPr marL="68580" marR="68580" marT="0" marB="0"/>
                </a:tc>
                <a:tc>
                  <a:txBody>
                    <a:bodyPr/>
                    <a:lstStyle/>
                    <a:p>
                      <a:pPr>
                        <a:lnSpc>
                          <a:spcPct val="115000"/>
                        </a:lnSpc>
                        <a:spcAft>
                          <a:spcPts val="0"/>
                        </a:spcAft>
                      </a:pPr>
                      <a:r>
                        <a:rPr lang="en-US" sz="1200" dirty="0">
                          <a:effectLst/>
                          <a:latin typeface="Agency FB" panose="020B0503020202020204" pitchFamily="34" charset="0"/>
                          <a:ea typeface="Calibri" panose="020F0502020204030204" pitchFamily="34" charset="0"/>
                          <a:cs typeface="Times New Roman" panose="02020603050405020304" pitchFamily="18" charset="0"/>
                        </a:rPr>
                        <a:t>None</a:t>
                      </a:r>
                      <a:endParaRPr lang="en-ZA" sz="1200" dirty="0">
                        <a:effectLst/>
                        <a:latin typeface="Arial" panose="020B0604020202020204" pitchFamily="34" charset="0"/>
                        <a:ea typeface="Calibri" panose="020F0502020204030204" pitchFamily="34" charset="0"/>
                      </a:endParaRPr>
                    </a:p>
                  </a:txBody>
                  <a:tcPr marL="68580" marR="68580" marT="0" marB="0"/>
                </a:tc>
              </a:tr>
              <a:tr h="1058378">
                <a:tc>
                  <a:txBody>
                    <a:bodyPr/>
                    <a:lstStyle/>
                    <a:p>
                      <a:pPr>
                        <a:lnSpc>
                          <a:spcPct val="107000"/>
                        </a:lnSpc>
                        <a:spcAft>
                          <a:spcPts val="0"/>
                        </a:spcAft>
                      </a:pPr>
                      <a:r>
                        <a:rPr lang="en-ZA" sz="1100">
                          <a:solidFill>
                            <a:srgbClr val="0D0D0D"/>
                          </a:solidFill>
                          <a:effectLst/>
                          <a:latin typeface="Agency FB" panose="020B0503020202020204" pitchFamily="34" charset="0"/>
                          <a:ea typeface="Times New Roman" panose="02020603050405020304" pitchFamily="18" charset="0"/>
                          <a:cs typeface="Times New Roman" panose="02020603050405020304" pitchFamily="18" charset="0"/>
                        </a:rPr>
                        <a:t>No. of legal advice given and the status of cases received and attended to.  </a:t>
                      </a:r>
                      <a:endParaRPr lang="en-ZA" sz="1100">
                        <a:effectLst/>
                        <a:latin typeface="Calibri" panose="020F0502020204030204" pitchFamily="34" charset="0"/>
                      </a:endParaRPr>
                    </a:p>
                  </a:txBody>
                  <a:tcPr marL="68580" marR="68580" marT="0" marB="0"/>
                </a:tc>
                <a:tc>
                  <a:txBody>
                    <a:bodyPr/>
                    <a:lstStyle/>
                    <a:p>
                      <a:pPr>
                        <a:lnSpc>
                          <a:spcPct val="107000"/>
                        </a:lnSpc>
                        <a:spcAft>
                          <a:spcPts val="0"/>
                        </a:spcAft>
                      </a:pPr>
                      <a:r>
                        <a:rPr lang="en-ZA" sz="1100">
                          <a:solidFill>
                            <a:srgbClr val="0D0D0D"/>
                          </a:solidFill>
                          <a:effectLst/>
                          <a:latin typeface="Agency FB" panose="020B0503020202020204" pitchFamily="34" charset="0"/>
                          <a:ea typeface="Times New Roman" panose="02020603050405020304" pitchFamily="18" charset="0"/>
                          <a:cs typeface="Times New Roman" panose="02020603050405020304" pitchFamily="18" charset="0"/>
                        </a:rPr>
                        <a:t>12 reports</a:t>
                      </a:r>
                      <a:endParaRPr lang="en-ZA" sz="1100">
                        <a:effectLst/>
                        <a:latin typeface="Calibri" panose="020F0502020204030204" pitchFamily="34" charset="0"/>
                      </a:endParaRPr>
                    </a:p>
                  </a:txBody>
                  <a:tcPr marL="68580" marR="68580" marT="0" marB="0"/>
                </a:tc>
                <a:tc>
                  <a:txBody>
                    <a:bodyPr/>
                    <a:lstStyle/>
                    <a:p>
                      <a:pPr algn="l">
                        <a:lnSpc>
                          <a:spcPct val="150000"/>
                        </a:lnSpc>
                        <a:spcAft>
                          <a:spcPts val="0"/>
                        </a:spcAft>
                      </a:pPr>
                      <a:r>
                        <a:rPr lang="en-US" sz="1100" b="0" kern="1200" dirty="0" smtClean="0">
                          <a:solidFill>
                            <a:schemeClr val="tx1"/>
                          </a:solidFill>
                          <a:effectLst/>
                          <a:latin typeface="Agency FB" panose="020B0503020202020204" pitchFamily="34" charset="0"/>
                          <a:ea typeface="Times New Roman"/>
                          <a:cs typeface="+mn-cs"/>
                        </a:rPr>
                        <a:t>12</a:t>
                      </a:r>
                      <a:endParaRPr lang="en-US" sz="1100" b="0" kern="1200" dirty="0">
                        <a:solidFill>
                          <a:schemeClr val="tx1"/>
                        </a:solidFill>
                        <a:effectLst/>
                        <a:latin typeface="Agency FB" panose="020B0503020202020204" pitchFamily="34" charset="0"/>
                        <a:ea typeface="Times New Roman"/>
                        <a:cs typeface="+mn-cs"/>
                      </a:endParaRPr>
                    </a:p>
                  </a:txBody>
                  <a:tcPr marL="68580" marR="68580" marT="0" marB="0"/>
                </a:tc>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dirty="0" smtClean="0">
                        <a:ln>
                          <a:noFill/>
                        </a:ln>
                        <a:solidFill>
                          <a:schemeClr val="tx1"/>
                        </a:solidFill>
                        <a:effectLst/>
                        <a:uLnTx/>
                        <a:uFillTx/>
                        <a:latin typeface="Agency FB" panose="020B0503020202020204" pitchFamily="34" charset="0"/>
                        <a:ea typeface="Times New Roman" panose="02020603050405020304" pitchFamily="18" charset="0"/>
                        <a:cs typeface="Times New Roman" panose="02020603050405020304" pitchFamily="18" charset="0"/>
                      </a:endParaRPr>
                    </a:p>
                  </a:txBody>
                  <a:tcPr marT="45736" marB="45736">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tcPr>
                </a:tc>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ZA" sz="1200" b="0" i="0" u="none" strike="noStrike" kern="1200" cap="none" spc="0" normalizeH="0" baseline="0" noProof="0" dirty="0" smtClean="0">
                        <a:ln>
                          <a:noFill/>
                        </a:ln>
                        <a:solidFill>
                          <a:schemeClr val="tx1"/>
                        </a:solidFill>
                        <a:effectLst/>
                        <a:uLnTx/>
                        <a:uFillTx/>
                        <a:latin typeface="Agency FB" panose="020B0503020202020204" pitchFamily="34" charset="0"/>
                      </a:endParaRPr>
                    </a:p>
                  </a:txBody>
                  <a:tcPr marT="45736" marB="45736">
                    <a:lnL w="12700" cap="flat" cmpd="sng" algn="ctr">
                      <a:no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a:lnSpc>
                          <a:spcPct val="115000"/>
                        </a:lnSpc>
                        <a:spcAft>
                          <a:spcPts val="0"/>
                        </a:spcAft>
                      </a:pPr>
                      <a:r>
                        <a:rPr lang="en-US" sz="1200" dirty="0">
                          <a:effectLst/>
                          <a:latin typeface="Agency FB" panose="020B0503020202020204" pitchFamily="34" charset="0"/>
                          <a:ea typeface="Calibri" panose="020F0502020204030204" pitchFamily="34" charset="0"/>
                          <a:cs typeface="Times New Roman" panose="02020603050405020304" pitchFamily="18" charset="0"/>
                        </a:rPr>
                        <a:t>Achieved</a:t>
                      </a:r>
                      <a:endParaRPr lang="en-ZA" sz="1200" dirty="0">
                        <a:effectLst/>
                        <a:latin typeface="Arial" panose="020B0604020202020204" pitchFamily="34" charset="0"/>
                        <a:ea typeface="Calibri" panose="020F0502020204030204" pitchFamily="34" charset="0"/>
                      </a:endParaRPr>
                    </a:p>
                  </a:txBody>
                  <a:tcPr marL="68580" marR="68580" marT="0" marB="0"/>
                </a:tc>
                <a:tc>
                  <a:txBody>
                    <a:bodyPr/>
                    <a:lstStyle/>
                    <a:p>
                      <a:pPr>
                        <a:lnSpc>
                          <a:spcPct val="115000"/>
                        </a:lnSpc>
                        <a:spcAft>
                          <a:spcPts val="0"/>
                        </a:spcAft>
                      </a:pPr>
                      <a:r>
                        <a:rPr lang="en-US" sz="1200">
                          <a:effectLst/>
                          <a:latin typeface="Agency FB" panose="020B0503020202020204" pitchFamily="34" charset="0"/>
                          <a:ea typeface="Calibri" panose="020F0502020204030204" pitchFamily="34" charset="0"/>
                          <a:cs typeface="Times New Roman" panose="02020603050405020304" pitchFamily="18" charset="0"/>
                        </a:rPr>
                        <a:t>None</a:t>
                      </a:r>
                      <a:endParaRPr lang="en-ZA" sz="1200">
                        <a:effectLst/>
                        <a:latin typeface="Arial" panose="020B0604020202020204" pitchFamily="34" charset="0"/>
                        <a:ea typeface="Calibri" panose="020F0502020204030204" pitchFamily="34" charset="0"/>
                      </a:endParaRPr>
                    </a:p>
                  </a:txBody>
                  <a:tcPr marL="68580" marR="68580" marT="0" marB="0"/>
                </a:tc>
                <a:tc>
                  <a:txBody>
                    <a:bodyPr/>
                    <a:lstStyle/>
                    <a:p>
                      <a:pPr>
                        <a:lnSpc>
                          <a:spcPct val="115000"/>
                        </a:lnSpc>
                        <a:spcAft>
                          <a:spcPts val="0"/>
                        </a:spcAft>
                      </a:pPr>
                      <a:r>
                        <a:rPr lang="en-US" sz="1200">
                          <a:effectLst/>
                          <a:latin typeface="Agency FB" panose="020B0503020202020204" pitchFamily="34" charset="0"/>
                          <a:ea typeface="Calibri" panose="020F0502020204030204" pitchFamily="34" charset="0"/>
                          <a:cs typeface="Times New Roman" panose="02020603050405020304" pitchFamily="18" charset="0"/>
                        </a:rPr>
                        <a:t>None</a:t>
                      </a:r>
                      <a:endParaRPr lang="en-ZA" sz="1200">
                        <a:effectLst/>
                        <a:latin typeface="Arial" panose="020B0604020202020204" pitchFamily="34" charset="0"/>
                        <a:ea typeface="Calibri" panose="020F0502020204030204" pitchFamily="34" charset="0"/>
                      </a:endParaRPr>
                    </a:p>
                  </a:txBody>
                  <a:tcPr marL="68580" marR="68580" marT="0" marB="0"/>
                </a:tc>
              </a:tr>
              <a:tr h="1153374">
                <a:tc>
                  <a:txBody>
                    <a:bodyPr/>
                    <a:lstStyle/>
                    <a:p>
                      <a:pPr>
                        <a:lnSpc>
                          <a:spcPct val="107000"/>
                        </a:lnSpc>
                        <a:spcAft>
                          <a:spcPts val="0"/>
                        </a:spcAft>
                      </a:pPr>
                      <a:r>
                        <a:rPr lang="en-ZA" sz="1100" dirty="0">
                          <a:solidFill>
                            <a:srgbClr val="0D0D0D"/>
                          </a:solidFill>
                          <a:effectLst/>
                          <a:latin typeface="Agency FB" panose="020B0503020202020204" pitchFamily="34" charset="0"/>
                          <a:ea typeface="Times New Roman" panose="02020603050405020304" pitchFamily="18" charset="0"/>
                          <a:cs typeface="Times New Roman" panose="02020603050405020304" pitchFamily="18" charset="0"/>
                        </a:rPr>
                        <a:t>No. of Service Level Agreement developed and duly signed.</a:t>
                      </a:r>
                      <a:endParaRPr lang="en-ZA" sz="1100" dirty="0">
                        <a:effectLst/>
                        <a:latin typeface="Calibri" panose="020F0502020204030204" pitchFamily="34" charset="0"/>
                      </a:endParaRPr>
                    </a:p>
                  </a:txBody>
                  <a:tcPr marL="68580" marR="68580" marT="0" marB="0"/>
                </a:tc>
                <a:tc>
                  <a:txBody>
                    <a:bodyPr/>
                    <a:lstStyle/>
                    <a:p>
                      <a:pPr>
                        <a:lnSpc>
                          <a:spcPct val="107000"/>
                        </a:lnSpc>
                        <a:spcAft>
                          <a:spcPts val="0"/>
                        </a:spcAft>
                      </a:pPr>
                      <a:r>
                        <a:rPr lang="en-ZA" sz="1100" dirty="0">
                          <a:solidFill>
                            <a:srgbClr val="0D0D0D"/>
                          </a:solidFill>
                          <a:effectLst/>
                          <a:latin typeface="Agency FB" panose="020B0503020202020204" pitchFamily="34" charset="0"/>
                          <a:ea typeface="Times New Roman" panose="02020603050405020304" pitchFamily="18" charset="0"/>
                          <a:cs typeface="Times New Roman" panose="02020603050405020304" pitchFamily="18" charset="0"/>
                        </a:rPr>
                        <a:t>12 reports</a:t>
                      </a:r>
                      <a:endParaRPr lang="en-ZA" sz="1100" dirty="0">
                        <a:effectLst/>
                        <a:latin typeface="Calibri" panose="020F0502020204030204" pitchFamily="34" charset="0"/>
                      </a:endParaRPr>
                    </a:p>
                  </a:txBody>
                  <a:tcPr marL="68580" marR="68580" marT="0" marB="0"/>
                </a:tc>
                <a:tc>
                  <a:txBody>
                    <a:bodyPr/>
                    <a:lstStyle/>
                    <a:p>
                      <a:pPr>
                        <a:lnSpc>
                          <a:spcPct val="150000"/>
                        </a:lnSpc>
                        <a:spcAft>
                          <a:spcPts val="0"/>
                        </a:spcAft>
                      </a:pPr>
                      <a:r>
                        <a:rPr lang="en-ZA" sz="1100" b="0" dirty="0" smtClean="0">
                          <a:solidFill>
                            <a:schemeClr val="tx1"/>
                          </a:solidFill>
                          <a:effectLst/>
                          <a:latin typeface="Agency FB" panose="020B0503020202020204" pitchFamily="34" charset="0"/>
                        </a:rPr>
                        <a:t>0</a:t>
                      </a:r>
                      <a:endParaRPr lang="en-ZA" sz="1100" b="0" dirty="0">
                        <a:solidFill>
                          <a:schemeClr val="tx1"/>
                        </a:solidFill>
                        <a:effectLst/>
                        <a:latin typeface="Agency FB" panose="020B0503020202020204" pitchFamily="34" charset="0"/>
                      </a:endParaRPr>
                    </a:p>
                  </a:txBody>
                  <a:tcPr marL="68580" marR="68580" marT="0" marB="0"/>
                </a:tc>
                <a:tc>
                  <a:txBody>
                    <a:bodyPr/>
                    <a:lstStyle/>
                    <a:p>
                      <a:pPr>
                        <a:lnSpc>
                          <a:spcPct val="150000"/>
                        </a:lnSpc>
                        <a:spcAft>
                          <a:spcPts val="0"/>
                        </a:spcAft>
                      </a:pPr>
                      <a:r>
                        <a:rPr lang="en-ZA" sz="1100" b="0" dirty="0" smtClean="0">
                          <a:solidFill>
                            <a:schemeClr val="tx1"/>
                          </a:solidFill>
                          <a:effectLst/>
                          <a:latin typeface="Agency FB" panose="020B0503020202020204" pitchFamily="34" charset="0"/>
                        </a:rPr>
                        <a:t>R0.00</a:t>
                      </a:r>
                      <a:endParaRPr lang="en-ZA" sz="1100" b="0" dirty="0">
                        <a:solidFill>
                          <a:schemeClr val="tx1"/>
                        </a:solidFill>
                        <a:effectLst/>
                        <a:latin typeface="Agency FB" panose="020B0503020202020204" pitchFamily="34" charset="0"/>
                      </a:endParaRPr>
                    </a:p>
                  </a:txBody>
                  <a:tcPr marL="68580" marR="68580" marT="0" marB="0"/>
                </a:tc>
                <a:tc>
                  <a:txBody>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kumimoji="0" lang="en-ZA" sz="1100" b="0" i="0" u="none" strike="noStrike" kern="1200" cap="none" spc="0" normalizeH="0" baseline="0" noProof="0" dirty="0" smtClean="0">
                          <a:ln>
                            <a:noFill/>
                          </a:ln>
                          <a:solidFill>
                            <a:prstClr val="black"/>
                          </a:solidFill>
                          <a:effectLst/>
                          <a:uLnTx/>
                          <a:uFillTx/>
                          <a:latin typeface="Agency FB" panose="020B0503020202020204" pitchFamily="34" charset="0"/>
                        </a:rPr>
                        <a:t>R0.00</a:t>
                      </a:r>
                    </a:p>
                    <a:p>
                      <a:pPr algn="l" fontAlgn="b"/>
                      <a:endParaRPr lang="en-ZA" sz="1100" b="0" i="0" u="none" strike="noStrike" dirty="0">
                        <a:solidFill>
                          <a:schemeClr val="tx1"/>
                        </a:solidFill>
                        <a:effectLst/>
                        <a:latin typeface="Calibri" panose="020F0502020204030204" pitchFamily="34" charset="0"/>
                      </a:endParaRPr>
                    </a:p>
                  </a:txBody>
                  <a:tcPr marL="9525" marR="9525" marT="9525" marB="0"/>
                </a:tc>
                <a:tc>
                  <a:txBody>
                    <a:bodyPr/>
                    <a:lstStyle/>
                    <a:p>
                      <a:pPr>
                        <a:lnSpc>
                          <a:spcPct val="115000"/>
                        </a:lnSpc>
                        <a:spcAft>
                          <a:spcPts val="0"/>
                        </a:spcAft>
                      </a:pPr>
                      <a:r>
                        <a:rPr lang="en-ZA" sz="1200">
                          <a:effectLst/>
                          <a:latin typeface="Agency FB" panose="020B0503020202020204" pitchFamily="34" charset="0"/>
                          <a:ea typeface="Calibri" panose="020F0502020204030204" pitchFamily="34" charset="0"/>
                          <a:cs typeface="Times New Roman" panose="02020603050405020304" pitchFamily="18" charset="0"/>
                        </a:rPr>
                        <a:t>Not Achieved</a:t>
                      </a:r>
                      <a:endParaRPr lang="en-ZA" sz="1200">
                        <a:effectLst/>
                        <a:latin typeface="Arial" panose="020B0604020202020204" pitchFamily="34" charset="0"/>
                        <a:ea typeface="Calibri" panose="020F0502020204030204" pitchFamily="34" charset="0"/>
                      </a:endParaRPr>
                    </a:p>
                  </a:txBody>
                  <a:tcPr marL="68580" marR="68580" marT="0" marB="0"/>
                </a:tc>
                <a:tc>
                  <a:txBody>
                    <a:bodyPr/>
                    <a:lstStyle/>
                    <a:p>
                      <a:pPr>
                        <a:lnSpc>
                          <a:spcPct val="115000"/>
                        </a:lnSpc>
                        <a:spcAft>
                          <a:spcPts val="0"/>
                        </a:spcAft>
                      </a:pPr>
                      <a:r>
                        <a:rPr lang="en-ZA" sz="1200">
                          <a:effectLst/>
                          <a:latin typeface="Agency FB" panose="020B0503020202020204" pitchFamily="34" charset="0"/>
                          <a:ea typeface="Calibri" panose="020F0502020204030204" pitchFamily="34" charset="0"/>
                          <a:cs typeface="Times New Roman" panose="02020603050405020304" pitchFamily="18" charset="0"/>
                        </a:rPr>
                        <a:t>Draft SLA awaiting for signatures from  departments </a:t>
                      </a:r>
                      <a:endParaRPr lang="en-ZA" sz="1200">
                        <a:effectLst/>
                        <a:latin typeface="Arial" panose="020B0604020202020204" pitchFamily="34" charset="0"/>
                        <a:ea typeface="Calibri" panose="020F0502020204030204" pitchFamily="34" charset="0"/>
                      </a:endParaRPr>
                    </a:p>
                  </a:txBody>
                  <a:tcPr marL="68580" marR="68580" marT="0" marB="0"/>
                </a:tc>
                <a:tc>
                  <a:txBody>
                    <a:bodyPr/>
                    <a:lstStyle/>
                    <a:p>
                      <a:pPr>
                        <a:lnSpc>
                          <a:spcPct val="115000"/>
                        </a:lnSpc>
                        <a:spcAft>
                          <a:spcPts val="0"/>
                        </a:spcAft>
                      </a:pPr>
                      <a:r>
                        <a:rPr lang="en-ZA" sz="1200" dirty="0">
                          <a:effectLst/>
                          <a:latin typeface="Agency FB" panose="020B0503020202020204" pitchFamily="34" charset="0"/>
                          <a:ea typeface="Calibri" panose="020F0502020204030204" pitchFamily="34" charset="0"/>
                          <a:cs typeface="Times New Roman" panose="02020603050405020304" pitchFamily="18" charset="0"/>
                        </a:rPr>
                        <a:t>to do follow ups with departments</a:t>
                      </a:r>
                      <a:endParaRPr lang="en-ZA" sz="1200" dirty="0">
                        <a:effectLst/>
                        <a:latin typeface="Arial" panose="020B0604020202020204" pitchFamily="34" charset="0"/>
                        <a:ea typeface="Calibri" panose="020F0502020204030204" pitchFamily="34" charset="0"/>
                      </a:endParaRPr>
                    </a:p>
                  </a:txBody>
                  <a:tcPr marL="68580" marR="68580" marT="0" marB="0"/>
                </a:tc>
              </a:tr>
            </a:tbl>
          </a:graphicData>
        </a:graphic>
      </p:graphicFrame>
    </p:spTree>
    <p:extLst>
      <p:ext uri="{BB962C8B-B14F-4D97-AF65-F5344CB8AC3E}">
        <p14:creationId xmlns:p14="http://schemas.microsoft.com/office/powerpoint/2010/main" val="2633664858"/>
      </p:ext>
    </p:extLst>
  </p:cSld>
  <p:clrMapOvr>
    <a:masterClrMapping/>
  </p:clrMapOvr>
  <p:transition spd="slow">
    <p:fad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213764" y="86030"/>
            <a:ext cx="3982029" cy="646331"/>
          </a:xfrm>
          <a:prstGeom prst="rect">
            <a:avLst/>
          </a:prstGeom>
          <a:solidFill>
            <a:srgbClr val="92D050"/>
          </a:solidFill>
        </p:spPr>
        <p:txBody>
          <a:bodyPr wrap="square" rtlCol="0">
            <a:spAutoFit/>
          </a:bodyPr>
          <a:lstStyle/>
          <a:p>
            <a:pPr algn="ctr"/>
            <a:r>
              <a:rPr lang="en-US" b="1" dirty="0" smtClean="0">
                <a:solidFill>
                  <a:srgbClr val="002060"/>
                </a:solidFill>
              </a:rPr>
              <a:t>EPMLM 2015/2016 ANNUAL PERFORMANCE </a:t>
            </a:r>
            <a:endParaRPr lang="en-US" b="1" dirty="0">
              <a:solidFill>
                <a:srgbClr val="002060"/>
              </a:solidFill>
            </a:endParaRPr>
          </a:p>
        </p:txBody>
      </p:sp>
      <p:pic>
        <p:nvPicPr>
          <p:cNvPr id="5"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071102" y="-38857"/>
            <a:ext cx="914400" cy="703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Slide Number Placeholder 1"/>
          <p:cNvSpPr>
            <a:spLocks noGrp="1"/>
          </p:cNvSpPr>
          <p:nvPr>
            <p:ph type="sldNum" sz="quarter" idx="12"/>
          </p:nvPr>
        </p:nvSpPr>
        <p:spPr>
          <a:xfrm>
            <a:off x="6213764" y="90237"/>
            <a:ext cx="1776208" cy="365125"/>
          </a:xfrm>
        </p:spPr>
        <p:txBody>
          <a:bodyPr/>
          <a:lstStyle/>
          <a:p>
            <a:fld id="{01BCFC26-62B4-4113-B485-962636936649}" type="slidenum">
              <a:rPr lang="en-US" smtClean="0"/>
              <a:pPr/>
              <a:t>25</a:t>
            </a:fld>
            <a:endParaRPr lang="en-US" dirty="0"/>
          </a:p>
        </p:txBody>
      </p:sp>
      <p:sp>
        <p:nvSpPr>
          <p:cNvPr id="6" name="TextBox 5"/>
          <p:cNvSpPr txBox="1"/>
          <p:nvPr/>
        </p:nvSpPr>
        <p:spPr>
          <a:xfrm>
            <a:off x="621217" y="323166"/>
            <a:ext cx="4800600" cy="646331"/>
          </a:xfrm>
          <a:prstGeom prst="rect">
            <a:avLst/>
          </a:prstGeom>
          <a:ln/>
        </p:spPr>
        <p:style>
          <a:lnRef idx="1">
            <a:schemeClr val="accent1"/>
          </a:lnRef>
          <a:fillRef idx="2">
            <a:schemeClr val="accent1"/>
          </a:fillRef>
          <a:effectRef idx="1">
            <a:schemeClr val="accent1"/>
          </a:effectRef>
          <a:fontRef idx="minor">
            <a:schemeClr val="dk1"/>
          </a:fontRef>
        </p:style>
        <p:txBody>
          <a:bodyPr>
            <a:spAutoFit/>
          </a:bodyPr>
          <a:lstStyle/>
          <a:p>
            <a:pPr eaLnBrk="1" hangingPunct="1">
              <a:defRPr/>
            </a:pPr>
            <a:r>
              <a:rPr lang="en-US" dirty="0" smtClean="0"/>
              <a:t>Overall Performance for Corporate Services</a:t>
            </a:r>
            <a:endParaRPr lang="en-US" dirty="0"/>
          </a:p>
        </p:txBody>
      </p:sp>
      <p:graphicFrame>
        <p:nvGraphicFramePr>
          <p:cNvPr id="7" name="Table 6"/>
          <p:cNvGraphicFramePr>
            <a:graphicFrameLocks noGrp="1"/>
          </p:cNvGraphicFramePr>
          <p:nvPr>
            <p:extLst>
              <p:ext uri="{D42A27DB-BD31-4B8C-83A1-F6EECF244321}">
                <p14:modId xmlns:p14="http://schemas.microsoft.com/office/powerpoint/2010/main" val="4240149997"/>
              </p:ext>
            </p:extLst>
          </p:nvPr>
        </p:nvGraphicFramePr>
        <p:xfrm>
          <a:off x="621218" y="1143000"/>
          <a:ext cx="10905374" cy="5347952"/>
        </p:xfrm>
        <a:graphic>
          <a:graphicData uri="http://schemas.openxmlformats.org/drawingml/2006/table">
            <a:tbl>
              <a:tblPr firstRow="1" bandRow="1"/>
              <a:tblGrid>
                <a:gridCol w="5452687"/>
                <a:gridCol w="5452687"/>
              </a:tblGrid>
              <a:tr h="802778">
                <a:tc gridSpan="2">
                  <a:txBody>
                    <a:bodyPr/>
                    <a:lstStyle>
                      <a:lvl1pPr marL="0" algn="l" defTabSz="914400" rtl="0" eaLnBrk="1" latinLnBrk="0" hangingPunct="1">
                        <a:defRPr sz="1800" b="1" kern="1200">
                          <a:solidFill>
                            <a:schemeClr val="lt1"/>
                          </a:solidFill>
                          <a:latin typeface="Calibri" panose="020F0502020204030204"/>
                          <a:ea typeface=""/>
                          <a:cs typeface=""/>
                        </a:defRPr>
                      </a:lvl1pPr>
                      <a:lvl2pPr marL="457200" algn="l" defTabSz="914400" rtl="0" eaLnBrk="1" latinLnBrk="0" hangingPunct="1">
                        <a:defRPr sz="1800" b="1" kern="1200">
                          <a:solidFill>
                            <a:schemeClr val="lt1"/>
                          </a:solidFill>
                          <a:latin typeface="Calibri" panose="020F0502020204030204"/>
                          <a:ea typeface=""/>
                          <a:cs typeface=""/>
                        </a:defRPr>
                      </a:lvl2pPr>
                      <a:lvl3pPr marL="914400" algn="l" defTabSz="914400" rtl="0" eaLnBrk="1" latinLnBrk="0" hangingPunct="1">
                        <a:defRPr sz="1800" b="1" kern="1200">
                          <a:solidFill>
                            <a:schemeClr val="lt1"/>
                          </a:solidFill>
                          <a:latin typeface="Calibri" panose="020F0502020204030204"/>
                          <a:ea typeface=""/>
                          <a:cs typeface=""/>
                        </a:defRPr>
                      </a:lvl3pPr>
                      <a:lvl4pPr marL="1371600" algn="l" defTabSz="914400" rtl="0" eaLnBrk="1" latinLnBrk="0" hangingPunct="1">
                        <a:defRPr sz="1800" b="1" kern="1200">
                          <a:solidFill>
                            <a:schemeClr val="lt1"/>
                          </a:solidFill>
                          <a:latin typeface="Calibri" panose="020F0502020204030204"/>
                          <a:ea typeface=""/>
                          <a:cs typeface=""/>
                        </a:defRPr>
                      </a:lvl4pPr>
                      <a:lvl5pPr marL="1828800" algn="l" defTabSz="914400" rtl="0" eaLnBrk="1" latinLnBrk="0" hangingPunct="1">
                        <a:defRPr sz="1800" b="1" kern="1200">
                          <a:solidFill>
                            <a:schemeClr val="lt1"/>
                          </a:solidFill>
                          <a:latin typeface="Calibri" panose="020F0502020204030204"/>
                          <a:ea typeface=""/>
                          <a:cs typeface=""/>
                        </a:defRPr>
                      </a:lvl5pPr>
                      <a:lvl6pPr marL="2286000" algn="l" defTabSz="914400" rtl="0" eaLnBrk="1" latinLnBrk="0" hangingPunct="1">
                        <a:defRPr sz="1800" b="1" kern="1200">
                          <a:solidFill>
                            <a:schemeClr val="lt1"/>
                          </a:solidFill>
                          <a:latin typeface="Calibri" panose="020F0502020204030204"/>
                          <a:ea typeface=""/>
                          <a:cs typeface=""/>
                        </a:defRPr>
                      </a:lvl6pPr>
                      <a:lvl7pPr marL="2743200" algn="l" defTabSz="914400" rtl="0" eaLnBrk="1" latinLnBrk="0" hangingPunct="1">
                        <a:defRPr sz="1800" b="1" kern="1200">
                          <a:solidFill>
                            <a:schemeClr val="lt1"/>
                          </a:solidFill>
                          <a:latin typeface="Calibri" panose="020F0502020204030204"/>
                          <a:ea typeface=""/>
                          <a:cs typeface=""/>
                        </a:defRPr>
                      </a:lvl7pPr>
                      <a:lvl8pPr marL="3200400" algn="l" defTabSz="914400" rtl="0" eaLnBrk="1" latinLnBrk="0" hangingPunct="1">
                        <a:defRPr sz="1800" b="1" kern="1200">
                          <a:solidFill>
                            <a:schemeClr val="lt1"/>
                          </a:solidFill>
                          <a:latin typeface="Calibri" panose="020F0502020204030204"/>
                          <a:ea typeface=""/>
                          <a:cs typeface=""/>
                        </a:defRPr>
                      </a:lvl8pPr>
                      <a:lvl9pPr marL="3657600" algn="l" defTabSz="914400" rtl="0" eaLnBrk="1" latinLnBrk="0" hangingPunct="1">
                        <a:defRPr sz="1800" b="1" kern="1200">
                          <a:solidFill>
                            <a:schemeClr val="lt1"/>
                          </a:solidFill>
                          <a:latin typeface="Calibri" panose="020F0502020204030204"/>
                          <a:ea typeface=""/>
                          <a:cs typeface=""/>
                        </a:defRPr>
                      </a:lvl9pPr>
                    </a:lstStyle>
                    <a:p>
                      <a:pPr algn="ctr"/>
                      <a:r>
                        <a:rPr lang="en-ZA" sz="2400" dirty="0" smtClean="0">
                          <a:solidFill>
                            <a:schemeClr val="tx1"/>
                          </a:solidFill>
                        </a:rPr>
                        <a:t>OVERALL</a:t>
                      </a:r>
                      <a:r>
                        <a:rPr lang="en-ZA" sz="2400" baseline="0" dirty="0" smtClean="0">
                          <a:solidFill>
                            <a:schemeClr val="tx1"/>
                          </a:solidFill>
                        </a:rPr>
                        <a:t> PERFORMANCE</a:t>
                      </a:r>
                      <a:endParaRPr lang="en-ZA" sz="2400" dirty="0">
                        <a:solidFill>
                          <a:schemeClr val="tx1"/>
                        </a:solidFill>
                      </a:endParaRPr>
                    </a:p>
                  </a:txBody>
                  <a:tcPr>
                    <a:lnL w="12700" cmpd="sng">
                      <a:solidFill>
                        <a:sysClr val="window" lastClr="FFFFFF"/>
                      </a:solidFill>
                    </a:lnL>
                    <a:lnR w="12700" cap="flat" cmpd="sng" algn="ctr">
                      <a:solidFill>
                        <a:sysClr val="window" lastClr="FFFFFF"/>
                      </a:solidFill>
                      <a:prstDash val="solid"/>
                      <a:round/>
                      <a:headEnd type="none" w="med" len="med"/>
                      <a:tailEnd type="none" w="med" len="med"/>
                    </a:lnR>
                    <a:lnT w="12700" cmpd="sng">
                      <a:solidFill>
                        <a:sysClr val="window" lastClr="FFFFFF"/>
                      </a:solidFill>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5B9BD5"/>
                    </a:solidFill>
                  </a:tcPr>
                </a:tc>
                <a:tc hMerge="1">
                  <a:txBody>
                    <a:bodyPr/>
                    <a:lstStyle>
                      <a:lvl1pPr marL="0" algn="l" defTabSz="914400" rtl="0" eaLnBrk="1" latinLnBrk="0" hangingPunct="1">
                        <a:defRPr sz="1800" b="1" kern="1200">
                          <a:solidFill>
                            <a:schemeClr val="lt1"/>
                          </a:solidFill>
                          <a:latin typeface="Calibri" panose="020F0502020204030204"/>
                          <a:ea typeface=""/>
                          <a:cs typeface=""/>
                        </a:defRPr>
                      </a:lvl1pPr>
                      <a:lvl2pPr marL="457200" algn="l" defTabSz="914400" rtl="0" eaLnBrk="1" latinLnBrk="0" hangingPunct="1">
                        <a:defRPr sz="1800" b="1" kern="1200">
                          <a:solidFill>
                            <a:schemeClr val="lt1"/>
                          </a:solidFill>
                          <a:latin typeface="Calibri" panose="020F0502020204030204"/>
                          <a:ea typeface=""/>
                          <a:cs typeface=""/>
                        </a:defRPr>
                      </a:lvl2pPr>
                      <a:lvl3pPr marL="914400" algn="l" defTabSz="914400" rtl="0" eaLnBrk="1" latinLnBrk="0" hangingPunct="1">
                        <a:defRPr sz="1800" b="1" kern="1200">
                          <a:solidFill>
                            <a:schemeClr val="lt1"/>
                          </a:solidFill>
                          <a:latin typeface="Calibri" panose="020F0502020204030204"/>
                          <a:ea typeface=""/>
                          <a:cs typeface=""/>
                        </a:defRPr>
                      </a:lvl3pPr>
                      <a:lvl4pPr marL="1371600" algn="l" defTabSz="914400" rtl="0" eaLnBrk="1" latinLnBrk="0" hangingPunct="1">
                        <a:defRPr sz="1800" b="1" kern="1200">
                          <a:solidFill>
                            <a:schemeClr val="lt1"/>
                          </a:solidFill>
                          <a:latin typeface="Calibri" panose="020F0502020204030204"/>
                          <a:ea typeface=""/>
                          <a:cs typeface=""/>
                        </a:defRPr>
                      </a:lvl4pPr>
                      <a:lvl5pPr marL="1828800" algn="l" defTabSz="914400" rtl="0" eaLnBrk="1" latinLnBrk="0" hangingPunct="1">
                        <a:defRPr sz="1800" b="1" kern="1200">
                          <a:solidFill>
                            <a:schemeClr val="lt1"/>
                          </a:solidFill>
                          <a:latin typeface="Calibri" panose="020F0502020204030204"/>
                          <a:ea typeface=""/>
                          <a:cs typeface=""/>
                        </a:defRPr>
                      </a:lvl5pPr>
                      <a:lvl6pPr marL="2286000" algn="l" defTabSz="914400" rtl="0" eaLnBrk="1" latinLnBrk="0" hangingPunct="1">
                        <a:defRPr sz="1800" b="1" kern="1200">
                          <a:solidFill>
                            <a:schemeClr val="lt1"/>
                          </a:solidFill>
                          <a:latin typeface="Calibri" panose="020F0502020204030204"/>
                          <a:ea typeface=""/>
                          <a:cs typeface=""/>
                        </a:defRPr>
                      </a:lvl6pPr>
                      <a:lvl7pPr marL="2743200" algn="l" defTabSz="914400" rtl="0" eaLnBrk="1" latinLnBrk="0" hangingPunct="1">
                        <a:defRPr sz="1800" b="1" kern="1200">
                          <a:solidFill>
                            <a:schemeClr val="lt1"/>
                          </a:solidFill>
                          <a:latin typeface="Calibri" panose="020F0502020204030204"/>
                          <a:ea typeface=""/>
                          <a:cs typeface=""/>
                        </a:defRPr>
                      </a:lvl7pPr>
                      <a:lvl8pPr marL="3200400" algn="l" defTabSz="914400" rtl="0" eaLnBrk="1" latinLnBrk="0" hangingPunct="1">
                        <a:defRPr sz="1800" b="1" kern="1200">
                          <a:solidFill>
                            <a:schemeClr val="lt1"/>
                          </a:solidFill>
                          <a:latin typeface="Calibri" panose="020F0502020204030204"/>
                          <a:ea typeface=""/>
                          <a:cs typeface=""/>
                        </a:defRPr>
                      </a:lvl8pPr>
                      <a:lvl9pPr marL="3657600" algn="l" defTabSz="914400" rtl="0" eaLnBrk="1" latinLnBrk="0" hangingPunct="1">
                        <a:defRPr sz="1800" b="1" kern="1200">
                          <a:solidFill>
                            <a:schemeClr val="lt1"/>
                          </a:solidFill>
                          <a:latin typeface="Calibri" panose="020F0502020204030204"/>
                          <a:ea typeface=""/>
                          <a:cs typeface=""/>
                        </a:defRPr>
                      </a:lvl9pPr>
                    </a:lstStyle>
                    <a:p>
                      <a:endParaRPr lang="en-ZA" dirty="0"/>
                    </a:p>
                  </a:txBody>
                  <a:tcP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5B9BD5"/>
                    </a:solidFill>
                  </a:tcPr>
                </a:tc>
              </a:tr>
              <a:tr h="859779">
                <a:tc>
                  <a:txBody>
                    <a:bodyPr/>
                    <a:lstStyle>
                      <a:lvl1pPr marL="0" algn="l" defTabSz="914400" rtl="0" eaLnBrk="1" latinLnBrk="0" hangingPunct="1">
                        <a:defRPr sz="1800" kern="1200">
                          <a:solidFill>
                            <a:schemeClr val="dk1"/>
                          </a:solidFill>
                          <a:latin typeface="Calibri" panose="020F0502020204030204"/>
                          <a:ea typeface=""/>
                          <a:cs typeface=""/>
                        </a:defRPr>
                      </a:lvl1pPr>
                      <a:lvl2pPr marL="457200" algn="l" defTabSz="914400" rtl="0" eaLnBrk="1" latinLnBrk="0" hangingPunct="1">
                        <a:defRPr sz="1800" kern="1200">
                          <a:solidFill>
                            <a:schemeClr val="dk1"/>
                          </a:solidFill>
                          <a:latin typeface="Calibri" panose="020F0502020204030204"/>
                          <a:ea typeface=""/>
                          <a:cs typeface=""/>
                        </a:defRPr>
                      </a:lvl2pPr>
                      <a:lvl3pPr marL="914400" algn="l" defTabSz="914400" rtl="0" eaLnBrk="1" latinLnBrk="0" hangingPunct="1">
                        <a:defRPr sz="1800" kern="1200">
                          <a:solidFill>
                            <a:schemeClr val="dk1"/>
                          </a:solidFill>
                          <a:latin typeface="Calibri" panose="020F0502020204030204"/>
                          <a:ea typeface=""/>
                          <a:cs typeface=""/>
                        </a:defRPr>
                      </a:lvl3pPr>
                      <a:lvl4pPr marL="1371600" algn="l" defTabSz="914400" rtl="0" eaLnBrk="1" latinLnBrk="0" hangingPunct="1">
                        <a:defRPr sz="1800" kern="1200">
                          <a:solidFill>
                            <a:schemeClr val="dk1"/>
                          </a:solidFill>
                          <a:latin typeface="Calibri" panose="020F0502020204030204"/>
                          <a:ea typeface=""/>
                          <a:cs typeface=""/>
                        </a:defRPr>
                      </a:lvl4pPr>
                      <a:lvl5pPr marL="1828800" algn="l" defTabSz="914400" rtl="0" eaLnBrk="1" latinLnBrk="0" hangingPunct="1">
                        <a:defRPr sz="1800" kern="1200">
                          <a:solidFill>
                            <a:schemeClr val="dk1"/>
                          </a:solidFill>
                          <a:latin typeface="Calibri" panose="020F0502020204030204"/>
                          <a:ea typeface=""/>
                          <a:cs typeface=""/>
                        </a:defRPr>
                      </a:lvl5pPr>
                      <a:lvl6pPr marL="2286000" algn="l" defTabSz="914400" rtl="0" eaLnBrk="1" latinLnBrk="0" hangingPunct="1">
                        <a:defRPr sz="1800" kern="1200">
                          <a:solidFill>
                            <a:schemeClr val="dk1"/>
                          </a:solidFill>
                          <a:latin typeface="Calibri" panose="020F0502020204030204"/>
                          <a:ea typeface=""/>
                          <a:cs typeface=""/>
                        </a:defRPr>
                      </a:lvl6pPr>
                      <a:lvl7pPr marL="2743200" algn="l" defTabSz="914400" rtl="0" eaLnBrk="1" latinLnBrk="0" hangingPunct="1">
                        <a:defRPr sz="1800" kern="1200">
                          <a:solidFill>
                            <a:schemeClr val="dk1"/>
                          </a:solidFill>
                          <a:latin typeface="Calibri" panose="020F0502020204030204"/>
                          <a:ea typeface=""/>
                          <a:cs typeface=""/>
                        </a:defRPr>
                      </a:lvl7pPr>
                      <a:lvl8pPr marL="3200400" algn="l" defTabSz="914400" rtl="0" eaLnBrk="1" latinLnBrk="0" hangingPunct="1">
                        <a:defRPr sz="1800" kern="1200">
                          <a:solidFill>
                            <a:schemeClr val="dk1"/>
                          </a:solidFill>
                          <a:latin typeface="Calibri" panose="020F0502020204030204"/>
                          <a:ea typeface=""/>
                          <a:cs typeface=""/>
                        </a:defRPr>
                      </a:lvl8pPr>
                      <a:lvl9pPr marL="3657600" algn="l" defTabSz="914400" rtl="0" eaLnBrk="1" latinLnBrk="0" hangingPunct="1">
                        <a:defRPr sz="1800" kern="1200">
                          <a:solidFill>
                            <a:schemeClr val="dk1"/>
                          </a:solidFill>
                          <a:latin typeface="Calibri" panose="020F0502020204030204"/>
                          <a:ea typeface=""/>
                          <a:cs typeface=""/>
                        </a:defRPr>
                      </a:lvl9pPr>
                    </a:lstStyle>
                    <a:p>
                      <a:r>
                        <a:rPr lang="en-ZA" sz="1600" dirty="0" smtClean="0">
                          <a:latin typeface="Arial" panose="020B0604020202020204" pitchFamily="34" charset="0"/>
                          <a:cs typeface="Arial" panose="020B0604020202020204" pitchFamily="34" charset="0"/>
                        </a:rPr>
                        <a:t>TARGETS ACHIEVED</a:t>
                      </a:r>
                      <a:endParaRPr lang="en-ZA" sz="1600" dirty="0">
                        <a:latin typeface="Arial" panose="020B0604020202020204" pitchFamily="34" charset="0"/>
                        <a:cs typeface="Arial" panose="020B0604020202020204" pitchFamily="34" charset="0"/>
                      </a:endParaRPr>
                    </a:p>
                  </a:txBody>
                  <a:tcPr marT="45754" marB="45754">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40000"/>
                      </a:srgbClr>
                    </a:solidFill>
                  </a:tcPr>
                </a:tc>
                <a:tc>
                  <a:txBody>
                    <a:bodyPr/>
                    <a:lstStyle>
                      <a:lvl1pPr marL="0" algn="l" defTabSz="914400" rtl="0" eaLnBrk="1" latinLnBrk="0" hangingPunct="1">
                        <a:defRPr sz="1800" kern="1200">
                          <a:solidFill>
                            <a:schemeClr val="dk1"/>
                          </a:solidFill>
                          <a:latin typeface="Calibri" panose="020F0502020204030204"/>
                          <a:ea typeface=""/>
                          <a:cs typeface=""/>
                        </a:defRPr>
                      </a:lvl1pPr>
                      <a:lvl2pPr marL="457200" algn="l" defTabSz="914400" rtl="0" eaLnBrk="1" latinLnBrk="0" hangingPunct="1">
                        <a:defRPr sz="1800" kern="1200">
                          <a:solidFill>
                            <a:schemeClr val="dk1"/>
                          </a:solidFill>
                          <a:latin typeface="Calibri" panose="020F0502020204030204"/>
                          <a:ea typeface=""/>
                          <a:cs typeface=""/>
                        </a:defRPr>
                      </a:lvl2pPr>
                      <a:lvl3pPr marL="914400" algn="l" defTabSz="914400" rtl="0" eaLnBrk="1" latinLnBrk="0" hangingPunct="1">
                        <a:defRPr sz="1800" kern="1200">
                          <a:solidFill>
                            <a:schemeClr val="dk1"/>
                          </a:solidFill>
                          <a:latin typeface="Calibri" panose="020F0502020204030204"/>
                          <a:ea typeface=""/>
                          <a:cs typeface=""/>
                        </a:defRPr>
                      </a:lvl3pPr>
                      <a:lvl4pPr marL="1371600" algn="l" defTabSz="914400" rtl="0" eaLnBrk="1" latinLnBrk="0" hangingPunct="1">
                        <a:defRPr sz="1800" kern="1200">
                          <a:solidFill>
                            <a:schemeClr val="dk1"/>
                          </a:solidFill>
                          <a:latin typeface="Calibri" panose="020F0502020204030204"/>
                          <a:ea typeface=""/>
                          <a:cs typeface=""/>
                        </a:defRPr>
                      </a:lvl4pPr>
                      <a:lvl5pPr marL="1828800" algn="l" defTabSz="914400" rtl="0" eaLnBrk="1" latinLnBrk="0" hangingPunct="1">
                        <a:defRPr sz="1800" kern="1200">
                          <a:solidFill>
                            <a:schemeClr val="dk1"/>
                          </a:solidFill>
                          <a:latin typeface="Calibri" panose="020F0502020204030204"/>
                          <a:ea typeface=""/>
                          <a:cs typeface=""/>
                        </a:defRPr>
                      </a:lvl5pPr>
                      <a:lvl6pPr marL="2286000" algn="l" defTabSz="914400" rtl="0" eaLnBrk="1" latinLnBrk="0" hangingPunct="1">
                        <a:defRPr sz="1800" kern="1200">
                          <a:solidFill>
                            <a:schemeClr val="dk1"/>
                          </a:solidFill>
                          <a:latin typeface="Calibri" panose="020F0502020204030204"/>
                          <a:ea typeface=""/>
                          <a:cs typeface=""/>
                        </a:defRPr>
                      </a:lvl6pPr>
                      <a:lvl7pPr marL="2743200" algn="l" defTabSz="914400" rtl="0" eaLnBrk="1" latinLnBrk="0" hangingPunct="1">
                        <a:defRPr sz="1800" kern="1200">
                          <a:solidFill>
                            <a:schemeClr val="dk1"/>
                          </a:solidFill>
                          <a:latin typeface="Calibri" panose="020F0502020204030204"/>
                          <a:ea typeface=""/>
                          <a:cs typeface=""/>
                        </a:defRPr>
                      </a:lvl7pPr>
                      <a:lvl8pPr marL="3200400" algn="l" defTabSz="914400" rtl="0" eaLnBrk="1" latinLnBrk="0" hangingPunct="1">
                        <a:defRPr sz="1800" kern="1200">
                          <a:solidFill>
                            <a:schemeClr val="dk1"/>
                          </a:solidFill>
                          <a:latin typeface="Calibri" panose="020F0502020204030204"/>
                          <a:ea typeface=""/>
                          <a:cs typeface=""/>
                        </a:defRPr>
                      </a:lvl8pPr>
                      <a:lvl9pPr marL="3657600" algn="l" defTabSz="914400" rtl="0" eaLnBrk="1" latinLnBrk="0" hangingPunct="1">
                        <a:defRPr sz="1800" kern="1200">
                          <a:solidFill>
                            <a:schemeClr val="dk1"/>
                          </a:solidFill>
                          <a:latin typeface="Calibri" panose="020F0502020204030204"/>
                          <a:ea typeface=""/>
                          <a:cs typeface=""/>
                        </a:defRPr>
                      </a:lvl9pPr>
                    </a:lstStyle>
                    <a:p>
                      <a:r>
                        <a:rPr lang="en-ZA" dirty="0" smtClean="0"/>
                        <a:t>21 </a:t>
                      </a:r>
                      <a:r>
                        <a:rPr kumimoji="0" lang="en-US" sz="1800" b="0" i="0" u="none" strike="noStrike" kern="1200" cap="none" spc="0" normalizeH="0" baseline="0" noProof="0" dirty="0" smtClean="0">
                          <a:ln>
                            <a:noFill/>
                          </a:ln>
                          <a:solidFill>
                            <a:prstClr val="black"/>
                          </a:solidFill>
                          <a:effectLst/>
                          <a:uLnTx/>
                          <a:uFillTx/>
                          <a:latin typeface="Century Gothic"/>
                        </a:rPr>
                        <a:t>(Admin, Council Support, HR &amp; Legal)</a:t>
                      </a:r>
                      <a:endParaRPr lang="en-ZA" dirty="0"/>
                    </a:p>
                  </a:txBody>
                  <a:tcPr>
                    <a:lnL w="12700" cap="flat" cmpd="sng" algn="ctr">
                      <a:solidFill>
                        <a:sysClr val="window" lastClr="FFFFFF"/>
                      </a:solidFill>
                      <a:prstDash val="solid"/>
                      <a:round/>
                      <a:headEnd type="none" w="med" len="med"/>
                      <a:tailEnd type="none" w="med" len="med"/>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40000"/>
                      </a:srgbClr>
                    </a:solidFill>
                  </a:tcPr>
                </a:tc>
              </a:tr>
              <a:tr h="859779">
                <a:tc>
                  <a:txBody>
                    <a:bodyPr/>
                    <a:lstStyle>
                      <a:lvl1pPr marL="0" algn="l" defTabSz="914400" rtl="0" eaLnBrk="1" latinLnBrk="0" hangingPunct="1">
                        <a:defRPr sz="1800" kern="1200">
                          <a:solidFill>
                            <a:schemeClr val="dk1"/>
                          </a:solidFill>
                          <a:latin typeface="Calibri" panose="020F0502020204030204"/>
                          <a:ea typeface=""/>
                          <a:cs typeface=""/>
                        </a:defRPr>
                      </a:lvl1pPr>
                      <a:lvl2pPr marL="457200" algn="l" defTabSz="914400" rtl="0" eaLnBrk="1" latinLnBrk="0" hangingPunct="1">
                        <a:defRPr sz="1800" kern="1200">
                          <a:solidFill>
                            <a:schemeClr val="dk1"/>
                          </a:solidFill>
                          <a:latin typeface="Calibri" panose="020F0502020204030204"/>
                          <a:ea typeface=""/>
                          <a:cs typeface=""/>
                        </a:defRPr>
                      </a:lvl2pPr>
                      <a:lvl3pPr marL="914400" algn="l" defTabSz="914400" rtl="0" eaLnBrk="1" latinLnBrk="0" hangingPunct="1">
                        <a:defRPr sz="1800" kern="1200">
                          <a:solidFill>
                            <a:schemeClr val="dk1"/>
                          </a:solidFill>
                          <a:latin typeface="Calibri" panose="020F0502020204030204"/>
                          <a:ea typeface=""/>
                          <a:cs typeface=""/>
                        </a:defRPr>
                      </a:lvl3pPr>
                      <a:lvl4pPr marL="1371600" algn="l" defTabSz="914400" rtl="0" eaLnBrk="1" latinLnBrk="0" hangingPunct="1">
                        <a:defRPr sz="1800" kern="1200">
                          <a:solidFill>
                            <a:schemeClr val="dk1"/>
                          </a:solidFill>
                          <a:latin typeface="Calibri" panose="020F0502020204030204"/>
                          <a:ea typeface=""/>
                          <a:cs typeface=""/>
                        </a:defRPr>
                      </a:lvl4pPr>
                      <a:lvl5pPr marL="1828800" algn="l" defTabSz="914400" rtl="0" eaLnBrk="1" latinLnBrk="0" hangingPunct="1">
                        <a:defRPr sz="1800" kern="1200">
                          <a:solidFill>
                            <a:schemeClr val="dk1"/>
                          </a:solidFill>
                          <a:latin typeface="Calibri" panose="020F0502020204030204"/>
                          <a:ea typeface=""/>
                          <a:cs typeface=""/>
                        </a:defRPr>
                      </a:lvl5pPr>
                      <a:lvl6pPr marL="2286000" algn="l" defTabSz="914400" rtl="0" eaLnBrk="1" latinLnBrk="0" hangingPunct="1">
                        <a:defRPr sz="1800" kern="1200">
                          <a:solidFill>
                            <a:schemeClr val="dk1"/>
                          </a:solidFill>
                          <a:latin typeface="Calibri" panose="020F0502020204030204"/>
                          <a:ea typeface=""/>
                          <a:cs typeface=""/>
                        </a:defRPr>
                      </a:lvl6pPr>
                      <a:lvl7pPr marL="2743200" algn="l" defTabSz="914400" rtl="0" eaLnBrk="1" latinLnBrk="0" hangingPunct="1">
                        <a:defRPr sz="1800" kern="1200">
                          <a:solidFill>
                            <a:schemeClr val="dk1"/>
                          </a:solidFill>
                          <a:latin typeface="Calibri" panose="020F0502020204030204"/>
                          <a:ea typeface=""/>
                          <a:cs typeface=""/>
                        </a:defRPr>
                      </a:lvl7pPr>
                      <a:lvl8pPr marL="3200400" algn="l" defTabSz="914400" rtl="0" eaLnBrk="1" latinLnBrk="0" hangingPunct="1">
                        <a:defRPr sz="1800" kern="1200">
                          <a:solidFill>
                            <a:schemeClr val="dk1"/>
                          </a:solidFill>
                          <a:latin typeface="Calibri" panose="020F0502020204030204"/>
                          <a:ea typeface=""/>
                          <a:cs typeface=""/>
                        </a:defRPr>
                      </a:lvl8pPr>
                      <a:lvl9pPr marL="3657600" algn="l" defTabSz="914400" rtl="0" eaLnBrk="1" latinLnBrk="0" hangingPunct="1">
                        <a:defRPr sz="1800" kern="1200">
                          <a:solidFill>
                            <a:schemeClr val="dk1"/>
                          </a:solidFill>
                          <a:latin typeface="Calibri" panose="020F0502020204030204"/>
                          <a:ea typeface=""/>
                          <a:cs typeface=""/>
                        </a:defRPr>
                      </a:lvl9pPr>
                    </a:lstStyle>
                    <a:p>
                      <a:r>
                        <a:rPr lang="en-ZA" sz="1600" dirty="0" smtClean="0">
                          <a:latin typeface="Arial" panose="020B0604020202020204" pitchFamily="34" charset="0"/>
                          <a:cs typeface="Arial" panose="020B0604020202020204" pitchFamily="34" charset="0"/>
                        </a:rPr>
                        <a:t>TARGETS NOT ACHIEVED</a:t>
                      </a:r>
                      <a:endParaRPr lang="en-ZA" sz="1600" dirty="0">
                        <a:latin typeface="Arial" panose="020B0604020202020204" pitchFamily="34" charset="0"/>
                        <a:cs typeface="Arial" panose="020B0604020202020204" pitchFamily="34" charset="0"/>
                      </a:endParaRPr>
                    </a:p>
                  </a:txBody>
                  <a:tcPr marT="45754" marB="45754">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5B9BD5">
                        <a:tint val="20000"/>
                      </a:srgbClr>
                    </a:solidFill>
                  </a:tcPr>
                </a:tc>
                <a:tc>
                  <a:txBody>
                    <a:bodyPr/>
                    <a:lstStyle>
                      <a:lvl1pPr marL="0" algn="l" defTabSz="914400" rtl="0" eaLnBrk="1" latinLnBrk="0" hangingPunct="1">
                        <a:defRPr sz="1800" kern="1200">
                          <a:solidFill>
                            <a:schemeClr val="dk1"/>
                          </a:solidFill>
                          <a:latin typeface="Calibri" panose="020F0502020204030204"/>
                          <a:ea typeface=""/>
                          <a:cs typeface=""/>
                        </a:defRPr>
                      </a:lvl1pPr>
                      <a:lvl2pPr marL="457200" algn="l" defTabSz="914400" rtl="0" eaLnBrk="1" latinLnBrk="0" hangingPunct="1">
                        <a:defRPr sz="1800" kern="1200">
                          <a:solidFill>
                            <a:schemeClr val="dk1"/>
                          </a:solidFill>
                          <a:latin typeface="Calibri" panose="020F0502020204030204"/>
                          <a:ea typeface=""/>
                          <a:cs typeface=""/>
                        </a:defRPr>
                      </a:lvl2pPr>
                      <a:lvl3pPr marL="914400" algn="l" defTabSz="914400" rtl="0" eaLnBrk="1" latinLnBrk="0" hangingPunct="1">
                        <a:defRPr sz="1800" kern="1200">
                          <a:solidFill>
                            <a:schemeClr val="dk1"/>
                          </a:solidFill>
                          <a:latin typeface="Calibri" panose="020F0502020204030204"/>
                          <a:ea typeface=""/>
                          <a:cs typeface=""/>
                        </a:defRPr>
                      </a:lvl3pPr>
                      <a:lvl4pPr marL="1371600" algn="l" defTabSz="914400" rtl="0" eaLnBrk="1" latinLnBrk="0" hangingPunct="1">
                        <a:defRPr sz="1800" kern="1200">
                          <a:solidFill>
                            <a:schemeClr val="dk1"/>
                          </a:solidFill>
                          <a:latin typeface="Calibri" panose="020F0502020204030204"/>
                          <a:ea typeface=""/>
                          <a:cs typeface=""/>
                        </a:defRPr>
                      </a:lvl4pPr>
                      <a:lvl5pPr marL="1828800" algn="l" defTabSz="914400" rtl="0" eaLnBrk="1" latinLnBrk="0" hangingPunct="1">
                        <a:defRPr sz="1800" kern="1200">
                          <a:solidFill>
                            <a:schemeClr val="dk1"/>
                          </a:solidFill>
                          <a:latin typeface="Calibri" panose="020F0502020204030204"/>
                          <a:ea typeface=""/>
                          <a:cs typeface=""/>
                        </a:defRPr>
                      </a:lvl5pPr>
                      <a:lvl6pPr marL="2286000" algn="l" defTabSz="914400" rtl="0" eaLnBrk="1" latinLnBrk="0" hangingPunct="1">
                        <a:defRPr sz="1800" kern="1200">
                          <a:solidFill>
                            <a:schemeClr val="dk1"/>
                          </a:solidFill>
                          <a:latin typeface="Calibri" panose="020F0502020204030204"/>
                          <a:ea typeface=""/>
                          <a:cs typeface=""/>
                        </a:defRPr>
                      </a:lvl6pPr>
                      <a:lvl7pPr marL="2743200" algn="l" defTabSz="914400" rtl="0" eaLnBrk="1" latinLnBrk="0" hangingPunct="1">
                        <a:defRPr sz="1800" kern="1200">
                          <a:solidFill>
                            <a:schemeClr val="dk1"/>
                          </a:solidFill>
                          <a:latin typeface="Calibri" panose="020F0502020204030204"/>
                          <a:ea typeface=""/>
                          <a:cs typeface=""/>
                        </a:defRPr>
                      </a:lvl7pPr>
                      <a:lvl8pPr marL="3200400" algn="l" defTabSz="914400" rtl="0" eaLnBrk="1" latinLnBrk="0" hangingPunct="1">
                        <a:defRPr sz="1800" kern="1200">
                          <a:solidFill>
                            <a:schemeClr val="dk1"/>
                          </a:solidFill>
                          <a:latin typeface="Calibri" panose="020F0502020204030204"/>
                          <a:ea typeface=""/>
                          <a:cs typeface=""/>
                        </a:defRPr>
                      </a:lvl8pPr>
                      <a:lvl9pPr marL="3657600" algn="l" defTabSz="914400" rtl="0" eaLnBrk="1" latinLnBrk="0" hangingPunct="1">
                        <a:defRPr sz="1800" kern="1200">
                          <a:solidFill>
                            <a:schemeClr val="dk1"/>
                          </a:solidFill>
                          <a:latin typeface="Calibri" panose="020F0502020204030204"/>
                          <a:ea typeface=""/>
                          <a:cs typeface=""/>
                        </a:defRPr>
                      </a:lvl9pPr>
                    </a:lstStyle>
                    <a:p>
                      <a:r>
                        <a:rPr lang="en-ZA" dirty="0" smtClean="0"/>
                        <a:t>8 </a:t>
                      </a:r>
                      <a:r>
                        <a:rPr kumimoji="0" lang="en-US" sz="1800" b="0" i="0" u="none" strike="noStrike" kern="1200" cap="none" spc="0" normalizeH="0" baseline="0" noProof="0" dirty="0" smtClean="0">
                          <a:ln>
                            <a:noFill/>
                          </a:ln>
                          <a:solidFill>
                            <a:prstClr val="black"/>
                          </a:solidFill>
                          <a:effectLst/>
                          <a:uLnTx/>
                          <a:uFillTx/>
                          <a:latin typeface="Century Gothic"/>
                        </a:rPr>
                        <a:t>(Admin, Council Support, HR &amp; Legal)</a:t>
                      </a:r>
                      <a:endParaRPr lang="en-ZA" dirty="0"/>
                    </a:p>
                  </a:txBody>
                  <a:tcPr>
                    <a:lnL w="12700" cap="flat" cmpd="sng" algn="ctr">
                      <a:solidFill>
                        <a:sysClr val="window" lastClr="FFFFFF"/>
                      </a:solidFill>
                      <a:prstDash val="solid"/>
                      <a:round/>
                      <a:headEnd type="none" w="med" len="med"/>
                      <a:tailEnd type="none" w="med" len="med"/>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20000"/>
                      </a:srgbClr>
                    </a:solidFill>
                  </a:tcPr>
                </a:tc>
              </a:tr>
              <a:tr h="799496">
                <a:tc>
                  <a:txBody>
                    <a:bodyPr/>
                    <a:lstStyle>
                      <a:lvl1pPr marL="0" algn="l" defTabSz="914400" rtl="0" eaLnBrk="1" latinLnBrk="0" hangingPunct="1">
                        <a:defRPr sz="1800" kern="1200">
                          <a:solidFill>
                            <a:schemeClr val="dk1"/>
                          </a:solidFill>
                          <a:latin typeface="Calibri" panose="020F0502020204030204"/>
                          <a:ea typeface=""/>
                          <a:cs typeface=""/>
                        </a:defRPr>
                      </a:lvl1pPr>
                      <a:lvl2pPr marL="457200" algn="l" defTabSz="914400" rtl="0" eaLnBrk="1" latinLnBrk="0" hangingPunct="1">
                        <a:defRPr sz="1800" kern="1200">
                          <a:solidFill>
                            <a:schemeClr val="dk1"/>
                          </a:solidFill>
                          <a:latin typeface="Calibri" panose="020F0502020204030204"/>
                          <a:ea typeface=""/>
                          <a:cs typeface=""/>
                        </a:defRPr>
                      </a:lvl2pPr>
                      <a:lvl3pPr marL="914400" algn="l" defTabSz="914400" rtl="0" eaLnBrk="1" latinLnBrk="0" hangingPunct="1">
                        <a:defRPr sz="1800" kern="1200">
                          <a:solidFill>
                            <a:schemeClr val="dk1"/>
                          </a:solidFill>
                          <a:latin typeface="Calibri" panose="020F0502020204030204"/>
                          <a:ea typeface=""/>
                          <a:cs typeface=""/>
                        </a:defRPr>
                      </a:lvl3pPr>
                      <a:lvl4pPr marL="1371600" algn="l" defTabSz="914400" rtl="0" eaLnBrk="1" latinLnBrk="0" hangingPunct="1">
                        <a:defRPr sz="1800" kern="1200">
                          <a:solidFill>
                            <a:schemeClr val="dk1"/>
                          </a:solidFill>
                          <a:latin typeface="Calibri" panose="020F0502020204030204"/>
                          <a:ea typeface=""/>
                          <a:cs typeface=""/>
                        </a:defRPr>
                      </a:lvl4pPr>
                      <a:lvl5pPr marL="1828800" algn="l" defTabSz="914400" rtl="0" eaLnBrk="1" latinLnBrk="0" hangingPunct="1">
                        <a:defRPr sz="1800" kern="1200">
                          <a:solidFill>
                            <a:schemeClr val="dk1"/>
                          </a:solidFill>
                          <a:latin typeface="Calibri" panose="020F0502020204030204"/>
                          <a:ea typeface=""/>
                          <a:cs typeface=""/>
                        </a:defRPr>
                      </a:lvl5pPr>
                      <a:lvl6pPr marL="2286000" algn="l" defTabSz="914400" rtl="0" eaLnBrk="1" latinLnBrk="0" hangingPunct="1">
                        <a:defRPr sz="1800" kern="1200">
                          <a:solidFill>
                            <a:schemeClr val="dk1"/>
                          </a:solidFill>
                          <a:latin typeface="Calibri" panose="020F0502020204030204"/>
                          <a:ea typeface=""/>
                          <a:cs typeface=""/>
                        </a:defRPr>
                      </a:lvl6pPr>
                      <a:lvl7pPr marL="2743200" algn="l" defTabSz="914400" rtl="0" eaLnBrk="1" latinLnBrk="0" hangingPunct="1">
                        <a:defRPr sz="1800" kern="1200">
                          <a:solidFill>
                            <a:schemeClr val="dk1"/>
                          </a:solidFill>
                          <a:latin typeface="Calibri" panose="020F0502020204030204"/>
                          <a:ea typeface=""/>
                          <a:cs typeface=""/>
                        </a:defRPr>
                      </a:lvl7pPr>
                      <a:lvl8pPr marL="3200400" algn="l" defTabSz="914400" rtl="0" eaLnBrk="1" latinLnBrk="0" hangingPunct="1">
                        <a:defRPr sz="1800" kern="1200">
                          <a:solidFill>
                            <a:schemeClr val="dk1"/>
                          </a:solidFill>
                          <a:latin typeface="Calibri" panose="020F0502020204030204"/>
                          <a:ea typeface=""/>
                          <a:cs typeface=""/>
                        </a:defRPr>
                      </a:lvl8pPr>
                      <a:lvl9pPr marL="3657600" algn="l" defTabSz="914400" rtl="0" eaLnBrk="1" latinLnBrk="0" hangingPunct="1">
                        <a:defRPr sz="1800" kern="1200">
                          <a:solidFill>
                            <a:schemeClr val="dk1"/>
                          </a:solidFill>
                          <a:latin typeface="Calibri" panose="020F0502020204030204"/>
                          <a:ea typeface=""/>
                          <a:cs typeface=""/>
                        </a:defRPr>
                      </a:lvl9pPr>
                    </a:lstStyle>
                    <a:p>
                      <a:r>
                        <a:rPr lang="en-ZA" sz="1600" dirty="0" smtClean="0">
                          <a:latin typeface="Arial" panose="020B0604020202020204" pitchFamily="34" charset="0"/>
                          <a:cs typeface="Arial" panose="020B0604020202020204" pitchFamily="34" charset="0"/>
                        </a:rPr>
                        <a:t>PERCENTAGE FOR ANNUAL</a:t>
                      </a:r>
                      <a:r>
                        <a:rPr lang="en-ZA" sz="1600" baseline="0" dirty="0" smtClean="0">
                          <a:latin typeface="Arial" panose="020B0604020202020204" pitchFamily="34" charset="0"/>
                          <a:cs typeface="Arial" panose="020B0604020202020204" pitchFamily="34" charset="0"/>
                        </a:rPr>
                        <a:t> </a:t>
                      </a:r>
                      <a:r>
                        <a:rPr lang="en-ZA" sz="1600" dirty="0" smtClean="0">
                          <a:latin typeface="Arial" panose="020B0604020202020204" pitchFamily="34" charset="0"/>
                          <a:cs typeface="Arial" panose="020B0604020202020204" pitchFamily="34" charset="0"/>
                        </a:rPr>
                        <a:t>PERFORMANCE</a:t>
                      </a:r>
                      <a:endParaRPr lang="en-ZA" sz="1600" dirty="0">
                        <a:latin typeface="Arial" panose="020B0604020202020204" pitchFamily="34" charset="0"/>
                        <a:cs typeface="Arial" panose="020B0604020202020204" pitchFamily="34" charset="0"/>
                      </a:endParaRPr>
                    </a:p>
                  </a:txBody>
                  <a:tcPr marT="45754" marB="45754">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5B9BD5">
                        <a:tint val="40000"/>
                      </a:srgbClr>
                    </a:solidFill>
                  </a:tcPr>
                </a:tc>
                <a:tc>
                  <a:txBody>
                    <a:bodyPr/>
                    <a:lstStyle>
                      <a:lvl1pPr marL="0" algn="l" defTabSz="914400" rtl="0" eaLnBrk="1" latinLnBrk="0" hangingPunct="1">
                        <a:defRPr sz="1800" kern="1200">
                          <a:solidFill>
                            <a:schemeClr val="dk1"/>
                          </a:solidFill>
                          <a:latin typeface="Calibri" panose="020F0502020204030204"/>
                          <a:ea typeface=""/>
                          <a:cs typeface=""/>
                        </a:defRPr>
                      </a:lvl1pPr>
                      <a:lvl2pPr marL="457200" algn="l" defTabSz="914400" rtl="0" eaLnBrk="1" latinLnBrk="0" hangingPunct="1">
                        <a:defRPr sz="1800" kern="1200">
                          <a:solidFill>
                            <a:schemeClr val="dk1"/>
                          </a:solidFill>
                          <a:latin typeface="Calibri" panose="020F0502020204030204"/>
                          <a:ea typeface=""/>
                          <a:cs typeface=""/>
                        </a:defRPr>
                      </a:lvl2pPr>
                      <a:lvl3pPr marL="914400" algn="l" defTabSz="914400" rtl="0" eaLnBrk="1" latinLnBrk="0" hangingPunct="1">
                        <a:defRPr sz="1800" kern="1200">
                          <a:solidFill>
                            <a:schemeClr val="dk1"/>
                          </a:solidFill>
                          <a:latin typeface="Calibri" panose="020F0502020204030204"/>
                          <a:ea typeface=""/>
                          <a:cs typeface=""/>
                        </a:defRPr>
                      </a:lvl3pPr>
                      <a:lvl4pPr marL="1371600" algn="l" defTabSz="914400" rtl="0" eaLnBrk="1" latinLnBrk="0" hangingPunct="1">
                        <a:defRPr sz="1800" kern="1200">
                          <a:solidFill>
                            <a:schemeClr val="dk1"/>
                          </a:solidFill>
                          <a:latin typeface="Calibri" panose="020F0502020204030204"/>
                          <a:ea typeface=""/>
                          <a:cs typeface=""/>
                        </a:defRPr>
                      </a:lvl4pPr>
                      <a:lvl5pPr marL="1828800" algn="l" defTabSz="914400" rtl="0" eaLnBrk="1" latinLnBrk="0" hangingPunct="1">
                        <a:defRPr sz="1800" kern="1200">
                          <a:solidFill>
                            <a:schemeClr val="dk1"/>
                          </a:solidFill>
                          <a:latin typeface="Calibri" panose="020F0502020204030204"/>
                          <a:ea typeface=""/>
                          <a:cs typeface=""/>
                        </a:defRPr>
                      </a:lvl5pPr>
                      <a:lvl6pPr marL="2286000" algn="l" defTabSz="914400" rtl="0" eaLnBrk="1" latinLnBrk="0" hangingPunct="1">
                        <a:defRPr sz="1800" kern="1200">
                          <a:solidFill>
                            <a:schemeClr val="dk1"/>
                          </a:solidFill>
                          <a:latin typeface="Calibri" panose="020F0502020204030204"/>
                          <a:ea typeface=""/>
                          <a:cs typeface=""/>
                        </a:defRPr>
                      </a:lvl6pPr>
                      <a:lvl7pPr marL="2743200" algn="l" defTabSz="914400" rtl="0" eaLnBrk="1" latinLnBrk="0" hangingPunct="1">
                        <a:defRPr sz="1800" kern="1200">
                          <a:solidFill>
                            <a:schemeClr val="dk1"/>
                          </a:solidFill>
                          <a:latin typeface="Calibri" panose="020F0502020204030204"/>
                          <a:ea typeface=""/>
                          <a:cs typeface=""/>
                        </a:defRPr>
                      </a:lvl7pPr>
                      <a:lvl8pPr marL="3200400" algn="l" defTabSz="914400" rtl="0" eaLnBrk="1" latinLnBrk="0" hangingPunct="1">
                        <a:defRPr sz="1800" kern="1200">
                          <a:solidFill>
                            <a:schemeClr val="dk1"/>
                          </a:solidFill>
                          <a:latin typeface="Calibri" panose="020F0502020204030204"/>
                          <a:ea typeface=""/>
                          <a:cs typeface=""/>
                        </a:defRPr>
                      </a:lvl8pPr>
                      <a:lvl9pPr marL="3657600" algn="l" defTabSz="914400" rtl="0" eaLnBrk="1" latinLnBrk="0" hangingPunct="1">
                        <a:defRPr sz="1800" kern="1200">
                          <a:solidFill>
                            <a:schemeClr val="dk1"/>
                          </a:solidFill>
                          <a:latin typeface="Calibri" panose="020F0502020204030204"/>
                          <a:ea typeface=""/>
                          <a:cs typeface=""/>
                        </a:defRPr>
                      </a:lvl9pPr>
                    </a:lstStyle>
                    <a:p>
                      <a:r>
                        <a:rPr lang="en-ZA" dirty="0" smtClean="0"/>
                        <a:t>58% </a:t>
                      </a:r>
                      <a:r>
                        <a:rPr kumimoji="0" lang="en-US" sz="1800" b="0" i="0" u="none" strike="noStrike" kern="1200" cap="none" spc="0" normalizeH="0" baseline="0" noProof="0" dirty="0" smtClean="0">
                          <a:ln>
                            <a:noFill/>
                          </a:ln>
                          <a:solidFill>
                            <a:prstClr val="black"/>
                          </a:solidFill>
                          <a:effectLst/>
                          <a:uLnTx/>
                          <a:uFillTx/>
                          <a:latin typeface="Century Gothic"/>
                        </a:rPr>
                        <a:t>(Admin, Council Support, HR &amp; Legal)</a:t>
                      </a:r>
                      <a:endParaRPr lang="en-ZA" dirty="0"/>
                    </a:p>
                  </a:txBody>
                  <a:tcPr>
                    <a:lnL w="12700" cap="flat" cmpd="sng" algn="ctr">
                      <a:solidFill>
                        <a:sysClr val="window" lastClr="FFFFFF"/>
                      </a:solidFill>
                      <a:prstDash val="solid"/>
                      <a:round/>
                      <a:headEnd type="none" w="med" len="med"/>
                      <a:tailEnd type="none" w="med" len="med"/>
                    </a:lnL>
                    <a:lnR w="12700" cmpd="sng">
                      <a:solidFill>
                        <a:sysClr val="window" lastClr="FFFFFF"/>
                      </a:solidFill>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5B9BD5">
                        <a:tint val="40000"/>
                      </a:srgbClr>
                    </a:solidFill>
                  </a:tcPr>
                </a:tc>
              </a:tr>
              <a:tr h="1013060">
                <a:tc>
                  <a:txBody>
                    <a:bodyPr/>
                    <a:lstStyle>
                      <a:lvl1pPr marL="0" algn="l" defTabSz="914400" rtl="0" eaLnBrk="1" latinLnBrk="0" hangingPunct="1">
                        <a:defRPr sz="1800" kern="1200">
                          <a:solidFill>
                            <a:schemeClr val="dk1"/>
                          </a:solidFill>
                          <a:latin typeface="Calibri" panose="020F0502020204030204"/>
                          <a:ea typeface=""/>
                          <a:cs typeface=""/>
                        </a:defRPr>
                      </a:lvl1pPr>
                      <a:lvl2pPr marL="457200" algn="l" defTabSz="914400" rtl="0" eaLnBrk="1" latinLnBrk="0" hangingPunct="1">
                        <a:defRPr sz="1800" kern="1200">
                          <a:solidFill>
                            <a:schemeClr val="dk1"/>
                          </a:solidFill>
                          <a:latin typeface="Calibri" panose="020F0502020204030204"/>
                          <a:ea typeface=""/>
                          <a:cs typeface=""/>
                        </a:defRPr>
                      </a:lvl2pPr>
                      <a:lvl3pPr marL="914400" algn="l" defTabSz="914400" rtl="0" eaLnBrk="1" latinLnBrk="0" hangingPunct="1">
                        <a:defRPr sz="1800" kern="1200">
                          <a:solidFill>
                            <a:schemeClr val="dk1"/>
                          </a:solidFill>
                          <a:latin typeface="Calibri" panose="020F0502020204030204"/>
                          <a:ea typeface=""/>
                          <a:cs typeface=""/>
                        </a:defRPr>
                      </a:lvl3pPr>
                      <a:lvl4pPr marL="1371600" algn="l" defTabSz="914400" rtl="0" eaLnBrk="1" latinLnBrk="0" hangingPunct="1">
                        <a:defRPr sz="1800" kern="1200">
                          <a:solidFill>
                            <a:schemeClr val="dk1"/>
                          </a:solidFill>
                          <a:latin typeface="Calibri" panose="020F0502020204030204"/>
                          <a:ea typeface=""/>
                          <a:cs typeface=""/>
                        </a:defRPr>
                      </a:lvl4pPr>
                      <a:lvl5pPr marL="1828800" algn="l" defTabSz="914400" rtl="0" eaLnBrk="1" latinLnBrk="0" hangingPunct="1">
                        <a:defRPr sz="1800" kern="1200">
                          <a:solidFill>
                            <a:schemeClr val="dk1"/>
                          </a:solidFill>
                          <a:latin typeface="Calibri" panose="020F0502020204030204"/>
                          <a:ea typeface=""/>
                          <a:cs typeface=""/>
                        </a:defRPr>
                      </a:lvl5pPr>
                      <a:lvl6pPr marL="2286000" algn="l" defTabSz="914400" rtl="0" eaLnBrk="1" latinLnBrk="0" hangingPunct="1">
                        <a:defRPr sz="1800" kern="1200">
                          <a:solidFill>
                            <a:schemeClr val="dk1"/>
                          </a:solidFill>
                          <a:latin typeface="Calibri" panose="020F0502020204030204"/>
                          <a:ea typeface=""/>
                          <a:cs typeface=""/>
                        </a:defRPr>
                      </a:lvl6pPr>
                      <a:lvl7pPr marL="2743200" algn="l" defTabSz="914400" rtl="0" eaLnBrk="1" latinLnBrk="0" hangingPunct="1">
                        <a:defRPr sz="1800" kern="1200">
                          <a:solidFill>
                            <a:schemeClr val="dk1"/>
                          </a:solidFill>
                          <a:latin typeface="Calibri" panose="020F0502020204030204"/>
                          <a:ea typeface=""/>
                          <a:cs typeface=""/>
                        </a:defRPr>
                      </a:lvl7pPr>
                      <a:lvl8pPr marL="3200400" algn="l" defTabSz="914400" rtl="0" eaLnBrk="1" latinLnBrk="0" hangingPunct="1">
                        <a:defRPr sz="1800" kern="1200">
                          <a:solidFill>
                            <a:schemeClr val="dk1"/>
                          </a:solidFill>
                          <a:latin typeface="Calibri" panose="020F0502020204030204"/>
                          <a:ea typeface=""/>
                          <a:cs typeface=""/>
                        </a:defRPr>
                      </a:lvl8pPr>
                      <a:lvl9pPr marL="3657600" algn="l" defTabSz="914400" rtl="0" eaLnBrk="1" latinLnBrk="0" hangingPunct="1">
                        <a:defRPr sz="1800" kern="1200">
                          <a:solidFill>
                            <a:schemeClr val="dk1"/>
                          </a:solidFill>
                          <a:latin typeface="Calibri" panose="020F0502020204030204"/>
                          <a:ea typeface=""/>
                          <a:cs typeface=""/>
                        </a:defRPr>
                      </a:lvl9pPr>
                    </a:lstStyle>
                    <a:p>
                      <a:r>
                        <a:rPr lang="en-ZA" sz="1600" dirty="0" smtClean="0">
                          <a:solidFill>
                            <a:schemeClr val="tx1"/>
                          </a:solidFill>
                          <a:latin typeface="Arial" panose="020B0604020202020204" pitchFamily="34" charset="0"/>
                          <a:cs typeface="Arial" panose="020B0604020202020204" pitchFamily="34" charset="0"/>
                        </a:rPr>
                        <a:t>BUDGET </a:t>
                      </a:r>
                      <a:endParaRPr lang="en-ZA" sz="1600" dirty="0">
                        <a:solidFill>
                          <a:schemeClr val="tx1"/>
                        </a:solidFill>
                        <a:latin typeface="Arial" panose="020B0604020202020204" pitchFamily="34" charset="0"/>
                        <a:cs typeface="Arial" panose="020B0604020202020204" pitchFamily="34" charset="0"/>
                      </a:endParaRPr>
                    </a:p>
                  </a:txBody>
                  <a:tcPr marT="45754" marB="45754">
                    <a:lnL w="12700" cmpd="sng">
                      <a:solidFill>
                        <a:sysClr val="window" lastClr="FFFFFF"/>
                      </a:solidFill>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5B9BD5">
                        <a:tint val="40000"/>
                      </a:srgbClr>
                    </a:solidFill>
                  </a:tcPr>
                </a:tc>
                <a:tc>
                  <a:txBody>
                    <a:bodyPr/>
                    <a:lstStyle>
                      <a:lvl1pPr marL="0" algn="l" defTabSz="914400" rtl="0" eaLnBrk="1" latinLnBrk="0" hangingPunct="1">
                        <a:defRPr sz="1800" kern="1200">
                          <a:solidFill>
                            <a:schemeClr val="dk1"/>
                          </a:solidFill>
                          <a:latin typeface="Calibri" panose="020F0502020204030204"/>
                          <a:ea typeface=""/>
                          <a:cs typeface=""/>
                        </a:defRPr>
                      </a:lvl1pPr>
                      <a:lvl2pPr marL="457200" algn="l" defTabSz="914400" rtl="0" eaLnBrk="1" latinLnBrk="0" hangingPunct="1">
                        <a:defRPr sz="1800" kern="1200">
                          <a:solidFill>
                            <a:schemeClr val="dk1"/>
                          </a:solidFill>
                          <a:latin typeface="Calibri" panose="020F0502020204030204"/>
                          <a:ea typeface=""/>
                          <a:cs typeface=""/>
                        </a:defRPr>
                      </a:lvl2pPr>
                      <a:lvl3pPr marL="914400" algn="l" defTabSz="914400" rtl="0" eaLnBrk="1" latinLnBrk="0" hangingPunct="1">
                        <a:defRPr sz="1800" kern="1200">
                          <a:solidFill>
                            <a:schemeClr val="dk1"/>
                          </a:solidFill>
                          <a:latin typeface="Calibri" panose="020F0502020204030204"/>
                          <a:ea typeface=""/>
                          <a:cs typeface=""/>
                        </a:defRPr>
                      </a:lvl3pPr>
                      <a:lvl4pPr marL="1371600" algn="l" defTabSz="914400" rtl="0" eaLnBrk="1" latinLnBrk="0" hangingPunct="1">
                        <a:defRPr sz="1800" kern="1200">
                          <a:solidFill>
                            <a:schemeClr val="dk1"/>
                          </a:solidFill>
                          <a:latin typeface="Calibri" panose="020F0502020204030204"/>
                          <a:ea typeface=""/>
                          <a:cs typeface=""/>
                        </a:defRPr>
                      </a:lvl4pPr>
                      <a:lvl5pPr marL="1828800" algn="l" defTabSz="914400" rtl="0" eaLnBrk="1" latinLnBrk="0" hangingPunct="1">
                        <a:defRPr sz="1800" kern="1200">
                          <a:solidFill>
                            <a:schemeClr val="dk1"/>
                          </a:solidFill>
                          <a:latin typeface="Calibri" panose="020F0502020204030204"/>
                          <a:ea typeface=""/>
                          <a:cs typeface=""/>
                        </a:defRPr>
                      </a:lvl5pPr>
                      <a:lvl6pPr marL="2286000" algn="l" defTabSz="914400" rtl="0" eaLnBrk="1" latinLnBrk="0" hangingPunct="1">
                        <a:defRPr sz="1800" kern="1200">
                          <a:solidFill>
                            <a:schemeClr val="dk1"/>
                          </a:solidFill>
                          <a:latin typeface="Calibri" panose="020F0502020204030204"/>
                          <a:ea typeface=""/>
                          <a:cs typeface=""/>
                        </a:defRPr>
                      </a:lvl6pPr>
                      <a:lvl7pPr marL="2743200" algn="l" defTabSz="914400" rtl="0" eaLnBrk="1" latinLnBrk="0" hangingPunct="1">
                        <a:defRPr sz="1800" kern="1200">
                          <a:solidFill>
                            <a:schemeClr val="dk1"/>
                          </a:solidFill>
                          <a:latin typeface="Calibri" panose="020F0502020204030204"/>
                          <a:ea typeface=""/>
                          <a:cs typeface=""/>
                        </a:defRPr>
                      </a:lvl7pPr>
                      <a:lvl8pPr marL="3200400" algn="l" defTabSz="914400" rtl="0" eaLnBrk="1" latinLnBrk="0" hangingPunct="1">
                        <a:defRPr sz="1800" kern="1200">
                          <a:solidFill>
                            <a:schemeClr val="dk1"/>
                          </a:solidFill>
                          <a:latin typeface="Calibri" panose="020F0502020204030204"/>
                          <a:ea typeface=""/>
                          <a:cs typeface=""/>
                        </a:defRPr>
                      </a:lvl8pPr>
                      <a:lvl9pPr marL="3657600" algn="l" defTabSz="914400" rtl="0" eaLnBrk="1" latinLnBrk="0" hangingPunct="1">
                        <a:defRPr sz="1800" kern="1200">
                          <a:solidFill>
                            <a:schemeClr val="dk1"/>
                          </a:solidFill>
                          <a:latin typeface="Calibri" panose="020F0502020204030204"/>
                          <a:ea typeface=""/>
                          <a:cs typeface=""/>
                        </a:defRPr>
                      </a:lvl9pPr>
                    </a:lstStyle>
                    <a:p>
                      <a:r>
                        <a:rPr lang="en-US" dirty="0" smtClean="0">
                          <a:solidFill>
                            <a:schemeClr val="tx1"/>
                          </a:solidFill>
                        </a:rPr>
                        <a:t>R</a:t>
                      </a:r>
                      <a:r>
                        <a:rPr lang="en-US" baseline="0" dirty="0" smtClean="0">
                          <a:solidFill>
                            <a:schemeClr val="tx1"/>
                          </a:solidFill>
                        </a:rPr>
                        <a:t> 6 292 126.47 </a:t>
                      </a:r>
                      <a:r>
                        <a:rPr kumimoji="0" lang="en-US" sz="1800" b="0" i="0" u="none" strike="noStrike" kern="1200" cap="none" spc="0" normalizeH="0" baseline="0" noProof="0" dirty="0" smtClean="0">
                          <a:ln>
                            <a:noFill/>
                          </a:ln>
                          <a:solidFill>
                            <a:prstClr val="black"/>
                          </a:solidFill>
                          <a:effectLst/>
                          <a:uLnTx/>
                          <a:uFillTx/>
                          <a:latin typeface="Century Gothic"/>
                        </a:rPr>
                        <a:t>(Admin, Council Support &amp; Legal)</a:t>
                      </a:r>
                      <a:endParaRPr lang="en-US" dirty="0">
                        <a:solidFill>
                          <a:schemeClr val="tx1"/>
                        </a:solidFill>
                      </a:endParaRPr>
                    </a:p>
                  </a:txBody>
                  <a:tcPr>
                    <a:lnL w="12700" cap="flat" cmpd="sng" algn="ctr">
                      <a:solidFill>
                        <a:sysClr val="window" lastClr="FFFFFF"/>
                      </a:solidFill>
                      <a:prstDash val="solid"/>
                      <a:round/>
                      <a:headEnd type="none" w="med" len="med"/>
                      <a:tailEnd type="none" w="med" len="med"/>
                    </a:lnL>
                    <a:lnR w="12700" cmpd="sng">
                      <a:solidFill>
                        <a:sysClr val="window" lastClr="FFFFFF"/>
                      </a:solidFill>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5B9BD5">
                        <a:tint val="40000"/>
                      </a:srgbClr>
                    </a:solidFill>
                  </a:tcPr>
                </a:tc>
              </a:tr>
              <a:tr h="1013060">
                <a:tc>
                  <a:txBody>
                    <a:bodyPr/>
                    <a:lstStyle>
                      <a:lvl1pPr marL="0" algn="l" defTabSz="914400" rtl="0" eaLnBrk="1" latinLnBrk="0" hangingPunct="1">
                        <a:defRPr sz="1800" kern="1200">
                          <a:solidFill>
                            <a:schemeClr val="dk1"/>
                          </a:solidFill>
                          <a:latin typeface="Calibri" panose="020F0502020204030204"/>
                          <a:ea typeface=""/>
                          <a:cs typeface=""/>
                        </a:defRPr>
                      </a:lvl1pPr>
                      <a:lvl2pPr marL="457200" algn="l" defTabSz="914400" rtl="0" eaLnBrk="1" latinLnBrk="0" hangingPunct="1">
                        <a:defRPr sz="1800" kern="1200">
                          <a:solidFill>
                            <a:schemeClr val="dk1"/>
                          </a:solidFill>
                          <a:latin typeface="Calibri" panose="020F0502020204030204"/>
                          <a:ea typeface=""/>
                          <a:cs typeface=""/>
                        </a:defRPr>
                      </a:lvl2pPr>
                      <a:lvl3pPr marL="914400" algn="l" defTabSz="914400" rtl="0" eaLnBrk="1" latinLnBrk="0" hangingPunct="1">
                        <a:defRPr sz="1800" kern="1200">
                          <a:solidFill>
                            <a:schemeClr val="dk1"/>
                          </a:solidFill>
                          <a:latin typeface="Calibri" panose="020F0502020204030204"/>
                          <a:ea typeface=""/>
                          <a:cs typeface=""/>
                        </a:defRPr>
                      </a:lvl3pPr>
                      <a:lvl4pPr marL="1371600" algn="l" defTabSz="914400" rtl="0" eaLnBrk="1" latinLnBrk="0" hangingPunct="1">
                        <a:defRPr sz="1800" kern="1200">
                          <a:solidFill>
                            <a:schemeClr val="dk1"/>
                          </a:solidFill>
                          <a:latin typeface="Calibri" panose="020F0502020204030204"/>
                          <a:ea typeface=""/>
                          <a:cs typeface=""/>
                        </a:defRPr>
                      </a:lvl4pPr>
                      <a:lvl5pPr marL="1828800" algn="l" defTabSz="914400" rtl="0" eaLnBrk="1" latinLnBrk="0" hangingPunct="1">
                        <a:defRPr sz="1800" kern="1200">
                          <a:solidFill>
                            <a:schemeClr val="dk1"/>
                          </a:solidFill>
                          <a:latin typeface="Calibri" panose="020F0502020204030204"/>
                          <a:ea typeface=""/>
                          <a:cs typeface=""/>
                        </a:defRPr>
                      </a:lvl5pPr>
                      <a:lvl6pPr marL="2286000" algn="l" defTabSz="914400" rtl="0" eaLnBrk="1" latinLnBrk="0" hangingPunct="1">
                        <a:defRPr sz="1800" kern="1200">
                          <a:solidFill>
                            <a:schemeClr val="dk1"/>
                          </a:solidFill>
                          <a:latin typeface="Calibri" panose="020F0502020204030204"/>
                          <a:ea typeface=""/>
                          <a:cs typeface=""/>
                        </a:defRPr>
                      </a:lvl6pPr>
                      <a:lvl7pPr marL="2743200" algn="l" defTabSz="914400" rtl="0" eaLnBrk="1" latinLnBrk="0" hangingPunct="1">
                        <a:defRPr sz="1800" kern="1200">
                          <a:solidFill>
                            <a:schemeClr val="dk1"/>
                          </a:solidFill>
                          <a:latin typeface="Calibri" panose="020F0502020204030204"/>
                          <a:ea typeface=""/>
                          <a:cs typeface=""/>
                        </a:defRPr>
                      </a:lvl7pPr>
                      <a:lvl8pPr marL="3200400" algn="l" defTabSz="914400" rtl="0" eaLnBrk="1" latinLnBrk="0" hangingPunct="1">
                        <a:defRPr sz="1800" kern="1200">
                          <a:solidFill>
                            <a:schemeClr val="dk1"/>
                          </a:solidFill>
                          <a:latin typeface="Calibri" panose="020F0502020204030204"/>
                          <a:ea typeface=""/>
                          <a:cs typeface=""/>
                        </a:defRPr>
                      </a:lvl8pPr>
                      <a:lvl9pPr marL="3657600" algn="l" defTabSz="914400" rtl="0" eaLnBrk="1" latinLnBrk="0" hangingPunct="1">
                        <a:defRPr sz="1800" kern="1200">
                          <a:solidFill>
                            <a:schemeClr val="dk1"/>
                          </a:solidFill>
                          <a:latin typeface="Calibri" panose="020F0502020204030204"/>
                          <a:ea typeface=""/>
                          <a:cs typeface=""/>
                        </a:defRPr>
                      </a:lvl9pPr>
                    </a:lstStyle>
                    <a:p>
                      <a:r>
                        <a:rPr lang="en-ZA" sz="1600" dirty="0" smtClean="0">
                          <a:solidFill>
                            <a:schemeClr val="tx1"/>
                          </a:solidFill>
                          <a:latin typeface="Arial" panose="020B0604020202020204" pitchFamily="34" charset="0"/>
                          <a:cs typeface="Arial" panose="020B0604020202020204" pitchFamily="34" charset="0"/>
                        </a:rPr>
                        <a:t>EXPENDITURE </a:t>
                      </a:r>
                      <a:endParaRPr lang="en-ZA" sz="1600" dirty="0">
                        <a:solidFill>
                          <a:schemeClr val="tx1"/>
                        </a:solidFill>
                        <a:latin typeface="Arial" panose="020B0604020202020204" pitchFamily="34" charset="0"/>
                        <a:cs typeface="Arial" panose="020B0604020202020204" pitchFamily="34" charset="0"/>
                      </a:endParaRPr>
                    </a:p>
                  </a:txBody>
                  <a:tcPr marT="45754" marB="45754">
                    <a:lnL w="12700" cmpd="sng">
                      <a:solidFill>
                        <a:sysClr val="window" lastClr="FFFFFF"/>
                      </a:solidFill>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5B9BD5">
                        <a:tint val="40000"/>
                      </a:srgbClr>
                    </a:solidFill>
                  </a:tcPr>
                </a:tc>
                <a:tc>
                  <a:txBody>
                    <a:bodyPr/>
                    <a:lstStyle>
                      <a:lvl1pPr marL="0" algn="l" defTabSz="914400" rtl="0" eaLnBrk="1" latinLnBrk="0" hangingPunct="1">
                        <a:defRPr sz="1800" kern="1200">
                          <a:solidFill>
                            <a:schemeClr val="dk1"/>
                          </a:solidFill>
                          <a:latin typeface="Calibri" panose="020F0502020204030204"/>
                          <a:ea typeface=""/>
                          <a:cs typeface=""/>
                        </a:defRPr>
                      </a:lvl1pPr>
                      <a:lvl2pPr marL="457200" algn="l" defTabSz="914400" rtl="0" eaLnBrk="1" latinLnBrk="0" hangingPunct="1">
                        <a:defRPr sz="1800" kern="1200">
                          <a:solidFill>
                            <a:schemeClr val="dk1"/>
                          </a:solidFill>
                          <a:latin typeface="Calibri" panose="020F0502020204030204"/>
                          <a:ea typeface=""/>
                          <a:cs typeface=""/>
                        </a:defRPr>
                      </a:lvl2pPr>
                      <a:lvl3pPr marL="914400" algn="l" defTabSz="914400" rtl="0" eaLnBrk="1" latinLnBrk="0" hangingPunct="1">
                        <a:defRPr sz="1800" kern="1200">
                          <a:solidFill>
                            <a:schemeClr val="dk1"/>
                          </a:solidFill>
                          <a:latin typeface="Calibri" panose="020F0502020204030204"/>
                          <a:ea typeface=""/>
                          <a:cs typeface=""/>
                        </a:defRPr>
                      </a:lvl3pPr>
                      <a:lvl4pPr marL="1371600" algn="l" defTabSz="914400" rtl="0" eaLnBrk="1" latinLnBrk="0" hangingPunct="1">
                        <a:defRPr sz="1800" kern="1200">
                          <a:solidFill>
                            <a:schemeClr val="dk1"/>
                          </a:solidFill>
                          <a:latin typeface="Calibri" panose="020F0502020204030204"/>
                          <a:ea typeface=""/>
                          <a:cs typeface=""/>
                        </a:defRPr>
                      </a:lvl4pPr>
                      <a:lvl5pPr marL="1828800" algn="l" defTabSz="914400" rtl="0" eaLnBrk="1" latinLnBrk="0" hangingPunct="1">
                        <a:defRPr sz="1800" kern="1200">
                          <a:solidFill>
                            <a:schemeClr val="dk1"/>
                          </a:solidFill>
                          <a:latin typeface="Calibri" panose="020F0502020204030204"/>
                          <a:ea typeface=""/>
                          <a:cs typeface=""/>
                        </a:defRPr>
                      </a:lvl5pPr>
                      <a:lvl6pPr marL="2286000" algn="l" defTabSz="914400" rtl="0" eaLnBrk="1" latinLnBrk="0" hangingPunct="1">
                        <a:defRPr sz="1800" kern="1200">
                          <a:solidFill>
                            <a:schemeClr val="dk1"/>
                          </a:solidFill>
                          <a:latin typeface="Calibri" panose="020F0502020204030204"/>
                          <a:ea typeface=""/>
                          <a:cs typeface=""/>
                        </a:defRPr>
                      </a:lvl6pPr>
                      <a:lvl7pPr marL="2743200" algn="l" defTabSz="914400" rtl="0" eaLnBrk="1" latinLnBrk="0" hangingPunct="1">
                        <a:defRPr sz="1800" kern="1200">
                          <a:solidFill>
                            <a:schemeClr val="dk1"/>
                          </a:solidFill>
                          <a:latin typeface="Calibri" panose="020F0502020204030204"/>
                          <a:ea typeface=""/>
                          <a:cs typeface=""/>
                        </a:defRPr>
                      </a:lvl7pPr>
                      <a:lvl8pPr marL="3200400" algn="l" defTabSz="914400" rtl="0" eaLnBrk="1" latinLnBrk="0" hangingPunct="1">
                        <a:defRPr sz="1800" kern="1200">
                          <a:solidFill>
                            <a:schemeClr val="dk1"/>
                          </a:solidFill>
                          <a:latin typeface="Calibri" panose="020F0502020204030204"/>
                          <a:ea typeface=""/>
                          <a:cs typeface=""/>
                        </a:defRPr>
                      </a:lvl8pPr>
                      <a:lvl9pPr marL="3657600" algn="l" defTabSz="914400" rtl="0" eaLnBrk="1" latinLnBrk="0" hangingPunct="1">
                        <a:defRPr sz="1800" kern="1200">
                          <a:solidFill>
                            <a:schemeClr val="dk1"/>
                          </a:solidFill>
                          <a:latin typeface="Calibri" panose="020F0502020204030204"/>
                          <a:ea typeface=""/>
                          <a:cs typeface=""/>
                        </a:defRPr>
                      </a:lvl9pPr>
                    </a:lstStyle>
                    <a:p>
                      <a:r>
                        <a:rPr lang="en-US" smtClean="0">
                          <a:solidFill>
                            <a:schemeClr val="tx1"/>
                          </a:solidFill>
                        </a:rPr>
                        <a:t>R 6</a:t>
                      </a:r>
                      <a:r>
                        <a:rPr lang="en-US" baseline="0" smtClean="0">
                          <a:solidFill>
                            <a:schemeClr val="tx1"/>
                          </a:solidFill>
                        </a:rPr>
                        <a:t> 883 743.37 </a:t>
                      </a:r>
                      <a:r>
                        <a:rPr lang="en-US" baseline="0" dirty="0" smtClean="0">
                          <a:solidFill>
                            <a:schemeClr val="tx1"/>
                          </a:solidFill>
                        </a:rPr>
                        <a:t>(Admin, Council, HR Support &amp; Legal)</a:t>
                      </a:r>
                      <a:endParaRPr lang="en-US" dirty="0">
                        <a:solidFill>
                          <a:schemeClr val="tx1"/>
                        </a:solidFill>
                      </a:endParaRPr>
                    </a:p>
                  </a:txBody>
                  <a:tcPr>
                    <a:lnL w="12700" cap="flat" cmpd="sng" algn="ctr">
                      <a:solidFill>
                        <a:sysClr val="window" lastClr="FFFFFF"/>
                      </a:solidFill>
                      <a:prstDash val="solid"/>
                      <a:round/>
                      <a:headEnd type="none" w="med" len="med"/>
                      <a:tailEnd type="none" w="med" len="med"/>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40000"/>
                      </a:srgbClr>
                    </a:solidFill>
                  </a:tcPr>
                </a:tc>
              </a:tr>
            </a:tbl>
          </a:graphicData>
        </a:graphic>
      </p:graphicFrame>
    </p:spTree>
    <p:extLst>
      <p:ext uri="{BB962C8B-B14F-4D97-AF65-F5344CB8AC3E}">
        <p14:creationId xmlns:p14="http://schemas.microsoft.com/office/powerpoint/2010/main" val="4022110273"/>
      </p:ext>
    </p:extLst>
  </p:cSld>
  <p:clrMapOvr>
    <a:masterClrMapping/>
  </p:clrMapOvr>
  <p:transition spd="slow">
    <p:fad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62783" y="2857500"/>
            <a:ext cx="9366325" cy="1143000"/>
          </a:xfrm>
        </p:spPr>
        <p:txBody>
          <a:bodyPr>
            <a:noAutofit/>
          </a:bodyPr>
          <a:lstStyle/>
          <a:p>
            <a:r>
              <a:rPr lang="en-ZA" sz="8000" b="1" dirty="0">
                <a:solidFill>
                  <a:srgbClr val="94C600">
                    <a:lumMod val="50000"/>
                  </a:srgbClr>
                </a:solidFill>
                <a:latin typeface="Aharoni" pitchFamily="2" charset="-79"/>
                <a:cs typeface="Aharoni" pitchFamily="2" charset="-79"/>
              </a:rPr>
              <a:t>INFRASTRUCTURE</a:t>
            </a:r>
            <a:endParaRPr lang="en-ZA" sz="8000" dirty="0"/>
          </a:p>
        </p:txBody>
      </p:sp>
      <p:sp>
        <p:nvSpPr>
          <p:cNvPr id="3" name="TextBox 2"/>
          <p:cNvSpPr txBox="1"/>
          <p:nvPr/>
        </p:nvSpPr>
        <p:spPr>
          <a:xfrm>
            <a:off x="6213764" y="86030"/>
            <a:ext cx="3982029" cy="646331"/>
          </a:xfrm>
          <a:prstGeom prst="rect">
            <a:avLst/>
          </a:prstGeom>
          <a:solidFill>
            <a:srgbClr val="92D050"/>
          </a:solidFill>
        </p:spPr>
        <p:txBody>
          <a:bodyPr wrap="square" rtlCol="0">
            <a:spAutoFit/>
          </a:bodyPr>
          <a:lstStyle/>
          <a:p>
            <a:pPr algn="ctr"/>
            <a:r>
              <a:rPr lang="en-US" b="1" dirty="0" smtClean="0">
                <a:solidFill>
                  <a:srgbClr val="002060"/>
                </a:solidFill>
              </a:rPr>
              <a:t>EPMLM 2015/2016 ANNUAL PERFORMANCE </a:t>
            </a:r>
            <a:endParaRPr lang="en-US" b="1" dirty="0">
              <a:solidFill>
                <a:srgbClr val="002060"/>
              </a:solidFill>
            </a:endParaRPr>
          </a:p>
        </p:txBody>
      </p:sp>
      <p:pic>
        <p:nvPicPr>
          <p:cNvPr id="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071102" y="-28466"/>
            <a:ext cx="914400" cy="703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Slide Number Placeholder 4"/>
          <p:cNvSpPr>
            <a:spLocks noGrp="1"/>
          </p:cNvSpPr>
          <p:nvPr>
            <p:ph type="sldNum" sz="quarter" idx="12"/>
          </p:nvPr>
        </p:nvSpPr>
        <p:spPr>
          <a:xfrm>
            <a:off x="6224155" y="86030"/>
            <a:ext cx="1776208" cy="365125"/>
          </a:xfrm>
        </p:spPr>
        <p:txBody>
          <a:bodyPr/>
          <a:lstStyle/>
          <a:p>
            <a:fld id="{01BCFC26-62B4-4113-B485-962636936649}" type="slidenum">
              <a:rPr lang="en-US" smtClean="0"/>
              <a:pPr/>
              <a:t>26</a:t>
            </a:fld>
            <a:endParaRPr lang="en-US" dirty="0"/>
          </a:p>
        </p:txBody>
      </p:sp>
    </p:spTree>
    <p:extLst>
      <p:ext uri="{BB962C8B-B14F-4D97-AF65-F5344CB8AC3E}">
        <p14:creationId xmlns:p14="http://schemas.microsoft.com/office/powerpoint/2010/main" val="1686127656"/>
      </p:ext>
    </p:extLst>
  </p:cSld>
  <p:clrMapOvr>
    <a:masterClrMapping/>
  </p:clrMapOvr>
  <p:transition spd="slow">
    <p:fad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5872090" y="-46167"/>
            <a:ext cx="4656212" cy="646331"/>
          </a:xfrm>
          <a:prstGeom prst="rect">
            <a:avLst/>
          </a:prstGeom>
          <a:solidFill>
            <a:srgbClr val="92D050"/>
          </a:solidFill>
        </p:spPr>
        <p:txBody>
          <a:bodyPr wrap="square" rtlCol="0">
            <a:spAutoFit/>
          </a:bodyPr>
          <a:lstStyle/>
          <a:p>
            <a:pPr algn="ctr"/>
            <a:r>
              <a:rPr lang="en-US" b="1" dirty="0" smtClean="0">
                <a:solidFill>
                  <a:srgbClr val="002060"/>
                </a:solidFill>
              </a:rPr>
              <a:t>EPMLM 2015/2016 ANNUAL PERFORMANCE </a:t>
            </a:r>
            <a:endParaRPr lang="en-US" b="1" dirty="0">
              <a:solidFill>
                <a:srgbClr val="002060"/>
              </a:solidFill>
            </a:endParaRPr>
          </a:p>
        </p:txBody>
      </p:sp>
      <p:pic>
        <p:nvPicPr>
          <p:cNvPr id="15362"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071102" y="-28466"/>
            <a:ext cx="914400" cy="703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Box 4"/>
          <p:cNvSpPr txBox="1"/>
          <p:nvPr/>
        </p:nvSpPr>
        <p:spPr>
          <a:xfrm>
            <a:off x="621217" y="-41324"/>
            <a:ext cx="4800600" cy="368300"/>
          </a:xfrm>
          <a:prstGeom prst="rect">
            <a:avLst/>
          </a:prstGeom>
          <a:ln/>
        </p:spPr>
        <p:style>
          <a:lnRef idx="1">
            <a:schemeClr val="accent1"/>
          </a:lnRef>
          <a:fillRef idx="2">
            <a:schemeClr val="accent1"/>
          </a:fillRef>
          <a:effectRef idx="1">
            <a:schemeClr val="accent1"/>
          </a:effectRef>
          <a:fontRef idx="minor">
            <a:schemeClr val="dk1"/>
          </a:fontRef>
        </p:style>
        <p:txBody>
          <a:bodyPr>
            <a:spAutoFit/>
          </a:bodyPr>
          <a:lstStyle/>
          <a:p>
            <a:pPr algn="ctr">
              <a:defRPr/>
            </a:pPr>
            <a:r>
              <a:rPr lang="en-US" dirty="0" smtClean="0"/>
              <a:t>KPA 2: </a:t>
            </a:r>
            <a:r>
              <a:rPr lang="en-US" dirty="0"/>
              <a:t>Basic Service Delivery </a:t>
            </a:r>
          </a:p>
        </p:txBody>
      </p:sp>
      <p:sp>
        <p:nvSpPr>
          <p:cNvPr id="4" name="Slide Number Placeholder 3"/>
          <p:cNvSpPr>
            <a:spLocks noGrp="1"/>
          </p:cNvSpPr>
          <p:nvPr>
            <p:ph type="sldNum" sz="quarter" idx="12"/>
          </p:nvPr>
        </p:nvSpPr>
        <p:spPr>
          <a:xfrm>
            <a:off x="5970251" y="-28466"/>
            <a:ext cx="1776208" cy="365125"/>
          </a:xfrm>
        </p:spPr>
        <p:txBody>
          <a:bodyPr/>
          <a:lstStyle/>
          <a:p>
            <a:fld id="{01BCFC26-62B4-4113-B485-962636936649}" type="slidenum">
              <a:rPr lang="en-US" smtClean="0"/>
              <a:pPr/>
              <a:t>27</a:t>
            </a:fld>
            <a:endParaRPr lang="en-US" dirty="0"/>
          </a:p>
        </p:txBody>
      </p:sp>
      <p:graphicFrame>
        <p:nvGraphicFramePr>
          <p:cNvPr id="8" name="Content Placeholder 5"/>
          <p:cNvGraphicFramePr>
            <a:graphicFrameLocks/>
          </p:cNvGraphicFramePr>
          <p:nvPr>
            <p:extLst>
              <p:ext uri="{D42A27DB-BD31-4B8C-83A1-F6EECF244321}">
                <p14:modId xmlns:p14="http://schemas.microsoft.com/office/powerpoint/2010/main" val="373687415"/>
              </p:ext>
            </p:extLst>
          </p:nvPr>
        </p:nvGraphicFramePr>
        <p:xfrm>
          <a:off x="132736" y="575190"/>
          <a:ext cx="11916696" cy="5980862"/>
        </p:xfrm>
        <a:graphic>
          <a:graphicData uri="http://schemas.openxmlformats.org/drawingml/2006/table">
            <a:tbl>
              <a:tblPr firstRow="1" bandRow="1">
                <a:tableStyleId>{5C22544A-7EE6-4342-B048-85BDC9FD1C3A}</a:tableStyleId>
              </a:tblPr>
              <a:tblGrid>
                <a:gridCol w="1594654"/>
                <a:gridCol w="1138885"/>
                <a:gridCol w="1363470"/>
                <a:gridCol w="1169149"/>
                <a:gridCol w="1612923"/>
                <a:gridCol w="1442587"/>
                <a:gridCol w="1700736"/>
                <a:gridCol w="1894292"/>
              </a:tblGrid>
              <a:tr h="668789">
                <a:tc>
                  <a:txBody>
                    <a:bodyPr/>
                    <a:lstStyle/>
                    <a:p>
                      <a:pPr algn="l"/>
                      <a:r>
                        <a:rPr lang="en-US" sz="1300" dirty="0" smtClean="0">
                          <a:solidFill>
                            <a:schemeClr val="tx1"/>
                          </a:solidFill>
                        </a:rPr>
                        <a:t>PROJECTS(KPI as per SDBIP) </a:t>
                      </a:r>
                      <a:endParaRPr lang="en-US" sz="1300" dirty="0">
                        <a:solidFill>
                          <a:schemeClr val="tx1"/>
                        </a:solidFill>
                      </a:endParaRPr>
                    </a:p>
                  </a:txBody>
                  <a:tcPr marT="45736" marB="45736"/>
                </a:tc>
                <a:tc>
                  <a:txBody>
                    <a:bodyPr/>
                    <a:lstStyle/>
                    <a:p>
                      <a:pPr algn="l"/>
                      <a:r>
                        <a:rPr lang="en-US" sz="1300" dirty="0" smtClean="0">
                          <a:solidFill>
                            <a:schemeClr val="tx1"/>
                          </a:solidFill>
                        </a:rPr>
                        <a:t>ANNUAL</a:t>
                      </a:r>
                      <a:r>
                        <a:rPr lang="en-US" sz="1300" baseline="0" dirty="0" smtClean="0">
                          <a:solidFill>
                            <a:schemeClr val="tx1"/>
                          </a:solidFill>
                        </a:rPr>
                        <a:t> TARGET</a:t>
                      </a:r>
                      <a:endParaRPr lang="en-US" sz="1300" dirty="0">
                        <a:solidFill>
                          <a:schemeClr val="tx1"/>
                        </a:solidFill>
                      </a:endParaRPr>
                    </a:p>
                  </a:txBody>
                  <a:tcPr marT="45736" marB="45736"/>
                </a:tc>
                <a:tc>
                  <a:txBody>
                    <a:bodyPr/>
                    <a:lstStyle/>
                    <a:p>
                      <a:pPr algn="l"/>
                      <a:r>
                        <a:rPr lang="en-US" sz="1300" dirty="0" smtClean="0">
                          <a:solidFill>
                            <a:schemeClr val="tx1"/>
                          </a:solidFill>
                        </a:rPr>
                        <a:t> ANNUAL</a:t>
                      </a:r>
                    </a:p>
                    <a:p>
                      <a:pPr algn="l"/>
                      <a:r>
                        <a:rPr lang="en-US" sz="1300" dirty="0" smtClean="0">
                          <a:solidFill>
                            <a:schemeClr val="tx1"/>
                          </a:solidFill>
                        </a:rPr>
                        <a:t>ACTUALS</a:t>
                      </a:r>
                      <a:endParaRPr lang="en-US" sz="1300" dirty="0">
                        <a:solidFill>
                          <a:schemeClr val="tx1"/>
                        </a:solidFill>
                      </a:endParaRPr>
                    </a:p>
                  </a:txBody>
                  <a:tcPr marT="45736" marB="45736"/>
                </a:tc>
                <a:tc>
                  <a:txBody>
                    <a:bodyPr/>
                    <a:lstStyle/>
                    <a:p>
                      <a:pPr algn="l"/>
                      <a:r>
                        <a:rPr lang="en-US" sz="1300" dirty="0" smtClean="0">
                          <a:solidFill>
                            <a:schemeClr val="tx1"/>
                          </a:solidFill>
                        </a:rPr>
                        <a:t>BUDGET</a:t>
                      </a:r>
                    </a:p>
                  </a:txBody>
                  <a:tcPr marT="45736" marB="45736"/>
                </a:tc>
                <a:tc>
                  <a:txBody>
                    <a:bodyPr/>
                    <a:lstStyle/>
                    <a:p>
                      <a:pPr algn="l"/>
                      <a:r>
                        <a:rPr lang="en-US" sz="1300" dirty="0" smtClean="0">
                          <a:solidFill>
                            <a:schemeClr val="tx1"/>
                          </a:solidFill>
                        </a:rPr>
                        <a:t>EXPENDITURE</a:t>
                      </a:r>
                      <a:endParaRPr lang="en-US" sz="1300" dirty="0">
                        <a:solidFill>
                          <a:schemeClr val="tx1"/>
                        </a:solidFill>
                      </a:endParaRPr>
                    </a:p>
                  </a:txBody>
                  <a:tcPr marT="45736" marB="45736"/>
                </a:tc>
                <a:tc>
                  <a:txBody>
                    <a:bodyPr/>
                    <a:lstStyle/>
                    <a:p>
                      <a:pPr algn="l"/>
                      <a:r>
                        <a:rPr lang="en-US" sz="1300" dirty="0" smtClean="0">
                          <a:solidFill>
                            <a:schemeClr val="tx1"/>
                          </a:solidFill>
                        </a:rPr>
                        <a:t>PROGRESS</a:t>
                      </a:r>
                      <a:endParaRPr lang="en-US" sz="1300" dirty="0">
                        <a:solidFill>
                          <a:schemeClr val="tx1"/>
                        </a:solidFill>
                      </a:endParaRPr>
                    </a:p>
                  </a:txBody>
                  <a:tcPr marT="45736" marB="45736"/>
                </a:tc>
                <a:tc>
                  <a:txBody>
                    <a:bodyPr/>
                    <a:lstStyle/>
                    <a:p>
                      <a:pPr algn="l"/>
                      <a:r>
                        <a:rPr lang="en-US" sz="1300" dirty="0" smtClean="0">
                          <a:solidFill>
                            <a:schemeClr val="tx1"/>
                          </a:solidFill>
                        </a:rPr>
                        <a:t>CHALLENGES </a:t>
                      </a:r>
                      <a:endParaRPr lang="en-US" sz="1300" dirty="0">
                        <a:solidFill>
                          <a:schemeClr val="tx1"/>
                        </a:solidFill>
                      </a:endParaRPr>
                    </a:p>
                  </a:txBody>
                  <a:tcPr marT="45736" marB="45736"/>
                </a:tc>
                <a:tc>
                  <a:txBody>
                    <a:bodyPr/>
                    <a:lstStyle/>
                    <a:p>
                      <a:pPr algn="l"/>
                      <a:r>
                        <a:rPr lang="en-US" sz="1300" dirty="0" smtClean="0">
                          <a:solidFill>
                            <a:schemeClr val="tx1"/>
                          </a:solidFill>
                        </a:rPr>
                        <a:t>REMEDIAL ACTION</a:t>
                      </a:r>
                      <a:endParaRPr lang="en-US" sz="1300" dirty="0">
                        <a:solidFill>
                          <a:schemeClr val="tx1"/>
                        </a:solidFill>
                      </a:endParaRPr>
                    </a:p>
                  </a:txBody>
                  <a:tcPr marT="45736" marB="45736"/>
                </a:tc>
              </a:tr>
              <a:tr h="1148947">
                <a:tc>
                  <a:txBody>
                    <a:bodyPr/>
                    <a:lstStyle/>
                    <a:p>
                      <a:pPr algn="l">
                        <a:lnSpc>
                          <a:spcPct val="150000"/>
                        </a:lnSpc>
                      </a:pPr>
                      <a:r>
                        <a:rPr lang="en-ZA" sz="1400" dirty="0">
                          <a:effectLst/>
                          <a:latin typeface="Agency FB" panose="020B0503020202020204" pitchFamily="34" charset="0"/>
                        </a:rPr>
                        <a:t>Number of Km of roads to be graded</a:t>
                      </a:r>
                      <a:endParaRPr lang="en-US" sz="1400" dirty="0">
                        <a:effectLst/>
                        <a:latin typeface="Agency FB" panose="020B0503020202020204" pitchFamily="34" charset="0"/>
                      </a:endParaRPr>
                    </a:p>
                  </a:txBody>
                  <a:tcPr marL="68580" marR="68580" marT="0" marB="0"/>
                </a:tc>
                <a:tc>
                  <a:txBody>
                    <a:bodyPr/>
                    <a:lstStyle/>
                    <a:p>
                      <a:pPr>
                        <a:lnSpc>
                          <a:spcPct val="150000"/>
                        </a:lnSpc>
                        <a:spcAft>
                          <a:spcPts val="0"/>
                        </a:spcAft>
                      </a:pPr>
                      <a:r>
                        <a:rPr lang="en-US" sz="1400" dirty="0">
                          <a:effectLst/>
                          <a:latin typeface="Agency FB" panose="020B0503020202020204" pitchFamily="34" charset="0"/>
                          <a:ea typeface="Times New Roman" panose="02020603050405020304" pitchFamily="18" charset="0"/>
                        </a:rPr>
                        <a:t>1200km </a:t>
                      </a:r>
                      <a:endParaRPr lang="en-US" sz="1400" dirty="0">
                        <a:effectLst/>
                        <a:latin typeface="Arial" panose="020B0604020202020204" pitchFamily="34" charset="0"/>
                      </a:endParaRPr>
                    </a:p>
                  </a:txBody>
                  <a:tcPr marL="68580" marR="68580" marT="0" marB="0"/>
                </a:tc>
                <a:tc>
                  <a:txBody>
                    <a:bodyPr/>
                    <a:lstStyle/>
                    <a:p>
                      <a:pPr marL="0" marR="0">
                        <a:lnSpc>
                          <a:spcPct val="115000"/>
                        </a:lnSpc>
                        <a:spcBef>
                          <a:spcPts val="0"/>
                        </a:spcBef>
                        <a:spcAft>
                          <a:spcPts val="0"/>
                        </a:spcAft>
                      </a:pPr>
                      <a:r>
                        <a:rPr lang="en-US" sz="1400" dirty="0" smtClean="0">
                          <a:effectLst/>
                          <a:latin typeface="Agency FB" panose="020B0503020202020204" pitchFamily="34" charset="0"/>
                          <a:ea typeface="Calibri" panose="020F0502020204030204" pitchFamily="34" charset="0"/>
                          <a:cs typeface="Times New Roman" panose="02020603050405020304" pitchFamily="18" charset="0"/>
                        </a:rPr>
                        <a:t>1783.889km</a:t>
                      </a:r>
                      <a:endParaRPr lang="en-US" sz="1400" dirty="0" smtClean="0">
                        <a:effectLst/>
                        <a:latin typeface="Arial" panose="020B0604020202020204" pitchFamily="34" charset="0"/>
                        <a:ea typeface="Calibri" panose="020F0502020204030204" pitchFamily="34" charset="0"/>
                      </a:endParaRPr>
                    </a:p>
                    <a:p>
                      <a:pPr algn="l">
                        <a:lnSpc>
                          <a:spcPct val="150000"/>
                        </a:lnSpc>
                        <a:spcAft>
                          <a:spcPts val="0"/>
                        </a:spcAft>
                      </a:pPr>
                      <a:endParaRPr lang="en-US" sz="1400" kern="1200" dirty="0">
                        <a:solidFill>
                          <a:schemeClr val="dk1"/>
                        </a:solidFill>
                        <a:effectLst/>
                        <a:latin typeface="Agency FB" panose="020B0503020202020204" pitchFamily="34" charset="0"/>
                        <a:ea typeface="Times New Roman"/>
                        <a:cs typeface="+mn-cs"/>
                      </a:endParaRPr>
                    </a:p>
                  </a:txBody>
                  <a:tcPr marL="68580" marR="68580" marT="0" marB="0"/>
                </a:tc>
                <a:tc rowSpan="5">
                  <a:txBody>
                    <a:bodyPr/>
                    <a:lstStyle/>
                    <a:p>
                      <a:r>
                        <a:rPr lang="en-US" sz="1400" kern="1200" dirty="0" smtClean="0">
                          <a:solidFill>
                            <a:schemeClr val="dk1"/>
                          </a:solidFill>
                          <a:effectLst/>
                          <a:latin typeface="Agency FB" panose="020B0503020202020204" pitchFamily="34" charset="0"/>
                          <a:ea typeface="Times New Roman"/>
                          <a:cs typeface="+mn-cs"/>
                        </a:rPr>
                        <a:t>R1 730 175.47</a:t>
                      </a:r>
                    </a:p>
                    <a:p>
                      <a:endParaRPr lang="en-US" sz="1400" dirty="0">
                        <a:effectLst/>
                        <a:latin typeface="Arial" panose="020B0604020202020204" pitchFamily="34" charset="0"/>
                      </a:endParaRPr>
                    </a:p>
                  </a:txBody>
                  <a:tcPr marL="68580" marR="68580" marT="0" marB="0"/>
                </a:tc>
                <a:tc rowSpan="5">
                  <a:txBody>
                    <a:bodyPr/>
                    <a:lstStyle/>
                    <a:p>
                      <a:pPr>
                        <a:lnSpc>
                          <a:spcPct val="150000"/>
                        </a:lnSpc>
                        <a:spcAft>
                          <a:spcPts val="0"/>
                        </a:spcAft>
                      </a:pPr>
                      <a:r>
                        <a:rPr lang="en-US" sz="1400" kern="1200" dirty="0" smtClean="0">
                          <a:solidFill>
                            <a:schemeClr val="dk1"/>
                          </a:solidFill>
                          <a:effectLst/>
                          <a:latin typeface="Agency FB" panose="020B0503020202020204" pitchFamily="34" charset="0"/>
                          <a:ea typeface="Times New Roman"/>
                          <a:cs typeface="+mn-cs"/>
                        </a:rPr>
                        <a:t>R1 579 280.47</a:t>
                      </a:r>
                      <a:endParaRPr lang="en-US" sz="1400" kern="1200" dirty="0">
                        <a:solidFill>
                          <a:schemeClr val="dk1"/>
                        </a:solidFill>
                        <a:effectLst/>
                        <a:latin typeface="Agency FB" panose="020B0503020202020204" pitchFamily="34" charset="0"/>
                        <a:ea typeface="Times New Roman"/>
                        <a:cs typeface="+mn-cs"/>
                      </a:endParaRPr>
                    </a:p>
                  </a:txBody>
                  <a:tcPr marL="68580" marR="68580" marT="0" marB="0"/>
                </a:tc>
                <a:tc>
                  <a:txBody>
                    <a:bodyPr/>
                    <a:lstStyle/>
                    <a:p>
                      <a:pPr>
                        <a:lnSpc>
                          <a:spcPct val="150000"/>
                        </a:lnSpc>
                        <a:spcAft>
                          <a:spcPts val="0"/>
                        </a:spcAft>
                      </a:pPr>
                      <a:r>
                        <a:rPr lang="en-US" sz="1400" kern="1200" dirty="0" smtClean="0">
                          <a:solidFill>
                            <a:schemeClr val="dk1"/>
                          </a:solidFill>
                          <a:effectLst/>
                          <a:latin typeface="Agency FB" panose="020B0503020202020204" pitchFamily="34" charset="0"/>
                          <a:ea typeface="Times New Roman"/>
                          <a:cs typeface="+mn-cs"/>
                        </a:rPr>
                        <a:t>Achieved</a:t>
                      </a:r>
                      <a:endParaRPr lang="en-US" sz="1400" kern="1200" dirty="0">
                        <a:solidFill>
                          <a:schemeClr val="dk1"/>
                        </a:solidFill>
                        <a:effectLst/>
                        <a:latin typeface="Agency FB" panose="020B0503020202020204" pitchFamily="34" charset="0"/>
                        <a:ea typeface="Times New Roman"/>
                        <a:cs typeface="+mn-cs"/>
                      </a:endParaRPr>
                    </a:p>
                  </a:txBody>
                  <a:tcPr marL="68580" marR="68580" marT="0" marB="0"/>
                </a:tc>
                <a:tc>
                  <a:txBody>
                    <a:bodyPr/>
                    <a:lstStyle/>
                    <a:p>
                      <a:pPr marL="0" marR="0">
                        <a:lnSpc>
                          <a:spcPct val="115000"/>
                        </a:lnSpc>
                        <a:spcBef>
                          <a:spcPts val="0"/>
                        </a:spcBef>
                        <a:spcAft>
                          <a:spcPts val="0"/>
                        </a:spcAft>
                      </a:pPr>
                      <a:r>
                        <a:rPr lang="en-US" sz="1200" dirty="0">
                          <a:effectLst/>
                          <a:latin typeface="Agency FB" panose="020B0503020202020204" pitchFamily="34" charset="0"/>
                          <a:ea typeface="Calibri" panose="020F0502020204030204" pitchFamily="34" charset="0"/>
                          <a:cs typeface="Times New Roman" panose="02020603050405020304" pitchFamily="18" charset="0"/>
                        </a:rPr>
                        <a:t>None</a:t>
                      </a:r>
                      <a:endParaRPr lang="en-US" sz="1200" dirty="0">
                        <a:effectLst/>
                        <a:latin typeface="Arial" panose="020B0604020202020204" pitchFamily="34" charset="0"/>
                        <a:ea typeface="Calibri" panose="020F0502020204030204" pitchFamily="34" charset="0"/>
                      </a:endParaRPr>
                    </a:p>
                  </a:txBody>
                  <a:tcPr marL="68580" marR="68580" marT="0" marB="0"/>
                </a:tc>
                <a:tc>
                  <a:txBody>
                    <a:bodyPr/>
                    <a:lstStyle/>
                    <a:p>
                      <a:pPr marL="0" marR="0">
                        <a:lnSpc>
                          <a:spcPct val="115000"/>
                        </a:lnSpc>
                        <a:spcBef>
                          <a:spcPts val="0"/>
                        </a:spcBef>
                        <a:spcAft>
                          <a:spcPts val="0"/>
                        </a:spcAft>
                      </a:pPr>
                      <a:r>
                        <a:rPr lang="en-US" sz="1200" dirty="0">
                          <a:effectLst/>
                          <a:latin typeface="Agency FB" panose="020B0503020202020204" pitchFamily="34" charset="0"/>
                          <a:ea typeface="Calibri" panose="020F0502020204030204" pitchFamily="34" charset="0"/>
                          <a:cs typeface="Times New Roman" panose="02020603050405020304" pitchFamily="18" charset="0"/>
                        </a:rPr>
                        <a:t>None</a:t>
                      </a:r>
                      <a:endParaRPr lang="en-US" sz="1200" dirty="0">
                        <a:effectLst/>
                        <a:latin typeface="Arial" panose="020B0604020202020204" pitchFamily="34" charset="0"/>
                        <a:ea typeface="Calibri" panose="020F0502020204030204" pitchFamily="34" charset="0"/>
                      </a:endParaRPr>
                    </a:p>
                  </a:txBody>
                  <a:tcPr marL="68580" marR="68580" marT="0" marB="0"/>
                </a:tc>
              </a:tr>
              <a:tr h="1086689">
                <a:tc>
                  <a:txBody>
                    <a:bodyPr/>
                    <a:lstStyle/>
                    <a:p>
                      <a:pPr algn="l">
                        <a:lnSpc>
                          <a:spcPct val="150000"/>
                        </a:lnSpc>
                      </a:pPr>
                      <a:r>
                        <a:rPr lang="en-ZA" sz="1400" dirty="0">
                          <a:effectLst/>
                          <a:latin typeface="Agency FB" panose="020B0503020202020204" pitchFamily="34" charset="0"/>
                        </a:rPr>
                        <a:t>Number of m2 of base and surface patches repaired</a:t>
                      </a:r>
                      <a:endParaRPr lang="en-US" sz="1400" dirty="0">
                        <a:effectLst/>
                        <a:latin typeface="Agency FB" panose="020B0503020202020204" pitchFamily="34" charset="0"/>
                      </a:endParaRPr>
                    </a:p>
                  </a:txBody>
                  <a:tcPr marL="68580" marR="68580" marT="0" marB="0"/>
                </a:tc>
                <a:tc>
                  <a:txBody>
                    <a:bodyPr/>
                    <a:lstStyle/>
                    <a:p>
                      <a:pPr>
                        <a:lnSpc>
                          <a:spcPct val="150000"/>
                        </a:lnSpc>
                        <a:spcAft>
                          <a:spcPts val="0"/>
                        </a:spcAft>
                      </a:pPr>
                      <a:r>
                        <a:rPr lang="en-US" sz="1400" dirty="0">
                          <a:effectLst/>
                          <a:latin typeface="Agency FB" panose="020B0503020202020204" pitchFamily="34" charset="0"/>
                          <a:ea typeface="Times New Roman" panose="02020603050405020304" pitchFamily="18" charset="0"/>
                        </a:rPr>
                        <a:t>1000 </a:t>
                      </a:r>
                      <a:r>
                        <a:rPr lang="en-US" sz="1400" dirty="0" smtClean="0">
                          <a:effectLst/>
                          <a:latin typeface="Agency FB" panose="020B0503020202020204" pitchFamily="34" charset="0"/>
                          <a:ea typeface="Times New Roman" panose="02020603050405020304" pitchFamily="18" charset="0"/>
                        </a:rPr>
                        <a:t>m</a:t>
                      </a:r>
                      <a:r>
                        <a:rPr lang="en-US" sz="1400" baseline="30000" dirty="0" smtClean="0">
                          <a:effectLst/>
                          <a:latin typeface="Agency FB" panose="020B0503020202020204" pitchFamily="34" charset="0"/>
                          <a:ea typeface="Times New Roman" panose="02020603050405020304" pitchFamily="18" charset="0"/>
                        </a:rPr>
                        <a:t>2</a:t>
                      </a:r>
                      <a:endParaRPr lang="en-US" sz="1400" dirty="0">
                        <a:effectLst/>
                        <a:latin typeface="Arial" panose="020B0604020202020204" pitchFamily="34" charset="0"/>
                      </a:endParaRPr>
                    </a:p>
                  </a:txBody>
                  <a:tcPr marL="68580" marR="68580" marT="0" marB="0"/>
                </a:tc>
                <a:tc>
                  <a:txBody>
                    <a:bodyPr/>
                    <a:lstStyle/>
                    <a:p>
                      <a:pPr marL="0" marR="0">
                        <a:lnSpc>
                          <a:spcPct val="115000"/>
                        </a:lnSpc>
                        <a:spcBef>
                          <a:spcPts val="0"/>
                        </a:spcBef>
                        <a:spcAft>
                          <a:spcPts val="0"/>
                        </a:spcAft>
                      </a:pPr>
                      <a:r>
                        <a:rPr lang="en-US" sz="1400" dirty="0" smtClean="0">
                          <a:effectLst/>
                          <a:latin typeface="Agency FB" panose="020B0503020202020204" pitchFamily="34" charset="0"/>
                          <a:ea typeface="Calibri" panose="020F0502020204030204" pitchFamily="34" charset="0"/>
                          <a:cs typeface="Times New Roman" panose="02020603050405020304" pitchFamily="18" charset="0"/>
                        </a:rPr>
                        <a:t>2170.910km</a:t>
                      </a:r>
                      <a:endParaRPr lang="en-US" sz="1400" dirty="0" smtClean="0">
                        <a:effectLst/>
                        <a:latin typeface="Arial" panose="020B0604020202020204" pitchFamily="34" charset="0"/>
                        <a:ea typeface="Calibri" panose="020F0502020204030204" pitchFamily="34" charset="0"/>
                      </a:endParaRPr>
                    </a:p>
                    <a:p>
                      <a:pPr algn="l">
                        <a:lnSpc>
                          <a:spcPct val="150000"/>
                        </a:lnSpc>
                        <a:spcAft>
                          <a:spcPts val="0"/>
                        </a:spcAft>
                      </a:pPr>
                      <a:endParaRPr lang="en-US" sz="1400" kern="1200" dirty="0">
                        <a:solidFill>
                          <a:schemeClr val="dk1"/>
                        </a:solidFill>
                        <a:effectLst/>
                        <a:latin typeface="Agency FB" panose="020B0503020202020204" pitchFamily="34" charset="0"/>
                        <a:ea typeface="Times New Roman"/>
                        <a:cs typeface="+mn-cs"/>
                      </a:endParaRPr>
                    </a:p>
                  </a:txBody>
                  <a:tcPr marL="68580" marR="68580" marT="0" marB="0"/>
                </a:tc>
                <a:tc vMerge="1">
                  <a:txBody>
                    <a:bodyPr/>
                    <a:lstStyle/>
                    <a:p>
                      <a:endParaRPr lang="en-ZA"/>
                    </a:p>
                  </a:txBody>
                  <a:tcPr/>
                </a:tc>
                <a:tc vMerge="1">
                  <a:txBody>
                    <a:bodyPr/>
                    <a:lstStyle/>
                    <a:p>
                      <a:endParaRPr lang="en-ZA"/>
                    </a:p>
                  </a:txBody>
                  <a:tcPr/>
                </a:tc>
                <a:tc>
                  <a:txBody>
                    <a:bodyPr/>
                    <a:lstStyle/>
                    <a:p>
                      <a:pPr>
                        <a:lnSpc>
                          <a:spcPct val="150000"/>
                        </a:lnSpc>
                        <a:spcAft>
                          <a:spcPts val="0"/>
                        </a:spcAft>
                      </a:pPr>
                      <a:r>
                        <a:rPr lang="en-US" sz="1400" kern="1200" smtClean="0">
                          <a:solidFill>
                            <a:schemeClr val="dk1"/>
                          </a:solidFill>
                          <a:effectLst/>
                          <a:latin typeface="Agency FB" panose="020B0503020202020204" pitchFamily="34" charset="0"/>
                          <a:ea typeface="Times New Roman"/>
                          <a:cs typeface="+mn-cs"/>
                        </a:rPr>
                        <a:t>Achieved</a:t>
                      </a:r>
                      <a:endParaRPr lang="en-US" sz="1400" kern="1200" dirty="0">
                        <a:solidFill>
                          <a:schemeClr val="dk1"/>
                        </a:solidFill>
                        <a:effectLst/>
                        <a:latin typeface="Agency FB" panose="020B0503020202020204" pitchFamily="34" charset="0"/>
                        <a:ea typeface="Times New Roman"/>
                        <a:cs typeface="+mn-cs"/>
                      </a:endParaRPr>
                    </a:p>
                  </a:txBody>
                  <a:tcPr marL="68580" marR="68580" marT="0" marB="0"/>
                </a:tc>
                <a:tc>
                  <a:txBody>
                    <a:bodyPr/>
                    <a:lstStyle/>
                    <a:p>
                      <a:pPr marL="0" marR="0">
                        <a:lnSpc>
                          <a:spcPct val="115000"/>
                        </a:lnSpc>
                        <a:spcBef>
                          <a:spcPts val="0"/>
                        </a:spcBef>
                        <a:spcAft>
                          <a:spcPts val="0"/>
                        </a:spcAft>
                      </a:pPr>
                      <a:r>
                        <a:rPr lang="en-US" sz="1200" dirty="0">
                          <a:effectLst/>
                          <a:latin typeface="Agency FB" panose="020B0503020202020204" pitchFamily="34" charset="0"/>
                          <a:ea typeface="Calibri" panose="020F0502020204030204" pitchFamily="34" charset="0"/>
                          <a:cs typeface="Times New Roman" panose="02020603050405020304" pitchFamily="18" charset="0"/>
                        </a:rPr>
                        <a:t>None</a:t>
                      </a:r>
                      <a:endParaRPr lang="en-US" sz="1200" dirty="0">
                        <a:effectLst/>
                        <a:latin typeface="Arial" panose="020B0604020202020204" pitchFamily="34" charset="0"/>
                        <a:ea typeface="Calibri" panose="020F0502020204030204" pitchFamily="34" charset="0"/>
                      </a:endParaRPr>
                    </a:p>
                  </a:txBody>
                  <a:tcPr marL="68580" marR="68580" marT="0" marB="0"/>
                </a:tc>
                <a:tc>
                  <a:txBody>
                    <a:bodyPr/>
                    <a:lstStyle/>
                    <a:p>
                      <a:pPr marL="0" marR="0">
                        <a:lnSpc>
                          <a:spcPct val="115000"/>
                        </a:lnSpc>
                        <a:spcBef>
                          <a:spcPts val="0"/>
                        </a:spcBef>
                        <a:spcAft>
                          <a:spcPts val="0"/>
                        </a:spcAft>
                      </a:pPr>
                      <a:r>
                        <a:rPr lang="en-US" sz="1200" dirty="0">
                          <a:effectLst/>
                          <a:latin typeface="Agency FB" panose="020B0503020202020204" pitchFamily="34" charset="0"/>
                          <a:ea typeface="Calibri" panose="020F0502020204030204" pitchFamily="34" charset="0"/>
                          <a:cs typeface="Times New Roman" panose="02020603050405020304" pitchFamily="18" charset="0"/>
                        </a:rPr>
                        <a:t>None</a:t>
                      </a:r>
                      <a:endParaRPr lang="en-US" sz="1200" dirty="0">
                        <a:effectLst/>
                        <a:latin typeface="Arial" panose="020B0604020202020204" pitchFamily="34" charset="0"/>
                        <a:ea typeface="Calibri" panose="020F0502020204030204" pitchFamily="34" charset="0"/>
                      </a:endParaRPr>
                    </a:p>
                  </a:txBody>
                  <a:tcPr marL="68580" marR="68580" marT="0" marB="0"/>
                </a:tc>
              </a:tr>
              <a:tr h="1076555">
                <a:tc>
                  <a:txBody>
                    <a:bodyPr/>
                    <a:lstStyle/>
                    <a:p>
                      <a:pPr algn="l">
                        <a:lnSpc>
                          <a:spcPct val="150000"/>
                        </a:lnSpc>
                      </a:pPr>
                      <a:r>
                        <a:rPr lang="en-ZA" sz="1400" dirty="0">
                          <a:effectLst/>
                          <a:latin typeface="Agency FB" panose="020B0503020202020204" pitchFamily="34" charset="0"/>
                        </a:rPr>
                        <a:t>Number of Km of storm-water drainage structures  cleaned</a:t>
                      </a:r>
                      <a:endParaRPr lang="en-US" sz="1400" dirty="0">
                        <a:effectLst/>
                        <a:latin typeface="Agency FB" panose="020B0503020202020204" pitchFamily="34" charset="0"/>
                      </a:endParaRPr>
                    </a:p>
                  </a:txBody>
                  <a:tcPr marL="68580" marR="68580" marT="0" marB="0"/>
                </a:tc>
                <a:tc>
                  <a:txBody>
                    <a:bodyPr/>
                    <a:lstStyle/>
                    <a:p>
                      <a:pPr>
                        <a:lnSpc>
                          <a:spcPct val="150000"/>
                        </a:lnSpc>
                        <a:spcAft>
                          <a:spcPts val="0"/>
                        </a:spcAft>
                      </a:pPr>
                      <a:r>
                        <a:rPr lang="en-US" sz="1400" dirty="0" smtClean="0">
                          <a:effectLst/>
                          <a:latin typeface="Agency FB" panose="020B0503020202020204" pitchFamily="34" charset="0"/>
                          <a:ea typeface="Times New Roman" panose="02020603050405020304" pitchFamily="18" charset="0"/>
                        </a:rPr>
                        <a:t>45  km</a:t>
                      </a:r>
                      <a:endParaRPr lang="en-US" sz="1400" dirty="0">
                        <a:effectLst/>
                        <a:latin typeface="Arial" panose="020B0604020202020204" pitchFamily="34" charset="0"/>
                      </a:endParaRPr>
                    </a:p>
                  </a:txBody>
                  <a:tcPr marL="68580" marR="68580" marT="0" marB="0"/>
                </a:tc>
                <a:tc>
                  <a:txBody>
                    <a:bodyPr/>
                    <a:lstStyle/>
                    <a:p>
                      <a:pPr marL="0" marR="0">
                        <a:lnSpc>
                          <a:spcPct val="115000"/>
                        </a:lnSpc>
                        <a:spcBef>
                          <a:spcPts val="0"/>
                        </a:spcBef>
                        <a:spcAft>
                          <a:spcPts val="0"/>
                        </a:spcAft>
                      </a:pPr>
                      <a:r>
                        <a:rPr lang="en-US" sz="1400" dirty="0" smtClean="0">
                          <a:effectLst/>
                          <a:latin typeface="Agency FB" panose="020B0503020202020204" pitchFamily="34" charset="0"/>
                          <a:ea typeface="Calibri" panose="020F0502020204030204" pitchFamily="34" charset="0"/>
                          <a:cs typeface="Times New Roman" panose="02020603050405020304" pitchFamily="18" charset="0"/>
                        </a:rPr>
                        <a:t>57.343km</a:t>
                      </a:r>
                      <a:endParaRPr lang="en-US" sz="1400" dirty="0" smtClean="0">
                        <a:effectLst/>
                        <a:latin typeface="Arial" panose="020B0604020202020204" pitchFamily="34" charset="0"/>
                        <a:ea typeface="Calibri" panose="020F0502020204030204" pitchFamily="34" charset="0"/>
                      </a:endParaRPr>
                    </a:p>
                    <a:p>
                      <a:pPr algn="l"/>
                      <a:endParaRPr lang="en-US" sz="1400" kern="1200" dirty="0">
                        <a:solidFill>
                          <a:schemeClr val="dk1"/>
                        </a:solidFill>
                        <a:effectLst/>
                        <a:latin typeface="Agency FB" panose="020B0503020202020204" pitchFamily="34" charset="0"/>
                        <a:ea typeface="Times New Roman"/>
                        <a:cs typeface="+mn-cs"/>
                      </a:endParaRPr>
                    </a:p>
                  </a:txBody>
                  <a:tcPr marL="68580" marR="68580" marT="0" marB="0"/>
                </a:tc>
                <a:tc vMerge="1">
                  <a:txBody>
                    <a:bodyPr/>
                    <a:lstStyle/>
                    <a:p>
                      <a:endParaRPr lang="en-ZA"/>
                    </a:p>
                  </a:txBody>
                  <a:tcPr/>
                </a:tc>
                <a:tc vMerge="1">
                  <a:txBody>
                    <a:bodyPr/>
                    <a:lstStyle/>
                    <a:p>
                      <a:endParaRPr lang="en-ZA"/>
                    </a:p>
                  </a:txBody>
                  <a:tcPr/>
                </a:tc>
                <a:tc rowSpan="2">
                  <a:txBody>
                    <a:bodyPr/>
                    <a:lstStyle/>
                    <a:p>
                      <a:pPr>
                        <a:lnSpc>
                          <a:spcPct val="150000"/>
                        </a:lnSpc>
                        <a:spcAft>
                          <a:spcPts val="0"/>
                        </a:spcAft>
                      </a:pPr>
                      <a:r>
                        <a:rPr lang="en-US" sz="1400" kern="1200" dirty="0" smtClean="0">
                          <a:solidFill>
                            <a:schemeClr val="dk1"/>
                          </a:solidFill>
                          <a:effectLst/>
                          <a:latin typeface="Agency FB" panose="020B0503020202020204" pitchFamily="34" charset="0"/>
                          <a:ea typeface="Times New Roman"/>
                          <a:cs typeface="+mn-cs"/>
                        </a:rPr>
                        <a:t>Achieved</a:t>
                      </a:r>
                      <a:endParaRPr lang="en-US" sz="1400" kern="1200" dirty="0">
                        <a:solidFill>
                          <a:schemeClr val="dk1"/>
                        </a:solidFill>
                        <a:effectLst/>
                        <a:latin typeface="Agency FB" panose="020B0503020202020204" pitchFamily="34" charset="0"/>
                        <a:ea typeface="Times New Roman"/>
                        <a:cs typeface="+mn-cs"/>
                      </a:endParaRPr>
                    </a:p>
                  </a:txBody>
                  <a:tcPr marL="68580" marR="68580" marT="0" marB="0"/>
                </a:tc>
                <a:tc rowSpan="2">
                  <a:txBody>
                    <a:bodyPr/>
                    <a:lstStyle/>
                    <a:p>
                      <a:pPr marL="0" marR="0">
                        <a:lnSpc>
                          <a:spcPct val="115000"/>
                        </a:lnSpc>
                        <a:spcBef>
                          <a:spcPts val="0"/>
                        </a:spcBef>
                        <a:spcAft>
                          <a:spcPts val="0"/>
                        </a:spcAft>
                      </a:pPr>
                      <a:r>
                        <a:rPr lang="en-US" sz="1200" dirty="0" smtClean="0">
                          <a:effectLst/>
                          <a:latin typeface="Agency FB" panose="020B0503020202020204" pitchFamily="34" charset="0"/>
                          <a:ea typeface="Calibri" panose="020F0502020204030204" pitchFamily="34" charset="0"/>
                          <a:cs typeface="Times New Roman" panose="02020603050405020304" pitchFamily="18" charset="0"/>
                        </a:rPr>
                        <a:t>None</a:t>
                      </a:r>
                      <a:endParaRPr lang="en-US" sz="1200" dirty="0">
                        <a:effectLst/>
                        <a:latin typeface="Arial" panose="020B0604020202020204" pitchFamily="34" charset="0"/>
                        <a:ea typeface="Calibri" panose="020F0502020204030204" pitchFamily="34" charset="0"/>
                      </a:endParaRPr>
                    </a:p>
                  </a:txBody>
                  <a:tcPr marL="68580" marR="68580" marT="0" marB="0"/>
                </a:tc>
                <a:tc rowSpan="2">
                  <a:txBody>
                    <a:bodyPr/>
                    <a:lstStyle/>
                    <a:p>
                      <a:pPr marL="0" marR="0">
                        <a:lnSpc>
                          <a:spcPct val="115000"/>
                        </a:lnSpc>
                        <a:spcBef>
                          <a:spcPts val="0"/>
                        </a:spcBef>
                        <a:spcAft>
                          <a:spcPts val="0"/>
                        </a:spcAft>
                      </a:pPr>
                      <a:r>
                        <a:rPr lang="en-US" sz="1200" dirty="0" smtClean="0">
                          <a:effectLst/>
                          <a:latin typeface="Agency FB" panose="020B0503020202020204" pitchFamily="34" charset="0"/>
                          <a:ea typeface="Calibri" panose="020F0502020204030204" pitchFamily="34" charset="0"/>
                          <a:cs typeface="Times New Roman" panose="02020603050405020304" pitchFamily="18" charset="0"/>
                        </a:rPr>
                        <a:t>None</a:t>
                      </a:r>
                      <a:endParaRPr lang="en-US" sz="1200" dirty="0">
                        <a:effectLst/>
                        <a:latin typeface="Arial" panose="020B0604020202020204" pitchFamily="34" charset="0"/>
                        <a:ea typeface="Calibri" panose="020F0502020204030204" pitchFamily="34" charset="0"/>
                      </a:endParaRPr>
                    </a:p>
                  </a:txBody>
                  <a:tcPr marL="68580" marR="68580" marT="0" marB="0"/>
                </a:tc>
              </a:tr>
              <a:tr h="202859">
                <a:tc rowSpan="2">
                  <a:txBody>
                    <a:bodyPr/>
                    <a:lstStyle/>
                    <a:p>
                      <a:pPr algn="l">
                        <a:lnSpc>
                          <a:spcPct val="150000"/>
                        </a:lnSpc>
                      </a:pPr>
                      <a:r>
                        <a:rPr lang="en-ZA" sz="1400" dirty="0">
                          <a:effectLst/>
                          <a:latin typeface="Agency FB" panose="020B0503020202020204" pitchFamily="34" charset="0"/>
                        </a:rPr>
                        <a:t>Number of Km of tarred roads </a:t>
                      </a:r>
                      <a:r>
                        <a:rPr lang="en-ZA" sz="1400" dirty="0" smtClean="0">
                          <a:effectLst/>
                          <a:latin typeface="Agency FB" panose="020B0503020202020204" pitchFamily="34" charset="0"/>
                        </a:rPr>
                        <a:t>marked</a:t>
                      </a:r>
                      <a:endParaRPr lang="en-US" sz="1400" dirty="0">
                        <a:effectLst/>
                        <a:latin typeface="Agency FB" panose="020B0503020202020204" pitchFamily="34" charset="0"/>
                      </a:endParaRPr>
                    </a:p>
                  </a:txBody>
                  <a:tcPr marL="68580" marR="68580" marT="0" marB="0"/>
                </a:tc>
                <a:tc rowSpan="2">
                  <a:txBody>
                    <a:bodyPr/>
                    <a:lstStyle/>
                    <a:p>
                      <a:pPr>
                        <a:lnSpc>
                          <a:spcPct val="150000"/>
                        </a:lnSpc>
                        <a:spcAft>
                          <a:spcPts val="0"/>
                        </a:spcAft>
                      </a:pPr>
                      <a:r>
                        <a:rPr lang="en-US" sz="1400" dirty="0" smtClean="0">
                          <a:effectLst/>
                          <a:latin typeface="Agency FB" panose="020B0503020202020204" pitchFamily="34" charset="0"/>
                          <a:ea typeface="Times New Roman" panose="02020603050405020304" pitchFamily="18" charset="0"/>
                        </a:rPr>
                        <a:t>122km</a:t>
                      </a:r>
                      <a:endParaRPr lang="en-US" sz="1400" dirty="0">
                        <a:effectLst/>
                        <a:latin typeface="Arial" panose="020B0604020202020204" pitchFamily="34" charset="0"/>
                      </a:endParaRPr>
                    </a:p>
                  </a:txBody>
                  <a:tcPr marL="68580" marR="68580" marT="0" marB="0"/>
                </a:tc>
                <a:tc rowSpan="2">
                  <a:txBody>
                    <a:bodyPr/>
                    <a:lstStyle/>
                    <a:p>
                      <a:pPr marL="0" marR="0">
                        <a:lnSpc>
                          <a:spcPct val="115000"/>
                        </a:lnSpc>
                        <a:spcBef>
                          <a:spcPts val="0"/>
                        </a:spcBef>
                        <a:spcAft>
                          <a:spcPts val="0"/>
                        </a:spcAft>
                      </a:pPr>
                      <a:r>
                        <a:rPr lang="en-US" sz="1400" dirty="0" smtClean="0">
                          <a:effectLst/>
                          <a:latin typeface="Agency FB" panose="020B0503020202020204" pitchFamily="34" charset="0"/>
                          <a:ea typeface="Calibri" panose="020F0502020204030204" pitchFamily="34" charset="0"/>
                          <a:cs typeface="Times New Roman" panose="02020603050405020304" pitchFamily="18" charset="0"/>
                        </a:rPr>
                        <a:t>78.211km </a:t>
                      </a:r>
                      <a:endParaRPr lang="en-US" sz="1400" dirty="0" smtClean="0">
                        <a:effectLst/>
                        <a:latin typeface="Arial" panose="020B0604020202020204" pitchFamily="34" charset="0"/>
                        <a:ea typeface="Calibri" panose="020F0502020204030204" pitchFamily="34" charset="0"/>
                      </a:endParaRPr>
                    </a:p>
                    <a:p>
                      <a:pPr algn="l">
                        <a:lnSpc>
                          <a:spcPct val="150000"/>
                        </a:lnSpc>
                        <a:spcAft>
                          <a:spcPts val="0"/>
                        </a:spcAft>
                      </a:pPr>
                      <a:endParaRPr lang="en-US" sz="1400" kern="1200" dirty="0">
                        <a:solidFill>
                          <a:schemeClr val="dk1"/>
                        </a:solidFill>
                        <a:effectLst/>
                        <a:latin typeface="Agency FB" panose="020B0503020202020204" pitchFamily="34" charset="0"/>
                        <a:ea typeface="Times New Roman"/>
                        <a:cs typeface="+mn-cs"/>
                      </a:endParaRPr>
                    </a:p>
                  </a:txBody>
                  <a:tcPr marL="68580" marR="68580" marT="0" marB="0"/>
                </a:tc>
                <a:tc vMerge="1">
                  <a:txBody>
                    <a:bodyPr/>
                    <a:lstStyle/>
                    <a:p>
                      <a:pPr algn="ctr">
                        <a:lnSpc>
                          <a:spcPct val="150000"/>
                        </a:lnSpc>
                        <a:spcAft>
                          <a:spcPts val="0"/>
                        </a:spcAft>
                      </a:pPr>
                      <a:endParaRPr lang="en-US" sz="1200" dirty="0">
                        <a:effectLst/>
                        <a:latin typeface="Arial" panose="020B0604020202020204" pitchFamily="34" charset="0"/>
                      </a:endParaRPr>
                    </a:p>
                  </a:txBody>
                  <a:tcPr marL="68580" marR="68580" marT="0" marB="0"/>
                </a:tc>
                <a:tc vMerge="1">
                  <a:txBody>
                    <a:bodyPr/>
                    <a:lstStyle/>
                    <a:p>
                      <a:pPr>
                        <a:lnSpc>
                          <a:spcPct val="150000"/>
                        </a:lnSpc>
                        <a:spcAft>
                          <a:spcPts val="0"/>
                        </a:spcAft>
                      </a:pPr>
                      <a:endParaRPr lang="en-US" sz="1200" dirty="0">
                        <a:effectLst/>
                        <a:latin typeface="Arial" panose="020B0604020202020204" pitchFamily="34" charset="0"/>
                      </a:endParaRPr>
                    </a:p>
                  </a:txBody>
                  <a:tcPr marL="68580" marR="68580" marT="0" marB="0"/>
                </a:tc>
                <a:tc vMerge="1">
                  <a:txBody>
                    <a:bodyPr/>
                    <a:lstStyle/>
                    <a:p>
                      <a:pPr>
                        <a:lnSpc>
                          <a:spcPct val="150000"/>
                        </a:lnSpc>
                        <a:spcAft>
                          <a:spcPts val="0"/>
                        </a:spcAft>
                      </a:pPr>
                      <a:endParaRPr lang="en-US" sz="1200" dirty="0">
                        <a:effectLst/>
                        <a:latin typeface="Arial" panose="020B0604020202020204" pitchFamily="34" charset="0"/>
                      </a:endParaRPr>
                    </a:p>
                  </a:txBody>
                  <a:tcPr marL="68580" marR="68580" marT="0" marB="0"/>
                </a:tc>
                <a:tc vMerge="1">
                  <a:txBody>
                    <a:bodyPr/>
                    <a:lstStyle/>
                    <a:p>
                      <a:pPr marL="0" marR="0">
                        <a:lnSpc>
                          <a:spcPct val="115000"/>
                        </a:lnSpc>
                        <a:spcBef>
                          <a:spcPts val="0"/>
                        </a:spcBef>
                        <a:spcAft>
                          <a:spcPts val="0"/>
                        </a:spcAft>
                      </a:pPr>
                      <a:endParaRPr lang="en-US" sz="1200" dirty="0">
                        <a:effectLst/>
                        <a:latin typeface="Arial" panose="020B0604020202020204" pitchFamily="34" charset="0"/>
                        <a:ea typeface="Calibri" panose="020F0502020204030204" pitchFamily="34" charset="0"/>
                      </a:endParaRPr>
                    </a:p>
                  </a:txBody>
                  <a:tcPr marL="68580" marR="68580" marT="0" marB="0"/>
                </a:tc>
                <a:tc vMerge="1">
                  <a:txBody>
                    <a:bodyPr/>
                    <a:lstStyle/>
                    <a:p>
                      <a:pPr marL="0" marR="0">
                        <a:lnSpc>
                          <a:spcPct val="115000"/>
                        </a:lnSpc>
                        <a:spcBef>
                          <a:spcPts val="0"/>
                        </a:spcBef>
                        <a:spcAft>
                          <a:spcPts val="0"/>
                        </a:spcAft>
                      </a:pPr>
                      <a:endParaRPr lang="en-US" sz="1200" dirty="0">
                        <a:effectLst/>
                        <a:latin typeface="Arial" panose="020B0604020202020204" pitchFamily="34" charset="0"/>
                        <a:ea typeface="Calibri" panose="020F0502020204030204" pitchFamily="34" charset="0"/>
                      </a:endParaRPr>
                    </a:p>
                  </a:txBody>
                  <a:tcPr marL="68580" marR="68580" marT="0" marB="0"/>
                </a:tc>
              </a:tr>
              <a:tr h="745463">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nSpc>
                          <a:spcPct val="150000"/>
                        </a:lnSpc>
                        <a:spcAft>
                          <a:spcPts val="0"/>
                        </a:spcAft>
                      </a:pPr>
                      <a:r>
                        <a:rPr lang="en-US" sz="1400" kern="1200" dirty="0" smtClean="0">
                          <a:solidFill>
                            <a:schemeClr val="dk1"/>
                          </a:solidFill>
                          <a:effectLst/>
                          <a:latin typeface="Agency FB" panose="020B0503020202020204" pitchFamily="34" charset="0"/>
                          <a:ea typeface="Times New Roman"/>
                          <a:cs typeface="+mn-cs"/>
                        </a:rPr>
                        <a:t>Not achieved</a:t>
                      </a:r>
                      <a:endParaRPr lang="en-US" sz="1400" kern="1200" dirty="0">
                        <a:solidFill>
                          <a:schemeClr val="dk1"/>
                        </a:solidFill>
                        <a:effectLst/>
                        <a:latin typeface="Agency FB" panose="020B0503020202020204" pitchFamily="34" charset="0"/>
                        <a:ea typeface="Times New Roman"/>
                        <a:cs typeface="+mn-cs"/>
                      </a:endParaRPr>
                    </a:p>
                  </a:txBody>
                  <a:tcPr marL="68580" marR="68580" marT="0" marB="0"/>
                </a:tc>
                <a:tc>
                  <a:txBody>
                    <a:bodyPr/>
                    <a:lstStyle/>
                    <a:p>
                      <a:pPr marL="0" marR="0">
                        <a:lnSpc>
                          <a:spcPct val="115000"/>
                        </a:lnSpc>
                        <a:spcBef>
                          <a:spcPts val="0"/>
                        </a:spcBef>
                        <a:spcAft>
                          <a:spcPts val="0"/>
                        </a:spcAft>
                      </a:pPr>
                      <a:r>
                        <a:rPr lang="en-US" sz="1200">
                          <a:effectLst/>
                          <a:latin typeface="Agency FB" panose="020B0503020202020204" pitchFamily="34" charset="0"/>
                          <a:ea typeface="Calibri" panose="020F0502020204030204" pitchFamily="34" charset="0"/>
                          <a:cs typeface="Times New Roman" panose="02020603050405020304" pitchFamily="18" charset="0"/>
                        </a:rPr>
                        <a:t>Lack of road marking material in the 1</a:t>
                      </a:r>
                      <a:r>
                        <a:rPr lang="en-US" sz="1200" baseline="30000">
                          <a:effectLst/>
                          <a:latin typeface="Agency FB" panose="020B0503020202020204" pitchFamily="34" charset="0"/>
                          <a:ea typeface="Calibri" panose="020F0502020204030204" pitchFamily="34" charset="0"/>
                          <a:cs typeface="Times New Roman" panose="02020603050405020304" pitchFamily="18" charset="0"/>
                        </a:rPr>
                        <a:t>st</a:t>
                      </a:r>
                      <a:r>
                        <a:rPr lang="en-US" sz="1200">
                          <a:effectLst/>
                          <a:latin typeface="Agency FB" panose="020B0503020202020204" pitchFamily="34" charset="0"/>
                          <a:ea typeface="Calibri" panose="020F0502020204030204" pitchFamily="34" charset="0"/>
                          <a:cs typeface="Times New Roman" panose="02020603050405020304" pitchFamily="18" charset="0"/>
                        </a:rPr>
                        <a:t> quarter </a:t>
                      </a:r>
                      <a:endParaRPr lang="en-US" sz="1200">
                        <a:effectLst/>
                        <a:latin typeface="Arial" panose="020B0604020202020204" pitchFamily="34" charset="0"/>
                        <a:ea typeface="Calibri" panose="020F0502020204030204" pitchFamily="34" charset="0"/>
                      </a:endParaRPr>
                    </a:p>
                  </a:txBody>
                  <a:tcPr marL="68580" marR="68580" marT="0" marB="0"/>
                </a:tc>
                <a:tc>
                  <a:txBody>
                    <a:bodyPr/>
                    <a:lstStyle/>
                    <a:p>
                      <a:pPr marL="0" marR="0">
                        <a:lnSpc>
                          <a:spcPct val="115000"/>
                        </a:lnSpc>
                        <a:spcBef>
                          <a:spcPts val="0"/>
                        </a:spcBef>
                        <a:spcAft>
                          <a:spcPts val="0"/>
                        </a:spcAft>
                      </a:pPr>
                      <a:r>
                        <a:rPr lang="en-US" sz="1200" dirty="0">
                          <a:effectLst/>
                          <a:latin typeface="Agency FB" panose="020B0503020202020204" pitchFamily="34" charset="0"/>
                          <a:ea typeface="Calibri" panose="020F0502020204030204" pitchFamily="34" charset="0"/>
                          <a:cs typeface="Times New Roman" panose="02020603050405020304" pitchFamily="18" charset="0"/>
                        </a:rPr>
                        <a:t>To procure the services of a term contract for longer period for as and when</a:t>
                      </a:r>
                      <a:endParaRPr lang="en-US" sz="1200" dirty="0">
                        <a:effectLst/>
                        <a:latin typeface="Arial" panose="020B0604020202020204" pitchFamily="34" charset="0"/>
                        <a:ea typeface="Calibri" panose="020F0502020204030204" pitchFamily="34" charset="0"/>
                      </a:endParaRPr>
                    </a:p>
                  </a:txBody>
                  <a:tcPr marL="68580" marR="68580" marT="0" marB="0"/>
                </a:tc>
              </a:tr>
              <a:tr h="1014296">
                <a:tc>
                  <a:txBody>
                    <a:bodyPr/>
                    <a:lstStyle/>
                    <a:p>
                      <a:pPr algn="l">
                        <a:lnSpc>
                          <a:spcPct val="150000"/>
                        </a:lnSpc>
                      </a:pPr>
                      <a:r>
                        <a:rPr lang="en-ZA" sz="1400" dirty="0">
                          <a:effectLst/>
                          <a:latin typeface="Agency FB" panose="020B0503020202020204" pitchFamily="34" charset="0"/>
                        </a:rPr>
                        <a:t>Number  of Dumper trucks purchased</a:t>
                      </a:r>
                      <a:endParaRPr lang="en-US" sz="1400" dirty="0">
                        <a:effectLst/>
                        <a:latin typeface="Agency FB" panose="020B0503020202020204" pitchFamily="34" charset="0"/>
                      </a:endParaRPr>
                    </a:p>
                  </a:txBody>
                  <a:tcPr marL="68580" marR="68580" marT="0" marB="0"/>
                </a:tc>
                <a:tc>
                  <a:txBody>
                    <a:bodyPr/>
                    <a:lstStyle/>
                    <a:p>
                      <a:pPr algn="l">
                        <a:lnSpc>
                          <a:spcPct val="150000"/>
                        </a:lnSpc>
                        <a:spcAft>
                          <a:spcPts val="0"/>
                        </a:spcAft>
                      </a:pPr>
                      <a:r>
                        <a:rPr lang="en-US" sz="1400" kern="1200" dirty="0" smtClean="0">
                          <a:solidFill>
                            <a:schemeClr val="dk1"/>
                          </a:solidFill>
                          <a:effectLst/>
                          <a:latin typeface="Agency FB" panose="020B0503020202020204" pitchFamily="34" charset="0"/>
                          <a:ea typeface="Times New Roman" panose="02020603050405020304" pitchFamily="18" charset="0"/>
                          <a:cs typeface="+mn-cs"/>
                        </a:rPr>
                        <a:t>1 Dumper trucks purchased</a:t>
                      </a:r>
                      <a:endParaRPr lang="en-US" sz="1400" kern="1200" dirty="0">
                        <a:solidFill>
                          <a:schemeClr val="dk1"/>
                        </a:solidFill>
                        <a:effectLst/>
                        <a:latin typeface="Agency FB" panose="020B0503020202020204" pitchFamily="34" charset="0"/>
                        <a:ea typeface="Times New Roman" panose="02020603050405020304" pitchFamily="18" charset="0"/>
                        <a:cs typeface="+mn-cs"/>
                      </a:endParaRPr>
                    </a:p>
                  </a:txBody>
                  <a:tcPr marL="68580" marR="68580" marT="0" marB="0"/>
                </a:tc>
                <a:tc>
                  <a:txBody>
                    <a:bodyPr/>
                    <a:lstStyle/>
                    <a:p>
                      <a:pPr algn="l">
                        <a:spcAft>
                          <a:spcPts val="0"/>
                        </a:spcAft>
                      </a:pPr>
                      <a:r>
                        <a:rPr lang="en-US" sz="1400" dirty="0" smtClean="0">
                          <a:effectLst/>
                          <a:latin typeface="Agency FB" panose="020B0503020202020204" pitchFamily="34" charset="0"/>
                          <a:ea typeface="Times New Roman" panose="02020603050405020304" pitchFamily="18" charset="0"/>
                          <a:cs typeface="Times New Roman" panose="02020603050405020304" pitchFamily="18" charset="0"/>
                        </a:rPr>
                        <a:t>0</a:t>
                      </a:r>
                      <a:endParaRPr lang="en-US" sz="1400" dirty="0">
                        <a:effectLst/>
                        <a:latin typeface="Agency FB" panose="020B0503020202020204" pitchFamily="34" charset="0"/>
                      </a:endParaRPr>
                    </a:p>
                  </a:txBody>
                  <a:tcPr marL="68580" marR="68580" marT="0" marB="0"/>
                </a:tc>
                <a:tc>
                  <a:txBody>
                    <a:bodyPr/>
                    <a:lstStyle/>
                    <a:p>
                      <a:pPr algn="l"/>
                      <a:r>
                        <a:rPr lang="en-US" sz="1400" kern="1200" dirty="0" smtClean="0">
                          <a:solidFill>
                            <a:schemeClr val="dk1"/>
                          </a:solidFill>
                          <a:effectLst/>
                          <a:latin typeface="Agency FB" panose="020B0503020202020204" pitchFamily="34" charset="0"/>
                          <a:ea typeface="Times New Roman"/>
                          <a:cs typeface="+mn-cs"/>
                        </a:rPr>
                        <a:t>R650 000.</a:t>
                      </a:r>
                    </a:p>
                  </a:txBody>
                  <a:tcPr marT="45736" marB="45736"/>
                </a:tc>
                <a:tc>
                  <a:txBody>
                    <a:bodyPr/>
                    <a:lstStyle/>
                    <a:p>
                      <a:pPr algn="l"/>
                      <a:r>
                        <a:rPr lang="en-US" sz="1400" kern="1200" dirty="0" smtClean="0">
                          <a:solidFill>
                            <a:schemeClr val="dk1"/>
                          </a:solidFill>
                          <a:effectLst/>
                          <a:latin typeface="Agency FB" panose="020B0503020202020204" pitchFamily="34" charset="0"/>
                          <a:ea typeface="Times New Roman"/>
                          <a:cs typeface="Times New Roman"/>
                        </a:rPr>
                        <a:t>R0.00</a:t>
                      </a:r>
                      <a:endParaRPr lang="en-US" sz="1400" kern="1200" dirty="0">
                        <a:solidFill>
                          <a:schemeClr val="dk1"/>
                        </a:solidFill>
                        <a:effectLst/>
                        <a:latin typeface="Agency FB" panose="020B0503020202020204" pitchFamily="34" charset="0"/>
                        <a:ea typeface="Times New Roman"/>
                        <a:cs typeface="Times New Roman"/>
                      </a:endParaRPr>
                    </a:p>
                  </a:txBody>
                  <a:tcPr marT="45736" marB="45736"/>
                </a:tc>
                <a:tc>
                  <a:txBody>
                    <a:bodyPr/>
                    <a:lstStyle/>
                    <a:p>
                      <a:pPr>
                        <a:lnSpc>
                          <a:spcPct val="150000"/>
                        </a:lnSpc>
                        <a:spcAft>
                          <a:spcPts val="0"/>
                        </a:spcAft>
                      </a:pPr>
                      <a:r>
                        <a:rPr lang="en-US" sz="1400" kern="1200" dirty="0" smtClean="0">
                          <a:solidFill>
                            <a:schemeClr val="dk1"/>
                          </a:solidFill>
                          <a:effectLst/>
                          <a:latin typeface="Agency FB" panose="020B0503020202020204" pitchFamily="34" charset="0"/>
                          <a:ea typeface="Times New Roman"/>
                          <a:cs typeface="+mn-cs"/>
                        </a:rPr>
                        <a:t>Not achieved</a:t>
                      </a:r>
                      <a:endParaRPr lang="en-US" sz="1400" kern="1200" dirty="0">
                        <a:solidFill>
                          <a:schemeClr val="dk1"/>
                        </a:solidFill>
                        <a:effectLst/>
                        <a:latin typeface="Agency FB" panose="020B0503020202020204" pitchFamily="34" charset="0"/>
                        <a:ea typeface="Times New Roman"/>
                        <a:cs typeface="+mn-cs"/>
                      </a:endParaRPr>
                    </a:p>
                  </a:txBody>
                  <a:tcPr marL="68580" marR="68580" marT="0" marB="0"/>
                </a:tc>
                <a:tc>
                  <a:txBody>
                    <a:bodyPr/>
                    <a:lstStyle/>
                    <a:p>
                      <a:pPr marL="0" marR="0">
                        <a:lnSpc>
                          <a:spcPct val="115000"/>
                        </a:lnSpc>
                        <a:spcBef>
                          <a:spcPts val="0"/>
                        </a:spcBef>
                        <a:spcAft>
                          <a:spcPts val="0"/>
                        </a:spcAft>
                      </a:pPr>
                      <a:r>
                        <a:rPr lang="en-US" sz="1200" dirty="0">
                          <a:effectLst/>
                          <a:latin typeface="Agency FB" panose="020B0503020202020204" pitchFamily="34" charset="0"/>
                          <a:ea typeface="Times New Roman" panose="02020603050405020304" pitchFamily="18" charset="0"/>
                          <a:cs typeface="Times New Roman" panose="02020603050405020304" pitchFamily="18" charset="0"/>
                        </a:rPr>
                        <a:t>The project was advertised 3 times and twice bidders were non responsive. The last advert closed on the 6/6/2016 and it was not evaluated. </a:t>
                      </a:r>
                      <a:endParaRPr lang="en-US" sz="1200" dirty="0">
                        <a:effectLst/>
                        <a:latin typeface="Arial" panose="020B0604020202020204" pitchFamily="34" charset="0"/>
                        <a:ea typeface="Calibri" panose="020F0502020204030204" pitchFamily="34" charset="0"/>
                      </a:endParaRPr>
                    </a:p>
                  </a:txBody>
                  <a:tcPr marL="68580" marR="68580" marT="0" marB="0"/>
                </a:tc>
                <a:tc>
                  <a:txBody>
                    <a:bodyPr/>
                    <a:lstStyle/>
                    <a:p>
                      <a:pPr marL="0" marR="0">
                        <a:lnSpc>
                          <a:spcPct val="115000"/>
                        </a:lnSpc>
                        <a:spcBef>
                          <a:spcPts val="0"/>
                        </a:spcBef>
                        <a:spcAft>
                          <a:spcPts val="0"/>
                        </a:spcAft>
                      </a:pPr>
                      <a:r>
                        <a:rPr lang="en-US" sz="1200" dirty="0">
                          <a:effectLst/>
                          <a:latin typeface="Agency FB" panose="020B0503020202020204" pitchFamily="34" charset="0"/>
                          <a:ea typeface="Calibri" panose="020F0502020204030204" pitchFamily="34" charset="0"/>
                          <a:cs typeface="Times New Roman" panose="02020603050405020304" pitchFamily="18" charset="0"/>
                        </a:rPr>
                        <a:t>To evaluate projects soon after closure.</a:t>
                      </a:r>
                      <a:endParaRPr lang="en-US" sz="1200" dirty="0">
                        <a:effectLst/>
                        <a:latin typeface="Arial" panose="020B0604020202020204" pitchFamily="34" charset="0"/>
                        <a:ea typeface="Calibri" panose="020F0502020204030204" pitchFamily="34" charset="0"/>
                      </a:endParaRPr>
                    </a:p>
                  </a:txBody>
                  <a:tcPr marL="68580" marR="68580" marT="0" marB="0"/>
                </a:tc>
              </a:tr>
            </a:tbl>
          </a:graphicData>
        </a:graphic>
      </p:graphicFrame>
    </p:spTree>
    <p:extLst>
      <p:ext uri="{BB962C8B-B14F-4D97-AF65-F5344CB8AC3E}">
        <p14:creationId xmlns:p14="http://schemas.microsoft.com/office/powerpoint/2010/main" val="827419935"/>
      </p:ext>
    </p:extLst>
  </p:cSld>
  <p:clrMapOvr>
    <a:masterClrMapping/>
  </p:clrMapOvr>
  <p:transition spd="slow">
    <p:fade/>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6096000" y="0"/>
            <a:ext cx="4891790" cy="369332"/>
          </a:xfrm>
          <a:prstGeom prst="rect">
            <a:avLst/>
          </a:prstGeom>
          <a:solidFill>
            <a:srgbClr val="92D050"/>
          </a:solidFill>
        </p:spPr>
        <p:txBody>
          <a:bodyPr wrap="square" rtlCol="0">
            <a:spAutoFit/>
          </a:bodyPr>
          <a:lstStyle/>
          <a:p>
            <a:pPr algn="ctr"/>
            <a:r>
              <a:rPr lang="en-US" b="1" dirty="0" smtClean="0">
                <a:solidFill>
                  <a:srgbClr val="002060"/>
                </a:solidFill>
              </a:rPr>
              <a:t>EPMLM 2015/2016 ANNUAL PERFORMANCE </a:t>
            </a:r>
            <a:endParaRPr lang="en-US" b="1" dirty="0">
              <a:solidFill>
                <a:srgbClr val="002060"/>
              </a:solidFill>
            </a:endParaRPr>
          </a:p>
        </p:txBody>
      </p:sp>
      <p:sp>
        <p:nvSpPr>
          <p:cNvPr id="7" name="TextBox 6"/>
          <p:cNvSpPr txBox="1"/>
          <p:nvPr/>
        </p:nvSpPr>
        <p:spPr>
          <a:xfrm>
            <a:off x="621217" y="-41324"/>
            <a:ext cx="4800600" cy="368300"/>
          </a:xfrm>
          <a:prstGeom prst="rect">
            <a:avLst/>
          </a:prstGeom>
          <a:ln/>
        </p:spPr>
        <p:style>
          <a:lnRef idx="1">
            <a:schemeClr val="accent1"/>
          </a:lnRef>
          <a:fillRef idx="2">
            <a:schemeClr val="accent1"/>
          </a:fillRef>
          <a:effectRef idx="1">
            <a:schemeClr val="accent1"/>
          </a:effectRef>
          <a:fontRef idx="minor">
            <a:schemeClr val="dk1"/>
          </a:fontRef>
        </p:style>
        <p:txBody>
          <a:bodyPr>
            <a:spAutoFit/>
          </a:bodyPr>
          <a:lstStyle/>
          <a:p>
            <a:pPr algn="ctr">
              <a:defRPr/>
            </a:pPr>
            <a:r>
              <a:rPr lang="en-US" dirty="0" smtClean="0"/>
              <a:t>KPA 2: </a:t>
            </a:r>
            <a:r>
              <a:rPr lang="en-US" dirty="0"/>
              <a:t>Basic Service Delivery </a:t>
            </a:r>
          </a:p>
        </p:txBody>
      </p:sp>
      <p:pic>
        <p:nvPicPr>
          <p:cNvPr id="5"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640290" y="-208805"/>
            <a:ext cx="804699" cy="6188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Slide Number Placeholder 3"/>
          <p:cNvSpPr>
            <a:spLocks noGrp="1"/>
          </p:cNvSpPr>
          <p:nvPr>
            <p:ph type="sldNum" sz="quarter" idx="12"/>
          </p:nvPr>
        </p:nvSpPr>
        <p:spPr>
          <a:xfrm>
            <a:off x="6178014" y="4207"/>
            <a:ext cx="1776208" cy="365125"/>
          </a:xfrm>
        </p:spPr>
        <p:txBody>
          <a:bodyPr/>
          <a:lstStyle/>
          <a:p>
            <a:fld id="{01BCFC26-62B4-4113-B485-962636936649}" type="slidenum">
              <a:rPr lang="en-US" smtClean="0"/>
              <a:pPr/>
              <a:t>28</a:t>
            </a:fld>
            <a:endParaRPr lang="en-US" dirty="0"/>
          </a:p>
        </p:txBody>
      </p:sp>
      <p:graphicFrame>
        <p:nvGraphicFramePr>
          <p:cNvPr id="9" name="Content Placeholder 5"/>
          <p:cNvGraphicFramePr>
            <a:graphicFrameLocks/>
          </p:cNvGraphicFramePr>
          <p:nvPr>
            <p:extLst>
              <p:ext uri="{D42A27DB-BD31-4B8C-83A1-F6EECF244321}">
                <p14:modId xmlns:p14="http://schemas.microsoft.com/office/powerpoint/2010/main" val="3123612379"/>
              </p:ext>
            </p:extLst>
          </p:nvPr>
        </p:nvGraphicFramePr>
        <p:xfrm>
          <a:off x="339212" y="410087"/>
          <a:ext cx="11621731" cy="6300320"/>
        </p:xfrm>
        <a:graphic>
          <a:graphicData uri="http://schemas.openxmlformats.org/drawingml/2006/table">
            <a:tbl>
              <a:tblPr firstRow="1" bandRow="1">
                <a:tableStyleId>{5C22544A-7EE6-4342-B048-85BDC9FD1C3A}</a:tableStyleId>
              </a:tblPr>
              <a:tblGrid>
                <a:gridCol w="1530106"/>
                <a:gridCol w="1277917"/>
                <a:gridCol w="1098775"/>
                <a:gridCol w="1107426"/>
                <a:gridCol w="1418891"/>
                <a:gridCol w="1609229"/>
                <a:gridCol w="1597013"/>
                <a:gridCol w="1982374"/>
              </a:tblGrid>
              <a:tr h="904443">
                <a:tc>
                  <a:txBody>
                    <a:bodyPr/>
                    <a:lstStyle/>
                    <a:p>
                      <a:pPr algn="l"/>
                      <a:r>
                        <a:rPr lang="en-US" sz="1300" dirty="0" smtClean="0">
                          <a:solidFill>
                            <a:schemeClr val="tx1"/>
                          </a:solidFill>
                        </a:rPr>
                        <a:t>PROJECTS(KPI as per SDBIP) </a:t>
                      </a:r>
                      <a:endParaRPr lang="en-US" sz="1300" dirty="0">
                        <a:solidFill>
                          <a:schemeClr val="tx1"/>
                        </a:solidFill>
                      </a:endParaRPr>
                    </a:p>
                  </a:txBody>
                  <a:tcPr marT="45736" marB="45736"/>
                </a:tc>
                <a:tc>
                  <a:txBody>
                    <a:bodyPr/>
                    <a:lstStyle/>
                    <a:p>
                      <a:pPr algn="l"/>
                      <a:r>
                        <a:rPr lang="en-US" sz="1300" dirty="0" smtClean="0">
                          <a:solidFill>
                            <a:schemeClr val="tx1"/>
                          </a:solidFill>
                        </a:rPr>
                        <a:t>ANNUAL</a:t>
                      </a:r>
                      <a:r>
                        <a:rPr lang="en-US" sz="1300" baseline="0" dirty="0" smtClean="0">
                          <a:solidFill>
                            <a:schemeClr val="tx1"/>
                          </a:solidFill>
                        </a:rPr>
                        <a:t> TARGET</a:t>
                      </a:r>
                      <a:endParaRPr lang="en-US" sz="1300" dirty="0">
                        <a:solidFill>
                          <a:schemeClr val="tx1"/>
                        </a:solidFill>
                      </a:endParaRPr>
                    </a:p>
                  </a:txBody>
                  <a:tcPr marT="45736" marB="45736"/>
                </a:tc>
                <a:tc>
                  <a:txBody>
                    <a:bodyPr/>
                    <a:lstStyle/>
                    <a:p>
                      <a:pPr algn="l"/>
                      <a:r>
                        <a:rPr lang="en-US" sz="1300" dirty="0" smtClean="0">
                          <a:solidFill>
                            <a:schemeClr val="tx1"/>
                          </a:solidFill>
                        </a:rPr>
                        <a:t> ANNUAL</a:t>
                      </a:r>
                    </a:p>
                    <a:p>
                      <a:pPr algn="l"/>
                      <a:r>
                        <a:rPr lang="en-US" sz="1300" dirty="0" smtClean="0">
                          <a:solidFill>
                            <a:schemeClr val="tx1"/>
                          </a:solidFill>
                        </a:rPr>
                        <a:t>ACTUALS</a:t>
                      </a:r>
                      <a:endParaRPr lang="en-US" sz="1300" dirty="0">
                        <a:solidFill>
                          <a:schemeClr val="tx1"/>
                        </a:solidFill>
                      </a:endParaRPr>
                    </a:p>
                  </a:txBody>
                  <a:tcPr marT="45736" marB="45736"/>
                </a:tc>
                <a:tc>
                  <a:txBody>
                    <a:bodyPr/>
                    <a:lstStyle/>
                    <a:p>
                      <a:pPr algn="l"/>
                      <a:r>
                        <a:rPr lang="en-US" sz="1300" dirty="0" smtClean="0">
                          <a:solidFill>
                            <a:schemeClr val="tx1"/>
                          </a:solidFill>
                        </a:rPr>
                        <a:t>BUDGET</a:t>
                      </a:r>
                    </a:p>
                  </a:txBody>
                  <a:tcPr marT="45736" marB="45736"/>
                </a:tc>
                <a:tc>
                  <a:txBody>
                    <a:bodyPr/>
                    <a:lstStyle/>
                    <a:p>
                      <a:pPr algn="l"/>
                      <a:r>
                        <a:rPr lang="en-US" sz="1300" dirty="0" smtClean="0">
                          <a:solidFill>
                            <a:schemeClr val="tx1"/>
                          </a:solidFill>
                        </a:rPr>
                        <a:t>EXPENDITURE</a:t>
                      </a:r>
                      <a:endParaRPr lang="en-US" sz="1300" dirty="0">
                        <a:solidFill>
                          <a:schemeClr val="tx1"/>
                        </a:solidFill>
                      </a:endParaRPr>
                    </a:p>
                  </a:txBody>
                  <a:tcPr marT="45736" marB="45736"/>
                </a:tc>
                <a:tc>
                  <a:txBody>
                    <a:bodyPr/>
                    <a:lstStyle/>
                    <a:p>
                      <a:pPr algn="l"/>
                      <a:r>
                        <a:rPr lang="en-US" sz="1300" dirty="0" smtClean="0">
                          <a:solidFill>
                            <a:schemeClr val="tx1"/>
                          </a:solidFill>
                        </a:rPr>
                        <a:t>PROGRESS</a:t>
                      </a:r>
                      <a:endParaRPr lang="en-US" sz="1300" dirty="0">
                        <a:solidFill>
                          <a:schemeClr val="tx1"/>
                        </a:solidFill>
                      </a:endParaRPr>
                    </a:p>
                  </a:txBody>
                  <a:tcPr marT="45736" marB="45736"/>
                </a:tc>
                <a:tc>
                  <a:txBody>
                    <a:bodyPr/>
                    <a:lstStyle/>
                    <a:p>
                      <a:pPr algn="l"/>
                      <a:r>
                        <a:rPr lang="en-US" sz="1300" dirty="0" smtClean="0">
                          <a:solidFill>
                            <a:schemeClr val="tx1"/>
                          </a:solidFill>
                        </a:rPr>
                        <a:t>CHALLENGES </a:t>
                      </a:r>
                      <a:endParaRPr lang="en-US" sz="1300" dirty="0">
                        <a:solidFill>
                          <a:schemeClr val="tx1"/>
                        </a:solidFill>
                      </a:endParaRPr>
                    </a:p>
                  </a:txBody>
                  <a:tcPr marT="45736" marB="45736"/>
                </a:tc>
                <a:tc>
                  <a:txBody>
                    <a:bodyPr/>
                    <a:lstStyle/>
                    <a:p>
                      <a:pPr algn="l"/>
                      <a:r>
                        <a:rPr lang="en-US" sz="1300" dirty="0" smtClean="0">
                          <a:solidFill>
                            <a:schemeClr val="tx1"/>
                          </a:solidFill>
                        </a:rPr>
                        <a:t>REMEDIAL ACTION</a:t>
                      </a:r>
                      <a:endParaRPr lang="en-US" sz="1300" dirty="0">
                        <a:solidFill>
                          <a:schemeClr val="tx1"/>
                        </a:solidFill>
                      </a:endParaRPr>
                    </a:p>
                  </a:txBody>
                  <a:tcPr marT="45736" marB="45736"/>
                </a:tc>
              </a:tr>
              <a:tr h="1285892">
                <a:tc>
                  <a:txBody>
                    <a:bodyPr/>
                    <a:lstStyle/>
                    <a:p>
                      <a:pPr algn="l">
                        <a:lnSpc>
                          <a:spcPct val="150000"/>
                        </a:lnSpc>
                      </a:pPr>
                      <a:r>
                        <a:rPr lang="en-ZA" sz="1100" dirty="0">
                          <a:effectLst/>
                          <a:latin typeface="Agency FB" panose="020B0503020202020204" pitchFamily="34" charset="0"/>
                        </a:rPr>
                        <a:t>Number of Saw Cutter Machines purchased</a:t>
                      </a:r>
                      <a:endParaRPr lang="en-US" sz="1100" dirty="0">
                        <a:effectLst/>
                        <a:latin typeface="Agency FB" panose="020B0503020202020204" pitchFamily="34" charset="0"/>
                      </a:endParaRPr>
                    </a:p>
                  </a:txBody>
                  <a:tcPr marL="68580" marR="68580" marT="0" marB="0"/>
                </a:tc>
                <a:tc>
                  <a:txBody>
                    <a:bodyPr/>
                    <a:lstStyle/>
                    <a:p>
                      <a:pPr algn="l">
                        <a:lnSpc>
                          <a:spcPct val="150000"/>
                        </a:lnSpc>
                        <a:spcAft>
                          <a:spcPts val="0"/>
                        </a:spcAft>
                      </a:pPr>
                      <a:r>
                        <a:rPr lang="en-US" sz="1200" dirty="0">
                          <a:effectLst/>
                          <a:latin typeface="Agency FB" panose="020B0503020202020204" pitchFamily="34" charset="0"/>
                          <a:ea typeface="Times New Roman" panose="02020603050405020304" pitchFamily="18" charset="0"/>
                        </a:rPr>
                        <a:t>2 Saw Cutter Machines purchased</a:t>
                      </a:r>
                      <a:endParaRPr lang="en-US" sz="1200" dirty="0">
                        <a:effectLst/>
                        <a:latin typeface="Arial" panose="020B0604020202020204" pitchFamily="34" charset="0"/>
                      </a:endParaRPr>
                    </a:p>
                  </a:txBody>
                  <a:tcPr marL="68580" marR="68580" marT="0" marB="0"/>
                </a:tc>
                <a:tc>
                  <a:txBody>
                    <a:bodyPr/>
                    <a:lstStyle/>
                    <a:p>
                      <a:pPr algn="l">
                        <a:spcAft>
                          <a:spcPts val="0"/>
                        </a:spcAft>
                      </a:pPr>
                      <a:r>
                        <a:rPr lang="en-US" sz="1400" dirty="0" smtClean="0">
                          <a:effectLst/>
                          <a:latin typeface="Agency FB" panose="020B0503020202020204" pitchFamily="34" charset="0"/>
                          <a:ea typeface="Times New Roman" panose="02020603050405020304" pitchFamily="18" charset="0"/>
                          <a:cs typeface="Times New Roman" panose="02020603050405020304" pitchFamily="18" charset="0"/>
                        </a:rPr>
                        <a:t>0</a:t>
                      </a:r>
                      <a:endParaRPr lang="en-US" sz="1400" dirty="0">
                        <a:effectLst/>
                        <a:latin typeface="Agency FB" panose="020B0503020202020204" pitchFamily="34" charset="0"/>
                      </a:endParaRPr>
                    </a:p>
                  </a:txBody>
                  <a:tcPr marL="68580" marR="68580" marT="0" marB="0"/>
                </a:tc>
                <a:tc>
                  <a:txBody>
                    <a:bodyPr/>
                    <a:lstStyle/>
                    <a:p>
                      <a:pPr algn="l">
                        <a:lnSpc>
                          <a:spcPct val="150000"/>
                        </a:lnSpc>
                        <a:spcAft>
                          <a:spcPts val="0"/>
                        </a:spcAft>
                      </a:pPr>
                      <a:r>
                        <a:rPr lang="en-US" sz="1200" dirty="0" smtClean="0">
                          <a:effectLst/>
                          <a:latin typeface="Agency FB" panose="020B0503020202020204" pitchFamily="34" charset="0"/>
                          <a:ea typeface="Times New Roman" panose="02020603050405020304" pitchFamily="18" charset="0"/>
                          <a:cs typeface="Times New Roman" panose="02020603050405020304" pitchFamily="18" charset="0"/>
                        </a:rPr>
                        <a:t>R120 000.00</a:t>
                      </a:r>
                      <a:endParaRPr lang="en-US" sz="1200" dirty="0">
                        <a:effectLst/>
                        <a:latin typeface="Arial" panose="020B0604020202020204" pitchFamily="34" charset="0"/>
                      </a:endParaRPr>
                    </a:p>
                  </a:txBody>
                  <a:tcPr marL="68580" marR="68580" marT="0" marB="0"/>
                </a:tc>
                <a:tc>
                  <a:txBody>
                    <a:bodyPr/>
                    <a:lstStyle/>
                    <a:p>
                      <a:pPr algn="l">
                        <a:lnSpc>
                          <a:spcPct val="150000"/>
                        </a:lnSpc>
                        <a:spcAft>
                          <a:spcPts val="0"/>
                        </a:spcAft>
                      </a:pPr>
                      <a:r>
                        <a:rPr lang="en-US" sz="1200" kern="1200" dirty="0" smtClean="0">
                          <a:solidFill>
                            <a:schemeClr val="dk1"/>
                          </a:solidFill>
                          <a:effectLst/>
                          <a:latin typeface="Agency FB" panose="020B0503020202020204" pitchFamily="34" charset="0"/>
                          <a:ea typeface="Times New Roman" panose="02020603050405020304" pitchFamily="18" charset="0"/>
                          <a:cs typeface="Times New Roman" panose="02020603050405020304" pitchFamily="18" charset="0"/>
                        </a:rPr>
                        <a:t>R0.00</a:t>
                      </a:r>
                      <a:endParaRPr lang="en-US" sz="1200" kern="1200" dirty="0">
                        <a:solidFill>
                          <a:schemeClr val="dk1"/>
                        </a:solidFill>
                        <a:effectLst/>
                        <a:latin typeface="Agency FB" panose="020B0503020202020204" pitchFamily="34" charset="0"/>
                        <a:ea typeface="Times New Roman" panose="02020603050405020304" pitchFamily="18" charset="0"/>
                        <a:cs typeface="Times New Roman" panose="02020603050405020304" pitchFamily="18" charset="0"/>
                      </a:endParaRPr>
                    </a:p>
                  </a:txBody>
                  <a:tcPr marT="45736" marB="45736"/>
                </a:tc>
                <a:tc>
                  <a:txBody>
                    <a:bodyPr/>
                    <a:lstStyle/>
                    <a:p>
                      <a:pPr>
                        <a:lnSpc>
                          <a:spcPct val="150000"/>
                        </a:lnSpc>
                        <a:spcAft>
                          <a:spcPts val="0"/>
                        </a:spcAft>
                      </a:pPr>
                      <a:r>
                        <a:rPr lang="en-US" sz="1400" kern="1200" smtClean="0">
                          <a:solidFill>
                            <a:schemeClr val="dk1"/>
                          </a:solidFill>
                          <a:effectLst/>
                          <a:latin typeface="Agency FB" panose="020B0503020202020204" pitchFamily="34" charset="0"/>
                          <a:ea typeface="Times New Roman"/>
                          <a:cs typeface="+mn-cs"/>
                        </a:rPr>
                        <a:t>Not achieved</a:t>
                      </a:r>
                      <a:endParaRPr lang="en-US" sz="1400" kern="1200" dirty="0">
                        <a:solidFill>
                          <a:schemeClr val="dk1"/>
                        </a:solidFill>
                        <a:effectLst/>
                        <a:latin typeface="Agency FB" panose="020B0503020202020204" pitchFamily="34" charset="0"/>
                        <a:ea typeface="Times New Roman"/>
                        <a:cs typeface="+mn-cs"/>
                      </a:endParaRPr>
                    </a:p>
                  </a:txBody>
                  <a:tcPr marL="68580" marR="68580" marT="0" marB="0"/>
                </a:tc>
                <a:tc>
                  <a:txBody>
                    <a:bodyPr/>
                    <a:lstStyle/>
                    <a:p>
                      <a:pPr marL="0" marR="0">
                        <a:lnSpc>
                          <a:spcPct val="115000"/>
                        </a:lnSpc>
                        <a:spcBef>
                          <a:spcPts val="0"/>
                        </a:spcBef>
                        <a:spcAft>
                          <a:spcPts val="0"/>
                        </a:spcAft>
                      </a:pPr>
                      <a:r>
                        <a:rPr lang="en-US" sz="1200" dirty="0">
                          <a:effectLst/>
                          <a:latin typeface="Agency FB" panose="020B0503020202020204" pitchFamily="34" charset="0"/>
                          <a:ea typeface="Times New Roman" panose="02020603050405020304" pitchFamily="18" charset="0"/>
                          <a:cs typeface="Times New Roman" panose="02020603050405020304" pitchFamily="18" charset="0"/>
                        </a:rPr>
                        <a:t>The project was advertised 3 times and twice bidders were non responsive. The last advert closed on the 6/6/2016 and it was not evaluated. </a:t>
                      </a:r>
                      <a:endParaRPr lang="en-US" sz="1200" dirty="0">
                        <a:effectLst/>
                        <a:latin typeface="Arial" panose="020B0604020202020204" pitchFamily="34" charset="0"/>
                        <a:ea typeface="Calibri" panose="020F0502020204030204" pitchFamily="34" charset="0"/>
                      </a:endParaRPr>
                    </a:p>
                  </a:txBody>
                  <a:tcPr marL="68580" marR="68580" marT="0" marB="0"/>
                </a:tc>
                <a:tc>
                  <a:txBody>
                    <a:bodyPr/>
                    <a:lstStyle/>
                    <a:p>
                      <a:pPr marL="0" marR="0">
                        <a:lnSpc>
                          <a:spcPct val="115000"/>
                        </a:lnSpc>
                        <a:spcBef>
                          <a:spcPts val="0"/>
                        </a:spcBef>
                        <a:spcAft>
                          <a:spcPts val="0"/>
                        </a:spcAft>
                      </a:pPr>
                      <a:r>
                        <a:rPr lang="en-US" sz="1200" smtClean="0">
                          <a:effectLst/>
                          <a:latin typeface="Agency FB" panose="020B0503020202020204" pitchFamily="34" charset="0"/>
                          <a:ea typeface="Calibri" panose="020F0502020204030204" pitchFamily="34" charset="0"/>
                          <a:cs typeface="Times New Roman" panose="02020603050405020304" pitchFamily="18" charset="0"/>
                        </a:rPr>
                        <a:t>To evaluate projects soon after closure.</a:t>
                      </a:r>
                      <a:endParaRPr lang="en-US" sz="1200" dirty="0">
                        <a:effectLst/>
                        <a:latin typeface="Arial" panose="020B0604020202020204" pitchFamily="34" charset="0"/>
                        <a:ea typeface="Calibri" panose="020F0502020204030204" pitchFamily="34" charset="0"/>
                      </a:endParaRPr>
                    </a:p>
                  </a:txBody>
                  <a:tcPr marL="68580" marR="68580" marT="0" marB="0"/>
                </a:tc>
              </a:tr>
              <a:tr h="1285892">
                <a:tc>
                  <a:txBody>
                    <a:bodyPr/>
                    <a:lstStyle/>
                    <a:p>
                      <a:pPr algn="l">
                        <a:lnSpc>
                          <a:spcPct val="150000"/>
                        </a:lnSpc>
                      </a:pPr>
                      <a:r>
                        <a:rPr lang="en-ZA" sz="1100" dirty="0">
                          <a:effectLst/>
                          <a:latin typeface="Agency FB" panose="020B0503020202020204" pitchFamily="34" charset="0"/>
                        </a:rPr>
                        <a:t>Number of </a:t>
                      </a:r>
                      <a:r>
                        <a:rPr lang="en-ZA" sz="1100" dirty="0" err="1">
                          <a:effectLst/>
                          <a:latin typeface="Agency FB" panose="020B0503020202020204" pitchFamily="34" charset="0"/>
                        </a:rPr>
                        <a:t>Bomag</a:t>
                      </a:r>
                      <a:r>
                        <a:rPr lang="en-ZA" sz="1100" dirty="0">
                          <a:effectLst/>
                          <a:latin typeface="Agency FB" panose="020B0503020202020204" pitchFamily="34" charset="0"/>
                        </a:rPr>
                        <a:t> roller purchased</a:t>
                      </a:r>
                      <a:endParaRPr lang="en-US" sz="1100" dirty="0">
                        <a:effectLst/>
                        <a:latin typeface="Agency FB" panose="020B0503020202020204" pitchFamily="34" charset="0"/>
                      </a:endParaRPr>
                    </a:p>
                  </a:txBody>
                  <a:tcPr marL="68580" marR="68580" marT="0" marB="0"/>
                </a:tc>
                <a:tc>
                  <a:txBody>
                    <a:bodyPr/>
                    <a:lstStyle/>
                    <a:p>
                      <a:pPr algn="l">
                        <a:lnSpc>
                          <a:spcPct val="150000"/>
                        </a:lnSpc>
                        <a:spcAft>
                          <a:spcPts val="0"/>
                        </a:spcAft>
                      </a:pPr>
                      <a:r>
                        <a:rPr lang="en-US" sz="1200">
                          <a:effectLst/>
                          <a:latin typeface="Agency FB" panose="020B0503020202020204" pitchFamily="34" charset="0"/>
                          <a:ea typeface="Times New Roman" panose="02020603050405020304" pitchFamily="18" charset="0"/>
                        </a:rPr>
                        <a:t>2 Bomag roller purchased</a:t>
                      </a:r>
                      <a:endParaRPr lang="en-US" sz="1200">
                        <a:effectLst/>
                        <a:latin typeface="Arial" panose="020B0604020202020204" pitchFamily="34" charset="0"/>
                      </a:endParaRPr>
                    </a:p>
                  </a:txBody>
                  <a:tcPr marL="68580" marR="68580" marT="0" marB="0"/>
                </a:tc>
                <a:tc>
                  <a:txBody>
                    <a:bodyPr/>
                    <a:lstStyle/>
                    <a:p>
                      <a:pPr algn="l">
                        <a:spcAft>
                          <a:spcPts val="0"/>
                        </a:spcAft>
                      </a:pPr>
                      <a:r>
                        <a:rPr lang="en-US" sz="1400" dirty="0" smtClean="0">
                          <a:effectLst/>
                          <a:latin typeface="Agency FB" panose="020B0503020202020204" pitchFamily="34" charset="0"/>
                          <a:ea typeface="Times New Roman" panose="02020603050405020304" pitchFamily="18" charset="0"/>
                          <a:cs typeface="Times New Roman" panose="02020603050405020304" pitchFamily="18" charset="0"/>
                        </a:rPr>
                        <a:t>0</a:t>
                      </a:r>
                      <a:endParaRPr lang="en-US" sz="1400" dirty="0">
                        <a:effectLst/>
                        <a:latin typeface="Agency FB" panose="020B0503020202020204" pitchFamily="34" charset="0"/>
                      </a:endParaRPr>
                    </a:p>
                  </a:txBody>
                  <a:tcPr marL="68580" marR="68580" marT="0" marB="0"/>
                </a:tc>
                <a:tc>
                  <a:txBody>
                    <a:bodyPr/>
                    <a:lstStyle/>
                    <a:p>
                      <a:pPr algn="l">
                        <a:lnSpc>
                          <a:spcPct val="150000"/>
                        </a:lnSpc>
                        <a:spcAft>
                          <a:spcPts val="0"/>
                        </a:spcAft>
                      </a:pPr>
                      <a:r>
                        <a:rPr lang="en-US" sz="1200" dirty="0" smtClean="0">
                          <a:effectLst/>
                          <a:latin typeface="Agency FB" panose="020B0503020202020204" pitchFamily="34" charset="0"/>
                          <a:ea typeface="Times New Roman" panose="02020603050405020304" pitchFamily="18" charset="0"/>
                          <a:cs typeface="Times New Roman" panose="02020603050405020304" pitchFamily="18" charset="0"/>
                        </a:rPr>
                        <a:t>R500 000.00</a:t>
                      </a:r>
                      <a:endParaRPr lang="en-US" sz="1200" dirty="0">
                        <a:effectLst/>
                        <a:latin typeface="Arial" panose="020B0604020202020204" pitchFamily="34" charset="0"/>
                      </a:endParaRPr>
                    </a:p>
                  </a:txBody>
                  <a:tcPr marL="68580" marR="68580" marT="0" marB="0"/>
                </a:tc>
                <a:tc>
                  <a:txBody>
                    <a:bodyPr/>
                    <a:lstStyle/>
                    <a:p>
                      <a:pPr algn="l">
                        <a:lnSpc>
                          <a:spcPct val="150000"/>
                        </a:lnSpc>
                        <a:spcAft>
                          <a:spcPts val="0"/>
                        </a:spcAft>
                      </a:pPr>
                      <a:r>
                        <a:rPr lang="en-US" sz="1200" kern="1200" smtClean="0">
                          <a:solidFill>
                            <a:schemeClr val="dk1"/>
                          </a:solidFill>
                          <a:effectLst/>
                          <a:latin typeface="Agency FB" panose="020B0503020202020204" pitchFamily="34" charset="0"/>
                          <a:ea typeface="Times New Roman" panose="02020603050405020304" pitchFamily="18" charset="0"/>
                          <a:cs typeface="Times New Roman" panose="02020603050405020304" pitchFamily="18" charset="0"/>
                        </a:rPr>
                        <a:t>R0.00</a:t>
                      </a:r>
                      <a:endParaRPr lang="en-US" sz="1200" kern="1200" dirty="0">
                        <a:solidFill>
                          <a:schemeClr val="dk1"/>
                        </a:solidFill>
                        <a:effectLst/>
                        <a:latin typeface="Agency FB" panose="020B0503020202020204" pitchFamily="34" charset="0"/>
                        <a:ea typeface="Times New Roman" panose="02020603050405020304" pitchFamily="18" charset="0"/>
                        <a:cs typeface="Times New Roman" panose="02020603050405020304" pitchFamily="18" charset="0"/>
                      </a:endParaRPr>
                    </a:p>
                  </a:txBody>
                  <a:tcPr marT="45736" marB="45736"/>
                </a:tc>
                <a:tc>
                  <a:txBody>
                    <a:bodyPr/>
                    <a:lstStyle/>
                    <a:p>
                      <a:pPr>
                        <a:lnSpc>
                          <a:spcPct val="150000"/>
                        </a:lnSpc>
                        <a:spcAft>
                          <a:spcPts val="0"/>
                        </a:spcAft>
                      </a:pPr>
                      <a:r>
                        <a:rPr lang="en-US" sz="1400" kern="1200" smtClean="0">
                          <a:solidFill>
                            <a:schemeClr val="dk1"/>
                          </a:solidFill>
                          <a:effectLst/>
                          <a:latin typeface="Agency FB" panose="020B0503020202020204" pitchFamily="34" charset="0"/>
                          <a:ea typeface="Times New Roman"/>
                          <a:cs typeface="+mn-cs"/>
                        </a:rPr>
                        <a:t>Not achieved</a:t>
                      </a:r>
                      <a:endParaRPr lang="en-US" sz="1400" kern="1200" dirty="0">
                        <a:solidFill>
                          <a:schemeClr val="dk1"/>
                        </a:solidFill>
                        <a:effectLst/>
                        <a:latin typeface="Agency FB" panose="020B0503020202020204" pitchFamily="34" charset="0"/>
                        <a:ea typeface="Times New Roman"/>
                        <a:cs typeface="+mn-cs"/>
                      </a:endParaRPr>
                    </a:p>
                  </a:txBody>
                  <a:tcPr marL="68580" marR="68580" marT="0" marB="0"/>
                </a:tc>
                <a:tc>
                  <a:txBody>
                    <a:bodyPr/>
                    <a:lstStyle/>
                    <a:p>
                      <a:pPr marL="0" marR="0">
                        <a:lnSpc>
                          <a:spcPct val="115000"/>
                        </a:lnSpc>
                        <a:spcBef>
                          <a:spcPts val="0"/>
                        </a:spcBef>
                        <a:spcAft>
                          <a:spcPts val="0"/>
                        </a:spcAft>
                      </a:pPr>
                      <a:r>
                        <a:rPr lang="en-US" sz="1200" dirty="0">
                          <a:effectLst/>
                          <a:latin typeface="Agency FB" panose="020B0503020202020204" pitchFamily="34" charset="0"/>
                          <a:ea typeface="Times New Roman" panose="02020603050405020304" pitchFamily="18" charset="0"/>
                          <a:cs typeface="Times New Roman" panose="02020603050405020304" pitchFamily="18" charset="0"/>
                        </a:rPr>
                        <a:t>The project was advertised 3 times and twice bidders were non responsive. The last advert closed on the 6/6/2016 and it was not evaluated. </a:t>
                      </a:r>
                      <a:endParaRPr lang="en-US" sz="1200" dirty="0">
                        <a:effectLst/>
                        <a:latin typeface="Arial" panose="020B0604020202020204" pitchFamily="34" charset="0"/>
                        <a:ea typeface="Calibri" panose="020F0502020204030204" pitchFamily="34" charset="0"/>
                      </a:endParaRPr>
                    </a:p>
                  </a:txBody>
                  <a:tcPr marL="68580" marR="68580" marT="0" marB="0"/>
                </a:tc>
                <a:tc>
                  <a:txBody>
                    <a:bodyPr/>
                    <a:lstStyle/>
                    <a:p>
                      <a:pPr marL="0" marR="0">
                        <a:lnSpc>
                          <a:spcPct val="115000"/>
                        </a:lnSpc>
                        <a:spcBef>
                          <a:spcPts val="0"/>
                        </a:spcBef>
                        <a:spcAft>
                          <a:spcPts val="0"/>
                        </a:spcAft>
                      </a:pPr>
                      <a:r>
                        <a:rPr lang="en-US" sz="1200" smtClean="0">
                          <a:effectLst/>
                          <a:latin typeface="Agency FB" panose="020B0503020202020204" pitchFamily="34" charset="0"/>
                          <a:ea typeface="Calibri" panose="020F0502020204030204" pitchFamily="34" charset="0"/>
                          <a:cs typeface="Times New Roman" panose="02020603050405020304" pitchFamily="18" charset="0"/>
                        </a:rPr>
                        <a:t>To evaluate projects soon after closure.</a:t>
                      </a:r>
                      <a:endParaRPr lang="en-US" sz="1200" dirty="0">
                        <a:effectLst/>
                        <a:latin typeface="Arial" panose="020B0604020202020204" pitchFamily="34" charset="0"/>
                        <a:ea typeface="Calibri" panose="020F0502020204030204" pitchFamily="34" charset="0"/>
                      </a:endParaRPr>
                    </a:p>
                  </a:txBody>
                  <a:tcPr marL="68580" marR="68580" marT="0" marB="0"/>
                </a:tc>
              </a:tr>
              <a:tr h="1071576">
                <a:tc>
                  <a:txBody>
                    <a:bodyPr/>
                    <a:lstStyle/>
                    <a:p>
                      <a:pPr algn="l">
                        <a:lnSpc>
                          <a:spcPct val="150000"/>
                        </a:lnSpc>
                      </a:pPr>
                      <a:r>
                        <a:rPr lang="en-ZA" sz="1100" dirty="0">
                          <a:effectLst/>
                          <a:latin typeface="Agency FB" panose="020B0503020202020204" pitchFamily="34" charset="0"/>
                        </a:rPr>
                        <a:t>Number of mobile toilets purchased</a:t>
                      </a:r>
                      <a:endParaRPr lang="en-US" sz="1100" dirty="0">
                        <a:effectLst/>
                        <a:latin typeface="Agency FB" panose="020B0503020202020204" pitchFamily="34" charset="0"/>
                      </a:endParaRPr>
                    </a:p>
                  </a:txBody>
                  <a:tcPr marL="68580" marR="68580" marT="0" marB="0"/>
                </a:tc>
                <a:tc>
                  <a:txBody>
                    <a:bodyPr/>
                    <a:lstStyle/>
                    <a:p>
                      <a:pPr algn="l">
                        <a:lnSpc>
                          <a:spcPct val="150000"/>
                        </a:lnSpc>
                        <a:spcAft>
                          <a:spcPts val="0"/>
                        </a:spcAft>
                      </a:pPr>
                      <a:r>
                        <a:rPr lang="en-US" sz="1200">
                          <a:effectLst/>
                          <a:latin typeface="Agency FB" panose="020B0503020202020204" pitchFamily="34" charset="0"/>
                          <a:ea typeface="Times New Roman" panose="02020603050405020304" pitchFamily="18" charset="0"/>
                        </a:rPr>
                        <a:t>2 mobile toilets purchased</a:t>
                      </a:r>
                      <a:endParaRPr lang="en-US" sz="1200">
                        <a:effectLst/>
                        <a:latin typeface="Arial" panose="020B0604020202020204" pitchFamily="34" charset="0"/>
                      </a:endParaRPr>
                    </a:p>
                  </a:txBody>
                  <a:tcPr marL="68580" marR="68580" marT="0" marB="0"/>
                </a:tc>
                <a:tc>
                  <a:txBody>
                    <a:bodyPr/>
                    <a:lstStyle/>
                    <a:p>
                      <a:pPr algn="l">
                        <a:spcAft>
                          <a:spcPts val="0"/>
                        </a:spcAft>
                      </a:pPr>
                      <a:r>
                        <a:rPr lang="en-US" sz="1400" dirty="0" smtClean="0">
                          <a:effectLst/>
                          <a:latin typeface="Agency FB" panose="020B0503020202020204" pitchFamily="34" charset="0"/>
                          <a:ea typeface="Times New Roman" panose="02020603050405020304" pitchFamily="18" charset="0"/>
                          <a:cs typeface="Times New Roman" panose="02020603050405020304" pitchFamily="18" charset="0"/>
                        </a:rPr>
                        <a:t>0</a:t>
                      </a:r>
                      <a:endParaRPr lang="en-US" sz="1400" dirty="0">
                        <a:effectLst/>
                        <a:latin typeface="Agency FB" panose="020B0503020202020204" pitchFamily="34" charset="0"/>
                      </a:endParaRPr>
                    </a:p>
                  </a:txBody>
                  <a:tcPr marL="68580" marR="68580" marT="0" marB="0"/>
                </a:tc>
                <a:tc>
                  <a:txBody>
                    <a:bodyPr/>
                    <a:lstStyle/>
                    <a:p>
                      <a:pPr algn="l">
                        <a:lnSpc>
                          <a:spcPct val="150000"/>
                        </a:lnSpc>
                        <a:spcAft>
                          <a:spcPts val="0"/>
                        </a:spcAft>
                      </a:pPr>
                      <a:r>
                        <a:rPr lang="en-US" sz="1200" dirty="0" smtClean="0">
                          <a:effectLst/>
                          <a:latin typeface="Agency FB" panose="020B0503020202020204" pitchFamily="34" charset="0"/>
                          <a:ea typeface="Times New Roman" panose="02020603050405020304" pitchFamily="18" charset="0"/>
                          <a:cs typeface="Times New Roman" panose="02020603050405020304" pitchFamily="18" charset="0"/>
                        </a:rPr>
                        <a:t>R240 000.00</a:t>
                      </a:r>
                      <a:endParaRPr lang="en-US" sz="1200" dirty="0">
                        <a:effectLst/>
                        <a:latin typeface="Arial" panose="020B0604020202020204" pitchFamily="34" charset="0"/>
                      </a:endParaRPr>
                    </a:p>
                  </a:txBody>
                  <a:tcPr marL="68580" marR="68580" marT="0" marB="0"/>
                </a:tc>
                <a:tc>
                  <a:txBody>
                    <a:bodyPr/>
                    <a:lstStyle/>
                    <a:p>
                      <a:pPr algn="l">
                        <a:lnSpc>
                          <a:spcPct val="150000"/>
                        </a:lnSpc>
                        <a:spcAft>
                          <a:spcPts val="0"/>
                        </a:spcAft>
                      </a:pPr>
                      <a:r>
                        <a:rPr lang="en-US" sz="1200" kern="1200" dirty="0" smtClean="0">
                          <a:solidFill>
                            <a:schemeClr val="dk1"/>
                          </a:solidFill>
                          <a:effectLst/>
                          <a:latin typeface="Agency FB" panose="020B0503020202020204" pitchFamily="34" charset="0"/>
                          <a:ea typeface="Times New Roman" panose="02020603050405020304" pitchFamily="18" charset="0"/>
                          <a:cs typeface="Times New Roman" panose="02020603050405020304" pitchFamily="18" charset="0"/>
                        </a:rPr>
                        <a:t>R0.00</a:t>
                      </a:r>
                      <a:endParaRPr lang="en-US" sz="1200" kern="1200" dirty="0">
                        <a:solidFill>
                          <a:schemeClr val="dk1"/>
                        </a:solidFill>
                        <a:effectLst/>
                        <a:latin typeface="Agency FB" panose="020B0503020202020204" pitchFamily="34" charset="0"/>
                        <a:ea typeface="Times New Roman" panose="02020603050405020304" pitchFamily="18" charset="0"/>
                        <a:cs typeface="Times New Roman" panose="02020603050405020304" pitchFamily="18" charset="0"/>
                      </a:endParaRPr>
                    </a:p>
                  </a:txBody>
                  <a:tcPr marT="45736" marB="45736"/>
                </a:tc>
                <a:tc>
                  <a:txBody>
                    <a:bodyPr/>
                    <a:lstStyle/>
                    <a:p>
                      <a:pPr>
                        <a:lnSpc>
                          <a:spcPct val="150000"/>
                        </a:lnSpc>
                        <a:spcAft>
                          <a:spcPts val="0"/>
                        </a:spcAft>
                      </a:pPr>
                      <a:r>
                        <a:rPr lang="en-US" sz="1400" kern="1200" smtClean="0">
                          <a:solidFill>
                            <a:schemeClr val="dk1"/>
                          </a:solidFill>
                          <a:effectLst/>
                          <a:latin typeface="Agency FB" panose="020B0503020202020204" pitchFamily="34" charset="0"/>
                          <a:ea typeface="Times New Roman"/>
                          <a:cs typeface="+mn-cs"/>
                        </a:rPr>
                        <a:t>Not achieved</a:t>
                      </a:r>
                      <a:endParaRPr lang="en-US" sz="1400" kern="1200" dirty="0">
                        <a:solidFill>
                          <a:schemeClr val="dk1"/>
                        </a:solidFill>
                        <a:effectLst/>
                        <a:latin typeface="Agency FB" panose="020B0503020202020204" pitchFamily="34" charset="0"/>
                        <a:ea typeface="Times New Roman"/>
                        <a:cs typeface="+mn-cs"/>
                      </a:endParaRPr>
                    </a:p>
                  </a:txBody>
                  <a:tcPr marL="68580" marR="68580" marT="0" marB="0"/>
                </a:tc>
                <a:tc>
                  <a:txBody>
                    <a:bodyPr/>
                    <a:lstStyle/>
                    <a:p>
                      <a:pPr marL="0" marR="0">
                        <a:lnSpc>
                          <a:spcPct val="115000"/>
                        </a:lnSpc>
                        <a:spcBef>
                          <a:spcPts val="0"/>
                        </a:spcBef>
                        <a:spcAft>
                          <a:spcPts val="0"/>
                        </a:spcAft>
                      </a:pPr>
                      <a:r>
                        <a:rPr lang="en-US" sz="1200" dirty="0">
                          <a:effectLst/>
                          <a:latin typeface="Agency FB" panose="020B0503020202020204" pitchFamily="34" charset="0"/>
                          <a:ea typeface="Times New Roman" panose="02020603050405020304" pitchFamily="18" charset="0"/>
                          <a:cs typeface="Times New Roman" panose="02020603050405020304" pitchFamily="18" charset="0"/>
                        </a:rPr>
                        <a:t>The project was advertised twice and bidders were non responsive. The second advert closed on the 6/6/2016 and it was not evaluated.</a:t>
                      </a:r>
                      <a:endParaRPr lang="en-US" sz="1200" dirty="0">
                        <a:effectLst/>
                        <a:latin typeface="Arial" panose="020B0604020202020204" pitchFamily="34" charset="0"/>
                        <a:ea typeface="Calibri" panose="020F0502020204030204" pitchFamily="34" charset="0"/>
                      </a:endParaRPr>
                    </a:p>
                  </a:txBody>
                  <a:tcPr marL="68580" marR="68580" marT="0" marB="0"/>
                </a:tc>
                <a:tc>
                  <a:txBody>
                    <a:bodyPr/>
                    <a:lstStyle/>
                    <a:p>
                      <a:pPr marL="0" marR="0">
                        <a:lnSpc>
                          <a:spcPct val="115000"/>
                        </a:lnSpc>
                        <a:spcBef>
                          <a:spcPts val="0"/>
                        </a:spcBef>
                        <a:spcAft>
                          <a:spcPts val="0"/>
                        </a:spcAft>
                      </a:pPr>
                      <a:r>
                        <a:rPr lang="en-US" sz="1200" dirty="0" smtClean="0">
                          <a:effectLst/>
                          <a:latin typeface="Agency FB" panose="020B0503020202020204" pitchFamily="34" charset="0"/>
                          <a:ea typeface="Calibri" panose="020F0502020204030204" pitchFamily="34" charset="0"/>
                          <a:cs typeface="Times New Roman" panose="02020603050405020304" pitchFamily="18" charset="0"/>
                        </a:rPr>
                        <a:t>To evaluate projects soon after closure.</a:t>
                      </a:r>
                      <a:endParaRPr lang="en-US" sz="1200" dirty="0">
                        <a:effectLst/>
                        <a:latin typeface="Arial" panose="020B0604020202020204" pitchFamily="34" charset="0"/>
                        <a:ea typeface="Calibri" panose="020F0502020204030204" pitchFamily="34" charset="0"/>
                      </a:endParaRPr>
                    </a:p>
                  </a:txBody>
                  <a:tcPr marL="68580" marR="68580" marT="0" marB="0"/>
                </a:tc>
              </a:tr>
              <a:tr h="953623">
                <a:tc>
                  <a:txBody>
                    <a:bodyPr/>
                    <a:lstStyle/>
                    <a:p>
                      <a:pPr algn="l">
                        <a:lnSpc>
                          <a:spcPct val="150000"/>
                        </a:lnSpc>
                      </a:pPr>
                      <a:r>
                        <a:rPr lang="en-ZA" sz="1100" dirty="0">
                          <a:effectLst/>
                          <a:latin typeface="Agency FB" panose="020B0503020202020204" pitchFamily="34" charset="0"/>
                        </a:rPr>
                        <a:t>Number of Roads Master plan  </a:t>
                      </a:r>
                      <a:endParaRPr lang="en-US" sz="1100" dirty="0">
                        <a:effectLst/>
                        <a:latin typeface="Agency FB" panose="020B0503020202020204" pitchFamily="34" charset="0"/>
                      </a:endParaRPr>
                    </a:p>
                  </a:txBody>
                  <a:tcPr marL="68580" marR="68580" marT="0" marB="0"/>
                </a:tc>
                <a:tc>
                  <a:txBody>
                    <a:bodyPr/>
                    <a:lstStyle/>
                    <a:p>
                      <a:pPr algn="l">
                        <a:lnSpc>
                          <a:spcPct val="150000"/>
                        </a:lnSpc>
                        <a:spcAft>
                          <a:spcPts val="0"/>
                        </a:spcAft>
                      </a:pPr>
                      <a:r>
                        <a:rPr lang="en-US" sz="1200">
                          <a:effectLst/>
                          <a:latin typeface="Agency FB" panose="020B0503020202020204" pitchFamily="34" charset="0"/>
                          <a:ea typeface="Times New Roman" panose="02020603050405020304" pitchFamily="18" charset="0"/>
                        </a:rPr>
                        <a:t>1</a:t>
                      </a:r>
                      <a:r>
                        <a:rPr lang="en-US" sz="1200">
                          <a:effectLst/>
                          <a:latin typeface="Agency FB" panose="020B0503020202020204" pitchFamily="34" charset="0"/>
                          <a:ea typeface="Times New Roman" panose="02020603050405020304" pitchFamily="18" charset="0"/>
                          <a:cs typeface="Times New Roman" panose="02020603050405020304" pitchFamily="18" charset="0"/>
                        </a:rPr>
                        <a:t> Roads Master plan  </a:t>
                      </a:r>
                      <a:r>
                        <a:rPr lang="en-US" sz="1200">
                          <a:effectLst/>
                          <a:latin typeface="Agency FB" panose="020B0503020202020204" pitchFamily="34" charset="0"/>
                          <a:ea typeface="Times New Roman" panose="02020603050405020304" pitchFamily="18" charset="0"/>
                        </a:rPr>
                        <a:t>document reviewed and assessed</a:t>
                      </a:r>
                      <a:endParaRPr lang="en-US" sz="1200">
                        <a:effectLst/>
                        <a:latin typeface="Arial" panose="020B0604020202020204" pitchFamily="34" charset="0"/>
                      </a:endParaRPr>
                    </a:p>
                  </a:txBody>
                  <a:tcPr marL="68580" marR="68580" marT="0" marB="0"/>
                </a:tc>
                <a:tc>
                  <a:txBody>
                    <a:bodyPr/>
                    <a:lstStyle/>
                    <a:p>
                      <a:pPr marL="0" marR="0">
                        <a:lnSpc>
                          <a:spcPct val="115000"/>
                        </a:lnSpc>
                        <a:spcBef>
                          <a:spcPts val="0"/>
                        </a:spcBef>
                        <a:spcAft>
                          <a:spcPts val="0"/>
                        </a:spcAft>
                      </a:pPr>
                      <a:r>
                        <a:rPr lang="en-US" sz="1200" dirty="0" smtClean="0">
                          <a:effectLst/>
                          <a:latin typeface="Agency FB" panose="020B0503020202020204" pitchFamily="34" charset="0"/>
                          <a:ea typeface="Calibri" panose="020F0502020204030204" pitchFamily="34" charset="0"/>
                          <a:cs typeface="Times New Roman" panose="02020603050405020304" pitchFamily="18" charset="0"/>
                        </a:rPr>
                        <a:t>0</a:t>
                      </a:r>
                      <a:endParaRPr lang="en-US" sz="1200" dirty="0">
                        <a:effectLst/>
                        <a:latin typeface="Arial" panose="020B0604020202020204" pitchFamily="34" charset="0"/>
                        <a:ea typeface="Calibri" panose="020F0502020204030204" pitchFamily="34" charset="0"/>
                      </a:endParaRPr>
                    </a:p>
                  </a:txBody>
                  <a:tcPr marL="68580" marR="68580" marT="0" marB="0"/>
                </a:tc>
                <a:tc>
                  <a:txBody>
                    <a:bodyPr/>
                    <a:lstStyle/>
                    <a:p>
                      <a:pPr algn="l">
                        <a:lnSpc>
                          <a:spcPct val="150000"/>
                        </a:lnSpc>
                        <a:spcAft>
                          <a:spcPts val="0"/>
                        </a:spcAft>
                      </a:pPr>
                      <a:r>
                        <a:rPr lang="en-US" sz="1200" dirty="0" smtClean="0">
                          <a:effectLst/>
                          <a:latin typeface="Agency FB" panose="020B0503020202020204" pitchFamily="34" charset="0"/>
                          <a:ea typeface="Times New Roman" panose="02020603050405020304" pitchFamily="18" charset="0"/>
                          <a:cs typeface="Times New Roman" panose="02020603050405020304" pitchFamily="18" charset="0"/>
                        </a:rPr>
                        <a:t>R1 </a:t>
                      </a:r>
                      <a:r>
                        <a:rPr lang="en-US" sz="1200" dirty="0">
                          <a:effectLst/>
                          <a:latin typeface="Agency FB" panose="020B0503020202020204" pitchFamily="34" charset="0"/>
                          <a:ea typeface="Times New Roman" panose="02020603050405020304" pitchFamily="18" charset="0"/>
                          <a:cs typeface="Times New Roman" panose="02020603050405020304" pitchFamily="18" charset="0"/>
                        </a:rPr>
                        <a:t>000 </a:t>
                      </a:r>
                      <a:r>
                        <a:rPr lang="en-US" sz="1200" dirty="0" smtClean="0">
                          <a:effectLst/>
                          <a:latin typeface="Agency FB" panose="020B0503020202020204" pitchFamily="34" charset="0"/>
                          <a:ea typeface="Times New Roman" panose="02020603050405020304" pitchFamily="18" charset="0"/>
                          <a:cs typeface="Times New Roman" panose="02020603050405020304" pitchFamily="18" charset="0"/>
                        </a:rPr>
                        <a:t>000.00</a:t>
                      </a:r>
                      <a:endParaRPr lang="en-US" sz="1200" dirty="0">
                        <a:effectLst/>
                        <a:latin typeface="Arial" panose="020B0604020202020204" pitchFamily="34" charset="0"/>
                      </a:endParaRPr>
                    </a:p>
                  </a:txBody>
                  <a:tcPr marL="68580" marR="68580" marT="0" marB="0"/>
                </a:tc>
                <a:tc>
                  <a:txBody>
                    <a:bodyPr/>
                    <a:lstStyle/>
                    <a:p>
                      <a:pPr algn="l">
                        <a:lnSpc>
                          <a:spcPct val="150000"/>
                        </a:lnSpc>
                        <a:spcAft>
                          <a:spcPts val="0"/>
                        </a:spcAft>
                      </a:pPr>
                      <a:r>
                        <a:rPr lang="en-US" sz="1200" kern="1200" dirty="0" smtClean="0">
                          <a:solidFill>
                            <a:schemeClr val="dk1"/>
                          </a:solidFill>
                          <a:effectLst/>
                          <a:latin typeface="Agency FB" panose="020B0503020202020204" pitchFamily="34" charset="0"/>
                          <a:ea typeface="Times New Roman" panose="02020603050405020304" pitchFamily="18" charset="0"/>
                          <a:cs typeface="Times New Roman" panose="02020603050405020304" pitchFamily="18" charset="0"/>
                        </a:rPr>
                        <a:t>R702 588.96</a:t>
                      </a:r>
                      <a:endParaRPr lang="en-US" sz="1200" kern="1200" dirty="0">
                        <a:solidFill>
                          <a:schemeClr val="dk1"/>
                        </a:solidFill>
                        <a:effectLst/>
                        <a:latin typeface="Agency FB" panose="020B0503020202020204" pitchFamily="34" charset="0"/>
                        <a:ea typeface="Times New Roman" panose="02020603050405020304" pitchFamily="18" charset="0"/>
                        <a:cs typeface="Times New Roman" panose="02020603050405020304" pitchFamily="18" charset="0"/>
                      </a:endParaRPr>
                    </a:p>
                  </a:txBody>
                  <a:tcPr marT="45736" marB="45736"/>
                </a:tc>
                <a:tc>
                  <a:txBody>
                    <a:bodyPr/>
                    <a:lstStyle/>
                    <a:p>
                      <a:pPr>
                        <a:lnSpc>
                          <a:spcPct val="150000"/>
                        </a:lnSpc>
                        <a:spcAft>
                          <a:spcPts val="0"/>
                        </a:spcAft>
                      </a:pPr>
                      <a:r>
                        <a:rPr lang="en-US" sz="1400" kern="1200" dirty="0" smtClean="0">
                          <a:solidFill>
                            <a:schemeClr val="dk1"/>
                          </a:solidFill>
                          <a:effectLst/>
                          <a:latin typeface="Agency FB" panose="020B0503020202020204" pitchFamily="34" charset="0"/>
                          <a:ea typeface="Times New Roman"/>
                          <a:cs typeface="+mn-cs"/>
                        </a:rPr>
                        <a:t>Not achieved</a:t>
                      </a:r>
                      <a:endParaRPr lang="en-US" sz="1400" kern="1200" dirty="0">
                        <a:solidFill>
                          <a:schemeClr val="dk1"/>
                        </a:solidFill>
                        <a:effectLst/>
                        <a:latin typeface="Agency FB" panose="020B0503020202020204" pitchFamily="34" charset="0"/>
                        <a:ea typeface="Times New Roman"/>
                        <a:cs typeface="+mn-cs"/>
                      </a:endParaRPr>
                    </a:p>
                  </a:txBody>
                  <a:tcPr marL="68580" marR="68580" marT="0" marB="0"/>
                </a:tc>
                <a:tc>
                  <a:txBody>
                    <a:bodyPr/>
                    <a:lstStyle/>
                    <a:p>
                      <a:pPr marL="0" marR="0">
                        <a:lnSpc>
                          <a:spcPct val="115000"/>
                        </a:lnSpc>
                        <a:spcBef>
                          <a:spcPts val="0"/>
                        </a:spcBef>
                        <a:spcAft>
                          <a:spcPts val="0"/>
                        </a:spcAft>
                      </a:pPr>
                      <a:r>
                        <a:rPr lang="en-US" sz="1200" kern="1200" dirty="0" smtClean="0">
                          <a:solidFill>
                            <a:schemeClr val="dk1"/>
                          </a:solidFill>
                          <a:effectLst/>
                          <a:latin typeface="Agency FB" panose="020B0503020202020204" pitchFamily="34" charset="0"/>
                          <a:ea typeface="Times New Roman" panose="02020603050405020304" pitchFamily="18" charset="0"/>
                          <a:cs typeface="Times New Roman" panose="02020603050405020304" pitchFamily="18" charset="0"/>
                        </a:rPr>
                        <a:t>To appoint service providers for Capital project 3 month before the start of the new financial year</a:t>
                      </a:r>
                      <a:endParaRPr lang="en-US" sz="1200" kern="1200" dirty="0">
                        <a:solidFill>
                          <a:schemeClr val="dk1"/>
                        </a:solidFill>
                        <a:effectLst/>
                        <a:latin typeface="Agency FB" panose="020B0503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US" sz="1200" dirty="0">
                          <a:effectLst/>
                          <a:latin typeface="Agency FB" panose="020B0503020202020204" pitchFamily="34" charset="0"/>
                          <a:ea typeface="Calibri" panose="020F0502020204030204" pitchFamily="34" charset="0"/>
                          <a:cs typeface="Times New Roman" panose="02020603050405020304" pitchFamily="18" charset="0"/>
                        </a:rPr>
                        <a:t>To evaluate projects soon after closure</a:t>
                      </a:r>
                      <a:endParaRPr lang="en-US" sz="1200" dirty="0">
                        <a:effectLst/>
                        <a:latin typeface="Arial" panose="020B0604020202020204" pitchFamily="34" charset="0"/>
                        <a:ea typeface="Calibri" panose="020F0502020204030204" pitchFamily="34" charset="0"/>
                      </a:endParaRPr>
                    </a:p>
                  </a:txBody>
                  <a:tcPr marL="68580" marR="68580" marT="0" marB="0"/>
                </a:tc>
              </a:tr>
              <a:tr h="798894">
                <a:tc>
                  <a:txBody>
                    <a:bodyPr/>
                    <a:lstStyle/>
                    <a:p>
                      <a:pPr algn="l">
                        <a:lnSpc>
                          <a:spcPct val="150000"/>
                        </a:lnSpc>
                      </a:pPr>
                      <a:r>
                        <a:rPr lang="en-ZA" sz="1100" kern="1200" dirty="0">
                          <a:solidFill>
                            <a:schemeClr val="dk1"/>
                          </a:solidFill>
                          <a:effectLst/>
                          <a:latin typeface="Agency FB" panose="020B0503020202020204" pitchFamily="34" charset="0"/>
                          <a:ea typeface="+mn-ea"/>
                          <a:cs typeface="+mn-cs"/>
                        </a:rPr>
                        <a:t>Number of full time equivalent EPWP jobs created </a:t>
                      </a:r>
                      <a:endParaRPr lang="en-US" sz="1100" kern="1200" dirty="0">
                        <a:solidFill>
                          <a:schemeClr val="dk1"/>
                        </a:solidFill>
                        <a:effectLst/>
                        <a:latin typeface="Agency FB" panose="020B0503020202020204" pitchFamily="34" charset="0"/>
                        <a:ea typeface="+mn-ea"/>
                        <a:cs typeface="+mn-cs"/>
                      </a:endParaRPr>
                    </a:p>
                  </a:txBody>
                  <a:tcPr marL="68580" marR="68580" marT="0" marB="0"/>
                </a:tc>
                <a:tc>
                  <a:txBody>
                    <a:bodyPr/>
                    <a:lstStyle/>
                    <a:p>
                      <a:pPr algn="l">
                        <a:lnSpc>
                          <a:spcPct val="150000"/>
                        </a:lnSpc>
                        <a:spcAft>
                          <a:spcPts val="0"/>
                        </a:spcAft>
                      </a:pPr>
                      <a:r>
                        <a:rPr lang="en-US" sz="1200" dirty="0">
                          <a:effectLst/>
                          <a:latin typeface="Agency FB" panose="020B0503020202020204" pitchFamily="34" charset="0"/>
                          <a:ea typeface="Times New Roman" panose="02020603050405020304" pitchFamily="18" charset="0"/>
                        </a:rPr>
                        <a:t>75 full time equivalent to be created</a:t>
                      </a:r>
                      <a:endParaRPr lang="en-US" sz="1200" dirty="0">
                        <a:effectLst/>
                        <a:latin typeface="Arial" panose="020B0604020202020204" pitchFamily="34" charset="0"/>
                      </a:endParaRPr>
                    </a:p>
                  </a:txBody>
                  <a:tcPr marL="68580" marR="68580" marT="0" marB="0"/>
                </a:tc>
                <a:tc>
                  <a:txBody>
                    <a:bodyPr/>
                    <a:lstStyle/>
                    <a:p>
                      <a:r>
                        <a:rPr lang="en-US" sz="1200" kern="1200" dirty="0" smtClean="0">
                          <a:solidFill>
                            <a:schemeClr val="dk1"/>
                          </a:solidFill>
                          <a:effectLst/>
                          <a:latin typeface="Agency FB" panose="020B0503020202020204" pitchFamily="34" charset="0"/>
                          <a:ea typeface="Calibri" panose="020F0502020204030204" pitchFamily="34" charset="0"/>
                          <a:cs typeface="Times New Roman" panose="02020603050405020304" pitchFamily="18" charset="0"/>
                        </a:rPr>
                        <a:t>80.034</a:t>
                      </a:r>
                      <a:endParaRPr lang="en-US" sz="1200" kern="1200" dirty="0">
                        <a:solidFill>
                          <a:schemeClr val="dk1"/>
                        </a:solidFill>
                        <a:effectLst/>
                        <a:latin typeface="Agency FB" panose="020B0503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150000"/>
                        </a:lnSpc>
                        <a:spcAft>
                          <a:spcPts val="0"/>
                        </a:spcAft>
                      </a:pPr>
                      <a:r>
                        <a:rPr lang="en-US" sz="1200" dirty="0" smtClean="0">
                          <a:solidFill>
                            <a:srgbClr val="000000"/>
                          </a:solidFill>
                          <a:effectLst/>
                          <a:latin typeface="Agency FB" panose="020B0503020202020204" pitchFamily="34" charset="0"/>
                          <a:ea typeface="Times New Roman" panose="02020603050405020304" pitchFamily="18" charset="0"/>
                          <a:cs typeface="Times New Roman" panose="02020603050405020304" pitchFamily="18" charset="0"/>
                        </a:rPr>
                        <a:t>R1 </a:t>
                      </a:r>
                      <a:r>
                        <a:rPr lang="en-US" sz="1200" dirty="0">
                          <a:solidFill>
                            <a:srgbClr val="000000"/>
                          </a:solidFill>
                          <a:effectLst/>
                          <a:latin typeface="Agency FB" panose="020B0503020202020204" pitchFamily="34" charset="0"/>
                          <a:ea typeface="Times New Roman" panose="02020603050405020304" pitchFamily="18" charset="0"/>
                          <a:cs typeface="Times New Roman" panose="02020603050405020304" pitchFamily="18" charset="0"/>
                        </a:rPr>
                        <a:t>157000.00</a:t>
                      </a:r>
                      <a:endParaRPr lang="en-US" sz="1200" dirty="0">
                        <a:effectLst/>
                        <a:latin typeface="Arial" panose="020B0604020202020204" pitchFamily="34" charset="0"/>
                      </a:endParaRPr>
                    </a:p>
                    <a:p>
                      <a:pPr algn="l">
                        <a:lnSpc>
                          <a:spcPct val="150000"/>
                        </a:lnSpc>
                        <a:spcAft>
                          <a:spcPts val="0"/>
                        </a:spcAft>
                      </a:pPr>
                      <a:r>
                        <a:rPr lang="en-US" sz="1200" dirty="0">
                          <a:solidFill>
                            <a:srgbClr val="FF0000"/>
                          </a:solidFill>
                          <a:effectLst/>
                          <a:latin typeface="Agency FB" panose="020B0503020202020204" pitchFamily="34" charset="0"/>
                          <a:ea typeface="Times New Roman" panose="02020603050405020304" pitchFamily="18" charset="0"/>
                        </a:rPr>
                        <a:t> </a:t>
                      </a:r>
                      <a:endParaRPr lang="en-US" sz="1200" dirty="0">
                        <a:effectLst/>
                        <a:latin typeface="Arial" panose="020B0604020202020204" pitchFamily="34" charset="0"/>
                      </a:endParaRPr>
                    </a:p>
                  </a:txBody>
                  <a:tcPr marL="68580" marR="68580" marT="0" marB="0"/>
                </a:tc>
                <a:tc>
                  <a:txBody>
                    <a:bodyPr/>
                    <a:lstStyle/>
                    <a:p>
                      <a:pPr algn="l">
                        <a:lnSpc>
                          <a:spcPct val="150000"/>
                        </a:lnSpc>
                        <a:spcAft>
                          <a:spcPts val="0"/>
                        </a:spcAft>
                      </a:pPr>
                      <a:r>
                        <a:rPr lang="en-US" sz="1200" kern="1200" dirty="0" smtClean="0">
                          <a:solidFill>
                            <a:srgbClr val="000000"/>
                          </a:solidFill>
                          <a:effectLst/>
                          <a:latin typeface="Agency FB" panose="020B0503020202020204" pitchFamily="34" charset="0"/>
                          <a:ea typeface="Times New Roman" panose="02020603050405020304" pitchFamily="18" charset="0"/>
                          <a:cs typeface="Times New Roman" panose="02020603050405020304" pitchFamily="18" charset="0"/>
                        </a:rPr>
                        <a:t>R1 157 000.00</a:t>
                      </a:r>
                      <a:endParaRPr lang="en-US" sz="1200" kern="1200" dirty="0">
                        <a:solidFill>
                          <a:srgbClr val="000000"/>
                        </a:solidFill>
                        <a:effectLst/>
                        <a:latin typeface="Agency FB" panose="020B0503020202020204" pitchFamily="34" charset="0"/>
                        <a:ea typeface="Times New Roman" panose="02020603050405020304" pitchFamily="18" charset="0"/>
                        <a:cs typeface="Times New Roman" panose="02020603050405020304" pitchFamily="18" charset="0"/>
                      </a:endParaRPr>
                    </a:p>
                  </a:txBody>
                  <a:tcPr marT="45736" marB="45736"/>
                </a:tc>
                <a:tc>
                  <a:txBody>
                    <a:bodyPr/>
                    <a:lstStyle/>
                    <a:p>
                      <a:pPr algn="l">
                        <a:lnSpc>
                          <a:spcPct val="150000"/>
                        </a:lnSpc>
                        <a:spcAft>
                          <a:spcPts val="0"/>
                        </a:spcAft>
                      </a:pPr>
                      <a:r>
                        <a:rPr lang="en-US" sz="1400" kern="1200" dirty="0" smtClean="0">
                          <a:solidFill>
                            <a:schemeClr val="dk1"/>
                          </a:solidFill>
                          <a:effectLst/>
                          <a:latin typeface="Agency FB" panose="020B0503020202020204" pitchFamily="34" charset="0"/>
                          <a:ea typeface="Times New Roman"/>
                          <a:cs typeface="+mn-cs"/>
                        </a:rPr>
                        <a:t>Achieved</a:t>
                      </a:r>
                      <a:endParaRPr lang="en-US" sz="1400" kern="1200" dirty="0">
                        <a:solidFill>
                          <a:schemeClr val="dk1"/>
                        </a:solidFill>
                        <a:effectLst/>
                        <a:latin typeface="Agency FB" panose="020B0503020202020204" pitchFamily="34" charset="0"/>
                        <a:ea typeface="Times New Roman"/>
                        <a:cs typeface="+mn-cs"/>
                      </a:endParaRPr>
                    </a:p>
                  </a:txBody>
                  <a:tcPr marL="68580" marR="68580" marT="0" marB="0"/>
                </a:tc>
                <a:tc>
                  <a:txBody>
                    <a:bodyPr/>
                    <a:lstStyle/>
                    <a:p>
                      <a:pPr marL="0" marR="0" indent="0" algn="l" defTabSz="914400" rtl="0" eaLnBrk="1" fontAlgn="auto" latinLnBrk="0" hangingPunct="1">
                        <a:lnSpc>
                          <a:spcPct val="115000"/>
                        </a:lnSpc>
                        <a:spcBef>
                          <a:spcPts val="0"/>
                        </a:spcBef>
                        <a:spcAft>
                          <a:spcPts val="1000"/>
                        </a:spcAft>
                        <a:buClrTx/>
                        <a:buSzTx/>
                        <a:buFontTx/>
                        <a:buNone/>
                        <a:tabLst/>
                        <a:defRPr/>
                      </a:pPr>
                      <a:r>
                        <a:rPr lang="en-US" sz="1100" smtClean="0">
                          <a:effectLst/>
                          <a:latin typeface="Agency FB" panose="020B0503020202020204" pitchFamily="34" charset="0"/>
                          <a:ea typeface="Calibri" panose="020F0502020204030204" pitchFamily="34" charset="0"/>
                          <a:cs typeface="Times New Roman" panose="02020603050405020304" pitchFamily="18" charset="0"/>
                        </a:rPr>
                        <a:t>None</a:t>
                      </a:r>
                      <a:endParaRPr lang="en-US" sz="1100" smtClean="0">
                        <a:effectLst/>
                        <a:latin typeface="Arial" panose="020B0604020202020204" pitchFamily="34" charset="0"/>
                        <a:ea typeface="Calibri" panose="020F0502020204030204" pitchFamily="34" charset="0"/>
                      </a:endParaRPr>
                    </a:p>
                    <a:p>
                      <a:pPr marL="0" marR="0" algn="l">
                        <a:lnSpc>
                          <a:spcPct val="115000"/>
                        </a:lnSpc>
                        <a:spcBef>
                          <a:spcPts val="0"/>
                        </a:spcBef>
                        <a:spcAft>
                          <a:spcPts val="1000"/>
                        </a:spcAft>
                      </a:pPr>
                      <a:endParaRPr lang="en-US" sz="1100" dirty="0">
                        <a:solidFill>
                          <a:schemeClr val="tx1"/>
                        </a:solidFill>
                        <a:effectLst/>
                        <a:latin typeface="Agency FB" panose="020B0503020202020204" pitchFamily="34" charset="0"/>
                        <a:ea typeface="Calibri"/>
                      </a:endParaRPr>
                    </a:p>
                  </a:txBody>
                  <a:tcPr marL="68580" marR="68580" marT="0" marB="0"/>
                </a:tc>
                <a:tc>
                  <a:txBody>
                    <a:bodyPr/>
                    <a:lstStyle/>
                    <a:p>
                      <a:pPr marL="0" marR="0">
                        <a:lnSpc>
                          <a:spcPct val="115000"/>
                        </a:lnSpc>
                        <a:spcBef>
                          <a:spcPts val="0"/>
                        </a:spcBef>
                        <a:spcAft>
                          <a:spcPts val="0"/>
                        </a:spcAft>
                      </a:pPr>
                      <a:r>
                        <a:rPr lang="en-US" sz="1200" dirty="0" smtClean="0">
                          <a:effectLst/>
                          <a:latin typeface="Agency FB" panose="020B0503020202020204" pitchFamily="34" charset="0"/>
                          <a:ea typeface="Calibri" panose="020F0502020204030204" pitchFamily="34" charset="0"/>
                          <a:cs typeface="Times New Roman" panose="02020603050405020304" pitchFamily="18" charset="0"/>
                        </a:rPr>
                        <a:t>None</a:t>
                      </a:r>
                      <a:endParaRPr lang="en-US" sz="1200" dirty="0">
                        <a:effectLst/>
                        <a:latin typeface="Arial" panose="020B0604020202020204" pitchFamily="34" charset="0"/>
                        <a:ea typeface="Calibri" panose="020F0502020204030204" pitchFamily="34" charset="0"/>
                      </a:endParaRPr>
                    </a:p>
                  </a:txBody>
                  <a:tcPr marL="68580" marR="68580" marT="0" marB="0"/>
                </a:tc>
              </a:tr>
            </a:tbl>
          </a:graphicData>
        </a:graphic>
      </p:graphicFrame>
    </p:spTree>
    <p:extLst>
      <p:ext uri="{BB962C8B-B14F-4D97-AF65-F5344CB8AC3E}">
        <p14:creationId xmlns:p14="http://schemas.microsoft.com/office/powerpoint/2010/main" val="3048865544"/>
      </p:ext>
    </p:extLst>
  </p:cSld>
  <p:clrMapOvr>
    <a:masterClrMapping/>
  </p:clrMapOvr>
  <p:transition spd="slow">
    <p:fade/>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6144792" y="0"/>
            <a:ext cx="3982029" cy="646331"/>
          </a:xfrm>
          <a:prstGeom prst="rect">
            <a:avLst/>
          </a:prstGeom>
          <a:solidFill>
            <a:srgbClr val="92D050"/>
          </a:solidFill>
        </p:spPr>
        <p:txBody>
          <a:bodyPr wrap="square" rtlCol="0">
            <a:spAutoFit/>
          </a:bodyPr>
          <a:lstStyle/>
          <a:p>
            <a:pPr algn="ctr"/>
            <a:r>
              <a:rPr lang="en-US" b="1" dirty="0" smtClean="0">
                <a:solidFill>
                  <a:srgbClr val="002060"/>
                </a:solidFill>
              </a:rPr>
              <a:t>EPMLM 2015/2016 ANNUAL PERFORMANCE Infrastructure-PMU</a:t>
            </a:r>
            <a:endParaRPr lang="en-US" b="1" dirty="0">
              <a:solidFill>
                <a:srgbClr val="002060"/>
              </a:solidFill>
            </a:endParaRPr>
          </a:p>
        </p:txBody>
      </p:sp>
      <p:pic>
        <p:nvPicPr>
          <p:cNvPr id="15362"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126821" y="-28467"/>
            <a:ext cx="914400" cy="703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Box 4"/>
          <p:cNvSpPr txBox="1"/>
          <p:nvPr/>
        </p:nvSpPr>
        <p:spPr>
          <a:xfrm>
            <a:off x="619716" y="293520"/>
            <a:ext cx="4800600" cy="368300"/>
          </a:xfrm>
          <a:prstGeom prst="rect">
            <a:avLst/>
          </a:prstGeom>
          <a:ln/>
        </p:spPr>
        <p:style>
          <a:lnRef idx="1">
            <a:schemeClr val="accent1"/>
          </a:lnRef>
          <a:fillRef idx="2">
            <a:schemeClr val="accent1"/>
          </a:fillRef>
          <a:effectRef idx="1">
            <a:schemeClr val="accent1"/>
          </a:effectRef>
          <a:fontRef idx="minor">
            <a:schemeClr val="dk1"/>
          </a:fontRef>
        </p:style>
        <p:txBody>
          <a:bodyPr>
            <a:spAutoFit/>
          </a:bodyPr>
          <a:lstStyle/>
          <a:p>
            <a:pPr algn="ctr">
              <a:defRPr/>
            </a:pPr>
            <a:r>
              <a:rPr lang="en-US" dirty="0" smtClean="0"/>
              <a:t>KPA 2: </a:t>
            </a:r>
            <a:r>
              <a:rPr lang="en-US" dirty="0"/>
              <a:t>Basic Service Delivery </a:t>
            </a:r>
          </a:p>
        </p:txBody>
      </p:sp>
      <p:sp>
        <p:nvSpPr>
          <p:cNvPr id="4" name="Slide Number Placeholder 3"/>
          <p:cNvSpPr>
            <a:spLocks noGrp="1"/>
          </p:cNvSpPr>
          <p:nvPr>
            <p:ph type="sldNum" sz="quarter" idx="12"/>
          </p:nvPr>
        </p:nvSpPr>
        <p:spPr/>
        <p:txBody>
          <a:bodyPr/>
          <a:lstStyle/>
          <a:p>
            <a:fld id="{01BCFC26-62B4-4113-B485-962636936649}" type="slidenum">
              <a:rPr lang="en-US" smtClean="0"/>
              <a:pPr/>
              <a:t>29</a:t>
            </a:fld>
            <a:endParaRPr lang="en-US"/>
          </a:p>
        </p:txBody>
      </p:sp>
      <p:graphicFrame>
        <p:nvGraphicFramePr>
          <p:cNvPr id="8" name="Content Placeholder 5"/>
          <p:cNvGraphicFramePr>
            <a:graphicFrameLocks/>
          </p:cNvGraphicFramePr>
          <p:nvPr>
            <p:extLst>
              <p:ext uri="{D42A27DB-BD31-4B8C-83A1-F6EECF244321}">
                <p14:modId xmlns:p14="http://schemas.microsoft.com/office/powerpoint/2010/main" val="3493196367"/>
              </p:ext>
            </p:extLst>
          </p:nvPr>
        </p:nvGraphicFramePr>
        <p:xfrm>
          <a:off x="176982" y="674796"/>
          <a:ext cx="11798708" cy="5961978"/>
        </p:xfrm>
        <a:graphic>
          <a:graphicData uri="http://schemas.openxmlformats.org/drawingml/2006/table">
            <a:tbl>
              <a:tblPr firstRow="1" bandRow="1">
                <a:tableStyleId>{5C22544A-7EE6-4342-B048-85BDC9FD1C3A}</a:tableStyleId>
              </a:tblPr>
              <a:tblGrid>
                <a:gridCol w="1577218"/>
                <a:gridCol w="1119753"/>
                <a:gridCol w="1444319"/>
                <a:gridCol w="1282035"/>
                <a:gridCol w="1509231"/>
                <a:gridCol w="1395633"/>
                <a:gridCol w="1493002"/>
                <a:gridCol w="1977517"/>
              </a:tblGrid>
              <a:tr h="859523">
                <a:tc>
                  <a:txBody>
                    <a:bodyPr/>
                    <a:lstStyle/>
                    <a:p>
                      <a:pPr algn="l"/>
                      <a:r>
                        <a:rPr lang="en-US" sz="1300" dirty="0" smtClean="0">
                          <a:solidFill>
                            <a:schemeClr val="tx1"/>
                          </a:solidFill>
                        </a:rPr>
                        <a:t>PROJECTS(KPI as per SDBIP) </a:t>
                      </a:r>
                      <a:endParaRPr lang="en-US" sz="1300" dirty="0">
                        <a:solidFill>
                          <a:schemeClr val="tx1"/>
                        </a:solidFill>
                      </a:endParaRPr>
                    </a:p>
                  </a:txBody>
                  <a:tcPr marT="45736" marB="45736"/>
                </a:tc>
                <a:tc>
                  <a:txBody>
                    <a:bodyPr/>
                    <a:lstStyle/>
                    <a:p>
                      <a:pPr algn="l"/>
                      <a:r>
                        <a:rPr lang="en-US" sz="1300" dirty="0" smtClean="0">
                          <a:solidFill>
                            <a:schemeClr val="tx1"/>
                          </a:solidFill>
                        </a:rPr>
                        <a:t>ANNUAL</a:t>
                      </a:r>
                      <a:r>
                        <a:rPr lang="en-US" sz="1300" baseline="0" dirty="0" smtClean="0">
                          <a:solidFill>
                            <a:schemeClr val="tx1"/>
                          </a:solidFill>
                        </a:rPr>
                        <a:t> TARGET</a:t>
                      </a:r>
                      <a:endParaRPr lang="en-US" sz="1300" dirty="0">
                        <a:solidFill>
                          <a:schemeClr val="tx1"/>
                        </a:solidFill>
                      </a:endParaRPr>
                    </a:p>
                  </a:txBody>
                  <a:tcPr marT="45736" marB="45736"/>
                </a:tc>
                <a:tc>
                  <a:txBody>
                    <a:bodyPr/>
                    <a:lstStyle/>
                    <a:p>
                      <a:pPr algn="l"/>
                      <a:r>
                        <a:rPr lang="en-US" sz="1300" dirty="0" smtClean="0">
                          <a:solidFill>
                            <a:schemeClr val="tx1"/>
                          </a:solidFill>
                        </a:rPr>
                        <a:t> ANNUAL</a:t>
                      </a:r>
                    </a:p>
                    <a:p>
                      <a:pPr algn="l"/>
                      <a:r>
                        <a:rPr lang="en-US" sz="1300" dirty="0" smtClean="0">
                          <a:solidFill>
                            <a:schemeClr val="tx1"/>
                          </a:solidFill>
                        </a:rPr>
                        <a:t>ACTUALS</a:t>
                      </a:r>
                      <a:endParaRPr lang="en-US" sz="1300" dirty="0">
                        <a:solidFill>
                          <a:schemeClr val="tx1"/>
                        </a:solidFill>
                      </a:endParaRPr>
                    </a:p>
                  </a:txBody>
                  <a:tcPr marT="45736" marB="45736"/>
                </a:tc>
                <a:tc>
                  <a:txBody>
                    <a:bodyPr/>
                    <a:lstStyle/>
                    <a:p>
                      <a:pPr algn="l"/>
                      <a:r>
                        <a:rPr lang="en-US" sz="1300" dirty="0" smtClean="0">
                          <a:solidFill>
                            <a:schemeClr val="tx1"/>
                          </a:solidFill>
                        </a:rPr>
                        <a:t>BUDGET</a:t>
                      </a:r>
                    </a:p>
                  </a:txBody>
                  <a:tcPr marT="45736" marB="45736"/>
                </a:tc>
                <a:tc>
                  <a:txBody>
                    <a:bodyPr/>
                    <a:lstStyle/>
                    <a:p>
                      <a:pPr algn="l"/>
                      <a:r>
                        <a:rPr lang="en-US" sz="1300" dirty="0" smtClean="0">
                          <a:solidFill>
                            <a:schemeClr val="tx1"/>
                          </a:solidFill>
                        </a:rPr>
                        <a:t>EXPENDITURE</a:t>
                      </a:r>
                      <a:endParaRPr lang="en-US" sz="1300" dirty="0">
                        <a:solidFill>
                          <a:schemeClr val="tx1"/>
                        </a:solidFill>
                      </a:endParaRPr>
                    </a:p>
                  </a:txBody>
                  <a:tcPr marT="45736" marB="45736"/>
                </a:tc>
                <a:tc>
                  <a:txBody>
                    <a:bodyPr/>
                    <a:lstStyle/>
                    <a:p>
                      <a:pPr algn="l"/>
                      <a:r>
                        <a:rPr lang="en-US" sz="1300" dirty="0" smtClean="0">
                          <a:solidFill>
                            <a:schemeClr val="tx1"/>
                          </a:solidFill>
                        </a:rPr>
                        <a:t>PROGRESS</a:t>
                      </a:r>
                      <a:endParaRPr lang="en-US" sz="1300" dirty="0">
                        <a:solidFill>
                          <a:schemeClr val="tx1"/>
                        </a:solidFill>
                      </a:endParaRPr>
                    </a:p>
                  </a:txBody>
                  <a:tcPr marT="45736" marB="45736"/>
                </a:tc>
                <a:tc>
                  <a:txBody>
                    <a:bodyPr/>
                    <a:lstStyle/>
                    <a:p>
                      <a:pPr algn="l"/>
                      <a:r>
                        <a:rPr lang="en-US" sz="1300" dirty="0" smtClean="0">
                          <a:solidFill>
                            <a:schemeClr val="tx1"/>
                          </a:solidFill>
                        </a:rPr>
                        <a:t>CHALLENGES </a:t>
                      </a:r>
                      <a:endParaRPr lang="en-US" sz="1300" dirty="0">
                        <a:solidFill>
                          <a:schemeClr val="tx1"/>
                        </a:solidFill>
                      </a:endParaRPr>
                    </a:p>
                  </a:txBody>
                  <a:tcPr marT="45736" marB="45736"/>
                </a:tc>
                <a:tc>
                  <a:txBody>
                    <a:bodyPr/>
                    <a:lstStyle/>
                    <a:p>
                      <a:pPr algn="l"/>
                      <a:r>
                        <a:rPr lang="en-US" sz="1300" dirty="0" smtClean="0">
                          <a:solidFill>
                            <a:schemeClr val="tx1"/>
                          </a:solidFill>
                        </a:rPr>
                        <a:t>REMEDIAL ACTION</a:t>
                      </a:r>
                      <a:endParaRPr lang="en-US" sz="1300" dirty="0">
                        <a:solidFill>
                          <a:schemeClr val="tx1"/>
                        </a:solidFill>
                      </a:endParaRPr>
                    </a:p>
                  </a:txBody>
                  <a:tcPr marT="45736" marB="45736"/>
                </a:tc>
              </a:tr>
              <a:tr h="1167583">
                <a:tc>
                  <a:txBody>
                    <a:bodyPr/>
                    <a:lstStyle/>
                    <a:p>
                      <a:pPr algn="l"/>
                      <a:r>
                        <a:rPr lang="en-US" sz="1400" dirty="0" smtClean="0">
                          <a:latin typeface="Agency FB" panose="020B0503020202020204" pitchFamily="34" charset="0"/>
                        </a:rPr>
                        <a:t>Matilu-</a:t>
                      </a:r>
                    </a:p>
                    <a:p>
                      <a:pPr algn="l"/>
                      <a:r>
                        <a:rPr lang="en-US" sz="1400" dirty="0" smtClean="0">
                          <a:latin typeface="Agency FB" panose="020B0503020202020204" pitchFamily="34" charset="0"/>
                        </a:rPr>
                        <a:t>Upgrading of Roads and Storm water.</a:t>
                      </a:r>
                    </a:p>
                  </a:txBody>
                  <a:tcPr marT="45736" marB="45736"/>
                </a:tc>
                <a:tc>
                  <a:txBody>
                    <a:bodyPr/>
                    <a:lstStyle/>
                    <a:p>
                      <a:pPr algn="l"/>
                      <a:r>
                        <a:rPr lang="en-US" sz="1400" dirty="0" smtClean="0">
                          <a:latin typeface="Agency FB" panose="020B0503020202020204" pitchFamily="34" charset="0"/>
                        </a:rPr>
                        <a:t>1.11 km of roads constructed</a:t>
                      </a:r>
                    </a:p>
                  </a:txBody>
                  <a:tcPr marT="45736" marB="45736"/>
                </a:tc>
                <a:tc>
                  <a:txBody>
                    <a:bodyPr/>
                    <a:lstStyle/>
                    <a:p>
                      <a:pPr algn="l"/>
                      <a:r>
                        <a:rPr lang="en-US" sz="1400" dirty="0" smtClean="0">
                          <a:latin typeface="Agency FB" panose="020B0503020202020204" pitchFamily="34" charset="0"/>
                        </a:rPr>
                        <a:t>1.11km</a:t>
                      </a:r>
                      <a:endParaRPr lang="en-US" sz="1400" dirty="0">
                        <a:latin typeface="Agency FB" panose="020B0503020202020204" pitchFamily="34" charset="0"/>
                      </a:endParaRPr>
                    </a:p>
                  </a:txBody>
                  <a:tcPr marT="45736" marB="45736"/>
                </a:tc>
                <a:tc>
                  <a:txBody>
                    <a:bodyPr/>
                    <a:lstStyle/>
                    <a:p>
                      <a:pPr algn="l"/>
                      <a:r>
                        <a:rPr lang="en-US" sz="1400" dirty="0" smtClean="0">
                          <a:latin typeface="Agency FB" panose="020B0503020202020204" pitchFamily="34" charset="0"/>
                        </a:rPr>
                        <a:t>R5,260,000.00</a:t>
                      </a:r>
                    </a:p>
                  </a:txBody>
                  <a:tcPr marT="45736" marB="45736"/>
                </a:tc>
                <a:tc>
                  <a:txBody>
                    <a:bodyPr/>
                    <a:lstStyle/>
                    <a:p>
                      <a:pPr algn="l"/>
                      <a:r>
                        <a:rPr lang="en-US" sz="1400" dirty="0" smtClean="0">
                          <a:effectLst/>
                          <a:latin typeface="Agency FB" panose="020B0503020202020204" pitchFamily="34" charset="0"/>
                          <a:ea typeface="Calibri" panose="020F0502020204030204" pitchFamily="34" charset="0"/>
                          <a:cs typeface="Times New Roman" panose="02020603050405020304" pitchFamily="18" charset="0"/>
                        </a:rPr>
                        <a:t>R4 477 147.85</a:t>
                      </a:r>
                      <a:endParaRPr lang="en-US" sz="1400" dirty="0">
                        <a:latin typeface="Agency FB" panose="020B0503020202020204" pitchFamily="34" charset="0"/>
                      </a:endParaRPr>
                    </a:p>
                  </a:txBody>
                  <a:tcPr marT="45736" marB="45736"/>
                </a:tc>
                <a:tc>
                  <a:txBody>
                    <a:bodyPr/>
                    <a:lstStyle/>
                    <a:p>
                      <a:pPr algn="l"/>
                      <a:r>
                        <a:rPr lang="en-US" sz="1400" dirty="0" smtClean="0">
                          <a:latin typeface="Agency FB" panose="020B0503020202020204" pitchFamily="34" charset="0"/>
                        </a:rPr>
                        <a:t>Achieved</a:t>
                      </a:r>
                      <a:endParaRPr lang="en-US" sz="1400" dirty="0">
                        <a:latin typeface="Agency FB" panose="020B0503020202020204" pitchFamily="34" charset="0"/>
                      </a:endParaRPr>
                    </a:p>
                  </a:txBody>
                  <a:tcPr marT="45736" marB="45736"/>
                </a:tc>
                <a:tc>
                  <a:txBody>
                    <a:bodyPr/>
                    <a:lstStyle/>
                    <a:p>
                      <a:pPr algn="l"/>
                      <a:r>
                        <a:rPr lang="en-US" sz="1400" smtClean="0">
                          <a:latin typeface="Agency FB" panose="020B0503020202020204" pitchFamily="34" charset="0"/>
                        </a:rPr>
                        <a:t>None</a:t>
                      </a:r>
                      <a:endParaRPr lang="en-US" sz="1400" dirty="0">
                        <a:latin typeface="Agency FB" panose="020B0503020202020204" pitchFamily="34" charset="0"/>
                      </a:endParaRPr>
                    </a:p>
                  </a:txBody>
                  <a:tcPr marT="45736" marB="45736"/>
                </a:tc>
                <a:tc>
                  <a:txBody>
                    <a:bodyPr/>
                    <a:lstStyle/>
                    <a:p>
                      <a:pPr algn="l"/>
                      <a:r>
                        <a:rPr lang="en-US" sz="1400" smtClean="0">
                          <a:latin typeface="Agency FB" panose="020B0503020202020204" pitchFamily="34" charset="0"/>
                        </a:rPr>
                        <a:t>None</a:t>
                      </a:r>
                      <a:endParaRPr lang="en-US" sz="1400" dirty="0">
                        <a:latin typeface="Agency FB" panose="020B0503020202020204" pitchFamily="34" charset="0"/>
                      </a:endParaRPr>
                    </a:p>
                  </a:txBody>
                  <a:tcPr marT="45736" marB="45736"/>
                </a:tc>
              </a:tr>
              <a:tr h="1134446">
                <a:tc>
                  <a:txBody>
                    <a:bodyPr/>
                    <a:lstStyle/>
                    <a:p>
                      <a:pPr algn="l"/>
                      <a:r>
                        <a:rPr lang="en-US" sz="1400" dirty="0" smtClean="0">
                          <a:latin typeface="Agency FB" panose="020B0503020202020204" pitchFamily="34" charset="0"/>
                        </a:rPr>
                        <a:t>Puleng</a:t>
                      </a:r>
                    </a:p>
                    <a:p>
                      <a:pPr algn="l"/>
                      <a:r>
                        <a:rPr lang="en-US" sz="1400" dirty="0" smtClean="0">
                          <a:latin typeface="Agency FB" panose="020B0503020202020204" pitchFamily="34" charset="0"/>
                        </a:rPr>
                        <a:t>Upgrading of roads and Storm water </a:t>
                      </a:r>
                    </a:p>
                  </a:txBody>
                  <a:tcPr marT="45736" marB="45736"/>
                </a:tc>
                <a:tc>
                  <a:txBody>
                    <a:bodyPr/>
                    <a:lstStyle/>
                    <a:p>
                      <a:pPr algn="l"/>
                      <a:r>
                        <a:rPr lang="en-US" sz="1400" dirty="0" smtClean="0">
                          <a:latin typeface="Agency FB" panose="020B0503020202020204" pitchFamily="34" charset="0"/>
                        </a:rPr>
                        <a:t>1.08</a:t>
                      </a:r>
                      <a:r>
                        <a:rPr lang="en-US" sz="1400" baseline="0" dirty="0" smtClean="0">
                          <a:latin typeface="Agency FB" panose="020B0503020202020204" pitchFamily="34" charset="0"/>
                        </a:rPr>
                        <a:t> </a:t>
                      </a:r>
                      <a:r>
                        <a:rPr lang="en-US" sz="1400" dirty="0" smtClean="0">
                          <a:latin typeface="Agency FB" panose="020B0503020202020204" pitchFamily="34" charset="0"/>
                        </a:rPr>
                        <a:t>km of roads constructed</a:t>
                      </a:r>
                    </a:p>
                    <a:p>
                      <a:pPr algn="l"/>
                      <a:endParaRPr lang="en-US" sz="1400" dirty="0" smtClean="0">
                        <a:latin typeface="Agency FB" panose="020B0503020202020204" pitchFamily="34" charset="0"/>
                      </a:endParaRPr>
                    </a:p>
                  </a:txBody>
                  <a:tcPr marT="45736" marB="45736"/>
                </a:tc>
                <a:tc>
                  <a:txBody>
                    <a:bodyPr/>
                    <a:lstStyle/>
                    <a:p>
                      <a:pPr algn="l"/>
                      <a:r>
                        <a:rPr lang="en-US" sz="1400" dirty="0" smtClean="0">
                          <a:latin typeface="Agency FB" panose="020B0503020202020204" pitchFamily="34" charset="0"/>
                        </a:rPr>
                        <a:t>1.08km</a:t>
                      </a:r>
                      <a:endParaRPr lang="en-US" sz="1400" dirty="0">
                        <a:latin typeface="Agency FB" panose="020B0503020202020204" pitchFamily="34" charset="0"/>
                      </a:endParaRPr>
                    </a:p>
                  </a:txBody>
                  <a:tcPr marT="45736" marB="45736"/>
                </a:tc>
                <a:tc>
                  <a:txBody>
                    <a:bodyPr/>
                    <a:lstStyle/>
                    <a:p>
                      <a:pPr algn="l"/>
                      <a:r>
                        <a:rPr lang="en-US" sz="1400" dirty="0" smtClean="0">
                          <a:latin typeface="Agency FB" panose="020B0503020202020204" pitchFamily="34" charset="0"/>
                        </a:rPr>
                        <a:t>R6,870,000.00</a:t>
                      </a:r>
                    </a:p>
                  </a:txBody>
                  <a:tcPr marT="45736" marB="45736"/>
                </a:tc>
                <a:tc>
                  <a:txBody>
                    <a:bodyPr/>
                    <a:lstStyle/>
                    <a:p>
                      <a:pPr algn="l"/>
                      <a:r>
                        <a:rPr lang="en-US" sz="1400" dirty="0" smtClean="0">
                          <a:effectLst/>
                          <a:latin typeface="Agency FB" panose="020B0503020202020204" pitchFamily="34" charset="0"/>
                          <a:ea typeface="Calibri" panose="020F0502020204030204" pitchFamily="34" charset="0"/>
                          <a:cs typeface="Times New Roman" panose="02020603050405020304" pitchFamily="18" charset="0"/>
                        </a:rPr>
                        <a:t>R7 703 383.33</a:t>
                      </a:r>
                      <a:endParaRPr lang="en-US" sz="1400" dirty="0">
                        <a:latin typeface="Agency FB" panose="020B0503020202020204" pitchFamily="34" charset="0"/>
                      </a:endParaRPr>
                    </a:p>
                  </a:txBody>
                  <a:tcPr marT="45736" marB="45736"/>
                </a:tc>
                <a:tc>
                  <a:txBody>
                    <a:bodyPr/>
                    <a:lstStyle/>
                    <a:p>
                      <a:pPr algn="l"/>
                      <a:r>
                        <a:rPr lang="en-US" sz="1400" dirty="0" smtClean="0">
                          <a:latin typeface="Agency FB" panose="020B0503020202020204" pitchFamily="34" charset="0"/>
                        </a:rPr>
                        <a:t>Achieved</a:t>
                      </a:r>
                      <a:endParaRPr lang="en-US" sz="1400" dirty="0">
                        <a:latin typeface="Agency FB" panose="020B0503020202020204" pitchFamily="34" charset="0"/>
                      </a:endParaRPr>
                    </a:p>
                  </a:txBody>
                  <a:tcPr marT="45736" marB="45736"/>
                </a:tc>
                <a:tc>
                  <a:txBody>
                    <a:bodyPr/>
                    <a:lstStyle/>
                    <a:p>
                      <a:pPr algn="l"/>
                      <a:r>
                        <a:rPr lang="en-US" sz="1400" smtClean="0">
                          <a:latin typeface="Agency FB" panose="020B0503020202020204" pitchFamily="34" charset="0"/>
                        </a:rPr>
                        <a:t>None</a:t>
                      </a:r>
                      <a:endParaRPr lang="en-US" sz="1400" dirty="0">
                        <a:latin typeface="Agency FB" panose="020B0503020202020204" pitchFamily="34" charset="0"/>
                      </a:endParaRPr>
                    </a:p>
                  </a:txBody>
                  <a:tcPr marT="45736" marB="45736"/>
                </a:tc>
                <a:tc>
                  <a:txBody>
                    <a:bodyPr/>
                    <a:lstStyle/>
                    <a:p>
                      <a:pPr algn="l"/>
                      <a:r>
                        <a:rPr lang="en-US" sz="1400" smtClean="0">
                          <a:latin typeface="Agency FB" panose="020B0503020202020204" pitchFamily="34" charset="0"/>
                        </a:rPr>
                        <a:t>None</a:t>
                      </a:r>
                      <a:endParaRPr lang="en-US" sz="1400" dirty="0">
                        <a:latin typeface="Agency FB" panose="020B0503020202020204" pitchFamily="34" charset="0"/>
                      </a:endParaRPr>
                    </a:p>
                  </a:txBody>
                  <a:tcPr marT="45736" marB="45736"/>
                </a:tc>
              </a:tr>
              <a:tr h="1400213">
                <a:tc>
                  <a:txBody>
                    <a:bodyPr/>
                    <a:lstStyle/>
                    <a:p>
                      <a:pPr algn="l"/>
                      <a:r>
                        <a:rPr lang="en-US" sz="1400" dirty="0" smtClean="0">
                          <a:latin typeface="Agency FB" panose="020B0503020202020204" pitchFamily="34" charset="0"/>
                        </a:rPr>
                        <a:t>Elandskraal Upgrading of roads and Stormwater</a:t>
                      </a:r>
                    </a:p>
                  </a:txBody>
                  <a:tcPr marT="45736" marB="45736"/>
                </a:tc>
                <a:tc>
                  <a:txBody>
                    <a:bodyPr/>
                    <a:lstStyle/>
                    <a:p>
                      <a:pPr algn="l"/>
                      <a:r>
                        <a:rPr lang="en-US" sz="1400" dirty="0" smtClean="0">
                          <a:latin typeface="Agency FB" panose="020B0503020202020204" pitchFamily="34" charset="0"/>
                        </a:rPr>
                        <a:t>2.7 km of roads constructed</a:t>
                      </a:r>
                    </a:p>
                    <a:p>
                      <a:pPr algn="l"/>
                      <a:endParaRPr lang="en-US" sz="1400" dirty="0" smtClean="0">
                        <a:latin typeface="Agency FB" panose="020B0503020202020204" pitchFamily="34" charset="0"/>
                      </a:endParaRPr>
                    </a:p>
                  </a:txBody>
                  <a:tcPr marT="45736" marB="45736"/>
                </a:tc>
                <a:tc>
                  <a:txBody>
                    <a:bodyPr/>
                    <a:lstStyle/>
                    <a:p>
                      <a:pPr algn="l"/>
                      <a:r>
                        <a:rPr lang="en-US" sz="1400" dirty="0" smtClean="0">
                          <a:latin typeface="Agency FB" panose="020B0503020202020204" pitchFamily="34" charset="0"/>
                        </a:rPr>
                        <a:t>2.7km</a:t>
                      </a:r>
                      <a:endParaRPr lang="en-US" sz="1400" dirty="0">
                        <a:latin typeface="Agency FB" panose="020B0503020202020204" pitchFamily="34" charset="0"/>
                      </a:endParaRPr>
                    </a:p>
                  </a:txBody>
                  <a:tcPr marT="45736" marB="45736"/>
                </a:tc>
                <a:tc>
                  <a:txBody>
                    <a:bodyPr/>
                    <a:lstStyle/>
                    <a:p>
                      <a:pPr algn="l"/>
                      <a:r>
                        <a:rPr lang="en-US" sz="1400" dirty="0" smtClean="0">
                          <a:latin typeface="Agency FB" panose="020B0503020202020204" pitchFamily="34" charset="0"/>
                        </a:rPr>
                        <a:t>R11,870,000.00</a:t>
                      </a:r>
                    </a:p>
                  </a:txBody>
                  <a:tcPr marT="45736" marB="45736"/>
                </a:tc>
                <a:tc>
                  <a:txBody>
                    <a:bodyPr/>
                    <a:lstStyle/>
                    <a:p>
                      <a:pPr algn="l"/>
                      <a:r>
                        <a:rPr lang="en-US" sz="1400" dirty="0" smtClean="0">
                          <a:effectLst/>
                          <a:latin typeface="Agency FB" panose="020B0503020202020204" pitchFamily="34" charset="0"/>
                          <a:ea typeface="Calibri" panose="020F0502020204030204" pitchFamily="34" charset="0"/>
                          <a:cs typeface="Times New Roman" panose="02020603050405020304" pitchFamily="18" charset="0"/>
                        </a:rPr>
                        <a:t>R 11 596 912.13</a:t>
                      </a:r>
                      <a:endParaRPr lang="en-US" sz="1400" dirty="0">
                        <a:latin typeface="Agency FB" panose="020B0503020202020204" pitchFamily="34" charset="0"/>
                      </a:endParaRPr>
                    </a:p>
                  </a:txBody>
                  <a:tcPr marT="45736" marB="45736"/>
                </a:tc>
                <a:tc>
                  <a:txBody>
                    <a:bodyPr/>
                    <a:lstStyle/>
                    <a:p>
                      <a:pPr algn="l"/>
                      <a:r>
                        <a:rPr lang="en-US" sz="1400" dirty="0" smtClean="0">
                          <a:latin typeface="Agency FB" panose="020B0503020202020204" pitchFamily="34" charset="0"/>
                        </a:rPr>
                        <a:t>Achieved</a:t>
                      </a:r>
                      <a:endParaRPr lang="en-US" sz="1400" dirty="0">
                        <a:latin typeface="Agency FB" panose="020B0503020202020204" pitchFamily="34" charset="0"/>
                      </a:endParaRPr>
                    </a:p>
                  </a:txBody>
                  <a:tcPr marT="45736" marB="45736"/>
                </a:tc>
                <a:tc>
                  <a:txBody>
                    <a:bodyPr/>
                    <a:lstStyle/>
                    <a:p>
                      <a:pPr algn="l"/>
                      <a:r>
                        <a:rPr lang="en-US" sz="1400" dirty="0" smtClean="0">
                          <a:latin typeface="Agency FB" panose="020B0503020202020204" pitchFamily="34" charset="0"/>
                        </a:rPr>
                        <a:t>None</a:t>
                      </a:r>
                      <a:endParaRPr lang="en-US" sz="1400" dirty="0">
                        <a:latin typeface="Agency FB" panose="020B0503020202020204" pitchFamily="34" charset="0"/>
                      </a:endParaRPr>
                    </a:p>
                  </a:txBody>
                  <a:tcPr marT="45736" marB="45736"/>
                </a:tc>
                <a:tc>
                  <a:txBody>
                    <a:bodyPr/>
                    <a:lstStyle/>
                    <a:p>
                      <a:pPr algn="l"/>
                      <a:r>
                        <a:rPr lang="en-US" sz="1400" dirty="0" smtClean="0">
                          <a:latin typeface="Agency FB" panose="020B0503020202020204" pitchFamily="34" charset="0"/>
                        </a:rPr>
                        <a:t>None</a:t>
                      </a:r>
                      <a:endParaRPr lang="en-US" sz="1400" dirty="0">
                        <a:latin typeface="Agency FB" panose="020B0503020202020204" pitchFamily="34" charset="0"/>
                      </a:endParaRPr>
                    </a:p>
                  </a:txBody>
                  <a:tcPr marT="45736" marB="45736"/>
                </a:tc>
              </a:tr>
              <a:tr h="1400213">
                <a:tc>
                  <a:txBody>
                    <a:bodyPr/>
                    <a:lstStyle/>
                    <a:p>
                      <a:pPr algn="l"/>
                      <a:r>
                        <a:rPr lang="en-US" sz="1400" dirty="0" smtClean="0">
                          <a:latin typeface="Agency FB" panose="020B0503020202020204" pitchFamily="34" charset="0"/>
                        </a:rPr>
                        <a:t>Planning and Design of Letebejane &amp; Ditholong internal road </a:t>
                      </a:r>
                    </a:p>
                  </a:txBody>
                  <a:tcPr marT="45736" marB="45736"/>
                </a:tc>
                <a:tc>
                  <a:txBody>
                    <a:bodyPr/>
                    <a:lstStyle/>
                    <a:p>
                      <a:pPr algn="l"/>
                      <a:r>
                        <a:rPr lang="en-US" sz="1400" dirty="0" smtClean="0">
                          <a:latin typeface="Agency FB" panose="020B0503020202020204" pitchFamily="34" charset="0"/>
                        </a:rPr>
                        <a:t>Relocation of 1.5 km Eskom Power Line </a:t>
                      </a:r>
                    </a:p>
                  </a:txBody>
                  <a:tcPr marT="45736" marB="45736"/>
                </a:tc>
                <a:tc>
                  <a:txBody>
                    <a:bodyPr/>
                    <a:lstStyle/>
                    <a:p>
                      <a:pPr algn="l"/>
                      <a:r>
                        <a:rPr lang="en-US" sz="1400" dirty="0" smtClean="0">
                          <a:latin typeface="Agency FB" panose="020B0503020202020204" pitchFamily="34" charset="0"/>
                        </a:rPr>
                        <a:t>0</a:t>
                      </a:r>
                      <a:endParaRPr lang="en-US" sz="1400" dirty="0">
                        <a:latin typeface="Agency FB" panose="020B0503020202020204" pitchFamily="34" charset="0"/>
                      </a:endParaRPr>
                    </a:p>
                  </a:txBody>
                  <a:tcPr marT="45736" marB="45736"/>
                </a:tc>
                <a:tc>
                  <a:txBody>
                    <a:bodyPr/>
                    <a:lstStyle/>
                    <a:p>
                      <a:pPr algn="l"/>
                      <a:r>
                        <a:rPr lang="en-US" sz="1400" dirty="0" smtClean="0">
                          <a:latin typeface="Agency FB" panose="020B0503020202020204" pitchFamily="34" charset="0"/>
                        </a:rPr>
                        <a:t>R1,490,000.00</a:t>
                      </a:r>
                    </a:p>
                  </a:txBody>
                  <a:tcPr marT="45736" marB="45736"/>
                </a:tc>
                <a:tc>
                  <a:txBody>
                    <a:bodyPr/>
                    <a:lstStyle/>
                    <a:p>
                      <a:pPr algn="l"/>
                      <a:r>
                        <a:rPr lang="en-US" sz="1400" dirty="0" smtClean="0">
                          <a:latin typeface="Agency FB" panose="020B0503020202020204" pitchFamily="34" charset="0"/>
                        </a:rPr>
                        <a:t>R0.00</a:t>
                      </a:r>
                      <a:endParaRPr lang="en-US" sz="1400" dirty="0">
                        <a:latin typeface="Agency FB" panose="020B0503020202020204" pitchFamily="34" charset="0"/>
                      </a:endParaRPr>
                    </a:p>
                  </a:txBody>
                  <a:tcPr marT="45736" marB="45736"/>
                </a:tc>
                <a:tc>
                  <a:txBody>
                    <a:bodyPr/>
                    <a:lstStyle/>
                    <a:p>
                      <a:pPr algn="l"/>
                      <a:r>
                        <a:rPr lang="en-US" sz="1400" dirty="0" smtClean="0">
                          <a:latin typeface="Agency FB" panose="020B0503020202020204" pitchFamily="34" charset="0"/>
                        </a:rPr>
                        <a:t>Not</a:t>
                      </a:r>
                      <a:r>
                        <a:rPr lang="en-US" sz="1400" baseline="0" dirty="0" smtClean="0">
                          <a:latin typeface="Agency FB" panose="020B0503020202020204" pitchFamily="34" charset="0"/>
                        </a:rPr>
                        <a:t> Achieved</a:t>
                      </a:r>
                      <a:endParaRPr lang="en-US" sz="1400" dirty="0">
                        <a:latin typeface="Agency FB" panose="020B0503020202020204" pitchFamily="34" charset="0"/>
                      </a:endParaRPr>
                    </a:p>
                  </a:txBody>
                  <a:tcPr marT="45736" marB="45736"/>
                </a:tc>
                <a:tc>
                  <a:txBody>
                    <a:bodyPr/>
                    <a:lstStyle/>
                    <a:p>
                      <a:pPr marL="0" marR="0">
                        <a:lnSpc>
                          <a:spcPct val="115000"/>
                        </a:lnSpc>
                        <a:spcBef>
                          <a:spcPts val="0"/>
                        </a:spcBef>
                        <a:spcAft>
                          <a:spcPts val="0"/>
                        </a:spcAft>
                      </a:pPr>
                      <a:r>
                        <a:rPr lang="en-US" sz="1400" dirty="0">
                          <a:effectLst/>
                          <a:latin typeface="Agency FB" panose="020B0503020202020204" pitchFamily="34" charset="0"/>
                          <a:ea typeface="Calibri" panose="020F0502020204030204" pitchFamily="34" charset="0"/>
                          <a:cs typeface="Times New Roman" panose="02020603050405020304" pitchFamily="18" charset="0"/>
                        </a:rPr>
                        <a:t>Proposed procurement approach was not approved.</a:t>
                      </a:r>
                      <a:endParaRPr lang="en-US" sz="1400" dirty="0">
                        <a:effectLst/>
                        <a:latin typeface="Arial" panose="020B0604020202020204" pitchFamily="34" charset="0"/>
                        <a:ea typeface="Calibri" panose="020F0502020204030204" pitchFamily="34" charset="0"/>
                      </a:endParaRPr>
                    </a:p>
                  </a:txBody>
                  <a:tcPr marL="68580" marR="68580" marT="0" marB="0"/>
                </a:tc>
                <a:tc>
                  <a:txBody>
                    <a:bodyPr/>
                    <a:lstStyle/>
                    <a:p>
                      <a:pPr marL="0" marR="0">
                        <a:lnSpc>
                          <a:spcPct val="115000"/>
                        </a:lnSpc>
                        <a:spcBef>
                          <a:spcPts val="0"/>
                        </a:spcBef>
                        <a:spcAft>
                          <a:spcPts val="0"/>
                        </a:spcAft>
                      </a:pPr>
                      <a:r>
                        <a:rPr lang="en-US" sz="1400" dirty="0">
                          <a:effectLst/>
                          <a:latin typeface="Agency FB" panose="020B0503020202020204" pitchFamily="34" charset="0"/>
                          <a:ea typeface="Calibri" panose="020F0502020204030204" pitchFamily="34" charset="0"/>
                          <a:cs typeface="Times New Roman" panose="02020603050405020304" pitchFamily="18" charset="0"/>
                        </a:rPr>
                        <a:t>To be done during implementation of project.</a:t>
                      </a:r>
                      <a:endParaRPr lang="en-US" sz="1400" dirty="0">
                        <a:effectLst/>
                        <a:latin typeface="Arial" panose="020B0604020202020204" pitchFamily="34" charset="0"/>
                        <a:ea typeface="Calibri" panose="020F0502020204030204" pitchFamily="34" charset="0"/>
                      </a:endParaRPr>
                    </a:p>
                  </a:txBody>
                  <a:tcPr marL="68580" marR="68580" marT="0" marB="0"/>
                </a:tc>
              </a:tr>
            </a:tbl>
          </a:graphicData>
        </a:graphic>
      </p:graphicFrame>
    </p:spTree>
    <p:extLst>
      <p:ext uri="{BB962C8B-B14F-4D97-AF65-F5344CB8AC3E}">
        <p14:creationId xmlns:p14="http://schemas.microsoft.com/office/powerpoint/2010/main" val="1494138085"/>
      </p:ext>
    </p:extLst>
  </p:cSld>
  <p:clrMapOvr>
    <a:masterClrMapping/>
  </p:clrMapOvr>
  <p:transition spd="slow">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txBox="1">
            <a:spLocks/>
          </p:cNvSpPr>
          <p:nvPr/>
        </p:nvSpPr>
        <p:spPr>
          <a:xfrm>
            <a:off x="1030310" y="1985749"/>
            <a:ext cx="10354613" cy="3333226"/>
          </a:xfrm>
          <a:prstGeom prst="rect">
            <a:avLst/>
          </a:prstGeom>
        </p:spPr>
        <p:txBody>
          <a:bodyPr>
            <a:normAutofit/>
          </a:bodyPr>
          <a:lst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a:lstStyle>
          <a:p>
            <a:pPr algn="just">
              <a:buClr>
                <a:srgbClr val="5B9BD5"/>
              </a:buClr>
              <a:buFont typeface="Wingdings 2"/>
              <a:buNone/>
              <a:defRPr/>
            </a:pPr>
            <a:endParaRPr lang="en-US" sz="3200" b="1" u="sng" dirty="0">
              <a:solidFill>
                <a:srgbClr val="44546A"/>
              </a:solidFill>
              <a:latin typeface="Arial" panose="020B0604020202020204" pitchFamily="34" charset="0"/>
              <a:cs typeface="Arial" panose="020B0604020202020204" pitchFamily="34" charset="0"/>
            </a:endParaRPr>
          </a:p>
          <a:p>
            <a:pPr algn="just">
              <a:buClr>
                <a:srgbClr val="5B9BD5"/>
              </a:buClr>
              <a:buFont typeface="Wingdings 2"/>
              <a:buNone/>
              <a:defRPr/>
            </a:pPr>
            <a:r>
              <a:rPr lang="en-US" sz="2100" b="1" dirty="0">
                <a:solidFill>
                  <a:schemeClr val="tx1"/>
                </a:solidFill>
                <a:latin typeface="Agency FB" panose="020B0503020202020204" pitchFamily="34" charset="0"/>
                <a:cs typeface="Arial" panose="020B0604020202020204" pitchFamily="34" charset="0"/>
              </a:rPr>
              <a:t>Vision: </a:t>
            </a:r>
            <a:r>
              <a:rPr lang="en-US" sz="2100" i="1" dirty="0">
                <a:solidFill>
                  <a:schemeClr val="tx1"/>
                </a:solidFill>
                <a:latin typeface="Agency FB" panose="020B0503020202020204" pitchFamily="34" charset="0"/>
                <a:cs typeface="Arial" panose="020B0604020202020204" pitchFamily="34" charset="0"/>
              </a:rPr>
              <a:t>Viable and sustainable municipality that provides quality service and enhance economic </a:t>
            </a:r>
            <a:r>
              <a:rPr lang="en-US" sz="2100" i="1" dirty="0" smtClean="0">
                <a:solidFill>
                  <a:schemeClr val="tx1"/>
                </a:solidFill>
                <a:latin typeface="Agency FB" panose="020B0503020202020204" pitchFamily="34" charset="0"/>
                <a:cs typeface="Arial" panose="020B0604020202020204" pitchFamily="34" charset="0"/>
              </a:rPr>
              <a:t>growth. </a:t>
            </a:r>
            <a:endParaRPr lang="en-US" sz="2100" i="1" dirty="0">
              <a:solidFill>
                <a:schemeClr val="tx1"/>
              </a:solidFill>
              <a:latin typeface="Agency FB" panose="020B0503020202020204" pitchFamily="34" charset="0"/>
              <a:cs typeface="Arial" panose="020B0604020202020204" pitchFamily="34" charset="0"/>
            </a:endParaRPr>
          </a:p>
          <a:p>
            <a:pPr algn="just">
              <a:buClr>
                <a:srgbClr val="5B9BD5"/>
              </a:buClr>
              <a:buFont typeface="Wingdings 2"/>
              <a:buNone/>
              <a:defRPr/>
            </a:pPr>
            <a:endParaRPr lang="en-US" sz="2100" i="1" dirty="0">
              <a:solidFill>
                <a:srgbClr val="44546A"/>
              </a:solidFill>
              <a:latin typeface="Agency FB" panose="020B0503020202020204" pitchFamily="34" charset="0"/>
              <a:cs typeface="Arial" panose="020B0604020202020204" pitchFamily="34" charset="0"/>
            </a:endParaRPr>
          </a:p>
          <a:p>
            <a:pPr algn="just">
              <a:buClr>
                <a:srgbClr val="5B9BD5"/>
              </a:buClr>
              <a:buFont typeface="Wingdings 2"/>
              <a:buNone/>
              <a:defRPr/>
            </a:pPr>
            <a:r>
              <a:rPr lang="en-US" sz="2100" b="1" i="1" dirty="0">
                <a:solidFill>
                  <a:schemeClr val="tx1"/>
                </a:solidFill>
                <a:latin typeface="Agency FB" panose="020B0503020202020204" pitchFamily="34" charset="0"/>
                <a:cs typeface="Arial" panose="020B0604020202020204" pitchFamily="34" charset="0"/>
              </a:rPr>
              <a:t>Mission</a:t>
            </a:r>
            <a:r>
              <a:rPr lang="en-US" sz="2100" i="1" dirty="0">
                <a:solidFill>
                  <a:schemeClr val="tx1"/>
                </a:solidFill>
                <a:latin typeface="Agency FB" panose="020B0503020202020204" pitchFamily="34" charset="0"/>
                <a:cs typeface="Arial" panose="020B0604020202020204" pitchFamily="34" charset="0"/>
              </a:rPr>
              <a:t>: To involve all sector of the community in the economic and social development  whilst improving service delivery thereby becoming a prominent agricultural, business and mega industrial growth point in the Sekhukhune District for the benefit of the residents and province.   </a:t>
            </a:r>
          </a:p>
        </p:txBody>
      </p:sp>
      <p:sp>
        <p:nvSpPr>
          <p:cNvPr id="3" name="TextBox 2"/>
          <p:cNvSpPr txBox="1"/>
          <p:nvPr/>
        </p:nvSpPr>
        <p:spPr>
          <a:xfrm>
            <a:off x="1752600" y="138499"/>
            <a:ext cx="4343400" cy="369332"/>
          </a:xfrm>
          <a:prstGeom prst="rect">
            <a:avLst/>
          </a:prstGeom>
          <a:solidFill>
            <a:srgbClr val="92D050"/>
          </a:solidFill>
        </p:spPr>
        <p:txBody>
          <a:bodyPr wrap="square" rtlCol="0">
            <a:spAutoFit/>
          </a:bodyPr>
          <a:lstStyle/>
          <a:p>
            <a:pPr algn="ctr"/>
            <a:r>
              <a:rPr lang="en-US" b="1" dirty="0">
                <a:solidFill>
                  <a:srgbClr val="002060"/>
                </a:solidFill>
              </a:rPr>
              <a:t>MUNICIPAL MANAGER’S OVERVIEW </a:t>
            </a:r>
          </a:p>
        </p:txBody>
      </p:sp>
      <p:sp>
        <p:nvSpPr>
          <p:cNvPr id="4" name="TextBox 3"/>
          <p:cNvSpPr txBox="1"/>
          <p:nvPr/>
        </p:nvSpPr>
        <p:spPr>
          <a:xfrm>
            <a:off x="6096000" y="1"/>
            <a:ext cx="3733800" cy="646331"/>
          </a:xfrm>
          <a:prstGeom prst="rect">
            <a:avLst/>
          </a:prstGeom>
          <a:solidFill>
            <a:srgbClr val="92D050"/>
          </a:solidFill>
        </p:spPr>
        <p:txBody>
          <a:bodyPr wrap="square" rtlCol="0">
            <a:spAutoFit/>
          </a:bodyPr>
          <a:lstStyle/>
          <a:p>
            <a:pPr algn="ctr"/>
            <a:r>
              <a:rPr lang="en-US" b="1" dirty="0" smtClean="0">
                <a:solidFill>
                  <a:srgbClr val="002060"/>
                </a:solidFill>
              </a:rPr>
              <a:t>EPMLM </a:t>
            </a:r>
            <a:r>
              <a:rPr lang="en-US" b="1" dirty="0">
                <a:solidFill>
                  <a:srgbClr val="002060"/>
                </a:solidFill>
              </a:rPr>
              <a:t>2015/2016 </a:t>
            </a:r>
            <a:r>
              <a:rPr lang="en-US" b="1" dirty="0" smtClean="0">
                <a:solidFill>
                  <a:srgbClr val="002060"/>
                </a:solidFill>
              </a:rPr>
              <a:t>ANNUAL PERFORMANCE  REVIEW</a:t>
            </a:r>
            <a:endParaRPr lang="en-US" b="1" dirty="0">
              <a:solidFill>
                <a:srgbClr val="002060"/>
              </a:solidFill>
            </a:endParaRPr>
          </a:p>
        </p:txBody>
      </p:sp>
      <p:sp>
        <p:nvSpPr>
          <p:cNvPr id="5" name="Title 2"/>
          <p:cNvSpPr txBox="1">
            <a:spLocks/>
          </p:cNvSpPr>
          <p:nvPr/>
        </p:nvSpPr>
        <p:spPr>
          <a:xfrm>
            <a:off x="2095500" y="596626"/>
            <a:ext cx="8001000" cy="1295400"/>
          </a:xfrm>
          <a:prstGeom prst="rect">
            <a:avLst/>
          </a:prstGeom>
        </p:spPr>
        <p:txBody>
          <a:bodyPr>
            <a:noAutofit/>
          </a:bodyPr>
          <a:lst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defRPr/>
            </a:pPr>
            <a:r>
              <a:rPr lang="en-US" b="1" dirty="0">
                <a:solidFill>
                  <a:srgbClr val="44546A">
                    <a:satMod val="130000"/>
                  </a:srgbClr>
                </a:solidFill>
              </a:rPr>
              <a:t>EPHRAIM MOGALE  LOCAL MUNICIPALITY</a:t>
            </a:r>
          </a:p>
        </p:txBody>
      </p:sp>
      <p:pic>
        <p:nvPicPr>
          <p:cNvPr id="2150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847118" y="-28467"/>
            <a:ext cx="872490" cy="703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Slide Number Placeholder 5"/>
          <p:cNvSpPr>
            <a:spLocks noGrp="1"/>
          </p:cNvSpPr>
          <p:nvPr>
            <p:ph type="sldNum" sz="quarter" idx="12"/>
          </p:nvPr>
        </p:nvSpPr>
        <p:spPr/>
        <p:txBody>
          <a:bodyPr/>
          <a:lstStyle/>
          <a:p>
            <a:fld id="{01BCFC26-62B4-4113-B485-962636936649}" type="slidenum">
              <a:rPr lang="en-US" smtClean="0"/>
              <a:pPr/>
              <a:t>3</a:t>
            </a:fld>
            <a:endParaRPr lang="en-US"/>
          </a:p>
        </p:txBody>
      </p:sp>
    </p:spTree>
    <p:extLst>
      <p:ext uri="{BB962C8B-B14F-4D97-AF65-F5344CB8AC3E}">
        <p14:creationId xmlns:p14="http://schemas.microsoft.com/office/powerpoint/2010/main" val="2937806999"/>
      </p:ext>
    </p:extLst>
  </p:cSld>
  <p:clrMapOvr>
    <a:masterClrMapping/>
  </p:clrMapOvr>
  <p:transition spd="slow">
    <p:fad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6096000" y="0"/>
            <a:ext cx="3982029" cy="646331"/>
          </a:xfrm>
          <a:prstGeom prst="rect">
            <a:avLst/>
          </a:prstGeom>
          <a:solidFill>
            <a:srgbClr val="92D050"/>
          </a:solidFill>
        </p:spPr>
        <p:txBody>
          <a:bodyPr wrap="square" rtlCol="0">
            <a:spAutoFit/>
          </a:bodyPr>
          <a:lstStyle/>
          <a:p>
            <a:pPr algn="ctr"/>
            <a:r>
              <a:rPr lang="en-US" b="1" dirty="0" smtClean="0">
                <a:solidFill>
                  <a:srgbClr val="002060"/>
                </a:solidFill>
              </a:rPr>
              <a:t>EPMLM 2015/2016 ANNUAL PERFORMANCE Infrastructure-PMU</a:t>
            </a:r>
            <a:endParaRPr lang="en-US" b="1" dirty="0">
              <a:solidFill>
                <a:srgbClr val="002060"/>
              </a:solidFill>
            </a:endParaRPr>
          </a:p>
        </p:txBody>
      </p:sp>
      <p:pic>
        <p:nvPicPr>
          <p:cNvPr id="15362"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071102" y="-28466"/>
            <a:ext cx="914400" cy="703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Box 4"/>
          <p:cNvSpPr txBox="1"/>
          <p:nvPr/>
        </p:nvSpPr>
        <p:spPr>
          <a:xfrm>
            <a:off x="621217" y="323166"/>
            <a:ext cx="4800600" cy="368300"/>
          </a:xfrm>
          <a:prstGeom prst="rect">
            <a:avLst/>
          </a:prstGeom>
          <a:ln/>
        </p:spPr>
        <p:style>
          <a:lnRef idx="1">
            <a:schemeClr val="accent1"/>
          </a:lnRef>
          <a:fillRef idx="2">
            <a:schemeClr val="accent1"/>
          </a:fillRef>
          <a:effectRef idx="1">
            <a:schemeClr val="accent1"/>
          </a:effectRef>
          <a:fontRef idx="minor">
            <a:schemeClr val="dk1"/>
          </a:fontRef>
        </p:style>
        <p:txBody>
          <a:bodyPr>
            <a:spAutoFit/>
          </a:bodyPr>
          <a:lstStyle/>
          <a:p>
            <a:pPr algn="ctr">
              <a:defRPr/>
            </a:pPr>
            <a:r>
              <a:rPr lang="en-US" dirty="0" smtClean="0"/>
              <a:t>KPA 2: </a:t>
            </a:r>
            <a:r>
              <a:rPr lang="en-US" dirty="0"/>
              <a:t>Basic Service Delivery </a:t>
            </a:r>
          </a:p>
        </p:txBody>
      </p:sp>
      <p:sp>
        <p:nvSpPr>
          <p:cNvPr id="4" name="Slide Number Placeholder 3"/>
          <p:cNvSpPr>
            <a:spLocks noGrp="1"/>
          </p:cNvSpPr>
          <p:nvPr>
            <p:ph type="sldNum" sz="quarter" idx="12"/>
          </p:nvPr>
        </p:nvSpPr>
        <p:spPr/>
        <p:txBody>
          <a:bodyPr/>
          <a:lstStyle/>
          <a:p>
            <a:fld id="{01BCFC26-62B4-4113-B485-962636936649}" type="slidenum">
              <a:rPr lang="en-US" smtClean="0"/>
              <a:pPr/>
              <a:t>30</a:t>
            </a:fld>
            <a:endParaRPr lang="en-US"/>
          </a:p>
        </p:txBody>
      </p:sp>
      <p:graphicFrame>
        <p:nvGraphicFramePr>
          <p:cNvPr id="8" name="Content Placeholder 5"/>
          <p:cNvGraphicFramePr>
            <a:graphicFrameLocks/>
          </p:cNvGraphicFramePr>
          <p:nvPr>
            <p:extLst>
              <p:ext uri="{D42A27DB-BD31-4B8C-83A1-F6EECF244321}">
                <p14:modId xmlns:p14="http://schemas.microsoft.com/office/powerpoint/2010/main" val="167942021"/>
              </p:ext>
            </p:extLst>
          </p:nvPr>
        </p:nvGraphicFramePr>
        <p:xfrm>
          <a:off x="621216" y="687304"/>
          <a:ext cx="10905375" cy="5842415"/>
        </p:xfrm>
        <a:graphic>
          <a:graphicData uri="http://schemas.openxmlformats.org/drawingml/2006/table">
            <a:tbl>
              <a:tblPr firstRow="1" bandRow="1">
                <a:tableStyleId>{5C22544A-7EE6-4342-B048-85BDC9FD1C3A}</a:tableStyleId>
              </a:tblPr>
              <a:tblGrid>
                <a:gridCol w="1527232"/>
                <a:gridCol w="965635"/>
                <a:gridCol w="1307321"/>
                <a:gridCol w="1158763"/>
                <a:gridCol w="1351889"/>
                <a:gridCol w="1337035"/>
                <a:gridCol w="1455881"/>
                <a:gridCol w="1801619"/>
              </a:tblGrid>
              <a:tr h="704157">
                <a:tc>
                  <a:txBody>
                    <a:bodyPr/>
                    <a:lstStyle/>
                    <a:p>
                      <a:pPr algn="l"/>
                      <a:r>
                        <a:rPr lang="en-US" sz="1300" dirty="0" smtClean="0">
                          <a:solidFill>
                            <a:schemeClr val="tx1"/>
                          </a:solidFill>
                        </a:rPr>
                        <a:t>PROJECTS(KPI as per SDBIP) </a:t>
                      </a:r>
                      <a:endParaRPr lang="en-US" sz="1300" dirty="0">
                        <a:solidFill>
                          <a:schemeClr val="tx1"/>
                        </a:solidFill>
                      </a:endParaRPr>
                    </a:p>
                  </a:txBody>
                  <a:tcPr marT="45736" marB="45736"/>
                </a:tc>
                <a:tc>
                  <a:txBody>
                    <a:bodyPr/>
                    <a:lstStyle/>
                    <a:p>
                      <a:pPr algn="l"/>
                      <a:r>
                        <a:rPr lang="en-US" sz="1300" dirty="0" smtClean="0">
                          <a:solidFill>
                            <a:schemeClr val="tx1"/>
                          </a:solidFill>
                        </a:rPr>
                        <a:t>ANNUAL</a:t>
                      </a:r>
                      <a:r>
                        <a:rPr lang="en-US" sz="1300" baseline="0" dirty="0" smtClean="0">
                          <a:solidFill>
                            <a:schemeClr val="tx1"/>
                          </a:solidFill>
                        </a:rPr>
                        <a:t> TARGET</a:t>
                      </a:r>
                      <a:endParaRPr lang="en-US" sz="1300" dirty="0">
                        <a:solidFill>
                          <a:schemeClr val="tx1"/>
                        </a:solidFill>
                      </a:endParaRPr>
                    </a:p>
                  </a:txBody>
                  <a:tcPr marT="45736" marB="45736"/>
                </a:tc>
                <a:tc>
                  <a:txBody>
                    <a:bodyPr/>
                    <a:lstStyle/>
                    <a:p>
                      <a:pPr algn="l"/>
                      <a:r>
                        <a:rPr lang="en-US" sz="1300" dirty="0" smtClean="0">
                          <a:solidFill>
                            <a:schemeClr val="tx1"/>
                          </a:solidFill>
                        </a:rPr>
                        <a:t> ANNUAL</a:t>
                      </a:r>
                    </a:p>
                    <a:p>
                      <a:pPr algn="l"/>
                      <a:r>
                        <a:rPr lang="en-US" sz="1300" dirty="0" smtClean="0">
                          <a:solidFill>
                            <a:schemeClr val="tx1"/>
                          </a:solidFill>
                        </a:rPr>
                        <a:t>ACTUALS</a:t>
                      </a:r>
                      <a:endParaRPr lang="en-US" sz="1300" dirty="0">
                        <a:solidFill>
                          <a:schemeClr val="tx1"/>
                        </a:solidFill>
                      </a:endParaRPr>
                    </a:p>
                  </a:txBody>
                  <a:tcPr marT="45736" marB="45736"/>
                </a:tc>
                <a:tc>
                  <a:txBody>
                    <a:bodyPr/>
                    <a:lstStyle/>
                    <a:p>
                      <a:pPr algn="l"/>
                      <a:r>
                        <a:rPr lang="en-US" sz="1300" dirty="0" smtClean="0">
                          <a:solidFill>
                            <a:schemeClr val="tx1"/>
                          </a:solidFill>
                        </a:rPr>
                        <a:t>BUDGET</a:t>
                      </a:r>
                    </a:p>
                  </a:txBody>
                  <a:tcPr marT="45736" marB="45736"/>
                </a:tc>
                <a:tc>
                  <a:txBody>
                    <a:bodyPr/>
                    <a:lstStyle/>
                    <a:p>
                      <a:pPr algn="l"/>
                      <a:r>
                        <a:rPr lang="en-US" sz="1300" dirty="0" smtClean="0">
                          <a:solidFill>
                            <a:schemeClr val="tx1"/>
                          </a:solidFill>
                        </a:rPr>
                        <a:t>EXPENDITURE</a:t>
                      </a:r>
                      <a:endParaRPr lang="en-US" sz="1300" dirty="0">
                        <a:solidFill>
                          <a:schemeClr val="tx1"/>
                        </a:solidFill>
                      </a:endParaRPr>
                    </a:p>
                  </a:txBody>
                  <a:tcPr marT="45736" marB="45736"/>
                </a:tc>
                <a:tc>
                  <a:txBody>
                    <a:bodyPr/>
                    <a:lstStyle/>
                    <a:p>
                      <a:pPr algn="l"/>
                      <a:r>
                        <a:rPr lang="en-US" sz="1300" dirty="0" smtClean="0">
                          <a:solidFill>
                            <a:schemeClr val="tx1"/>
                          </a:solidFill>
                        </a:rPr>
                        <a:t>PROGRESS</a:t>
                      </a:r>
                      <a:endParaRPr lang="en-US" sz="1300" dirty="0">
                        <a:solidFill>
                          <a:schemeClr val="tx1"/>
                        </a:solidFill>
                      </a:endParaRPr>
                    </a:p>
                  </a:txBody>
                  <a:tcPr marT="45736" marB="45736"/>
                </a:tc>
                <a:tc>
                  <a:txBody>
                    <a:bodyPr/>
                    <a:lstStyle/>
                    <a:p>
                      <a:pPr algn="l"/>
                      <a:r>
                        <a:rPr lang="en-US" sz="1300" dirty="0" smtClean="0">
                          <a:solidFill>
                            <a:schemeClr val="tx1"/>
                          </a:solidFill>
                        </a:rPr>
                        <a:t>CHALLENGES </a:t>
                      </a:r>
                      <a:endParaRPr lang="en-US" sz="1300" dirty="0">
                        <a:solidFill>
                          <a:schemeClr val="tx1"/>
                        </a:solidFill>
                      </a:endParaRPr>
                    </a:p>
                  </a:txBody>
                  <a:tcPr marT="45736" marB="45736"/>
                </a:tc>
                <a:tc>
                  <a:txBody>
                    <a:bodyPr/>
                    <a:lstStyle/>
                    <a:p>
                      <a:pPr algn="l"/>
                      <a:r>
                        <a:rPr lang="en-US" sz="1300" dirty="0" smtClean="0">
                          <a:solidFill>
                            <a:schemeClr val="tx1"/>
                          </a:solidFill>
                        </a:rPr>
                        <a:t>REMEDIAL ACTION</a:t>
                      </a:r>
                      <a:endParaRPr lang="en-US" sz="1300" dirty="0">
                        <a:solidFill>
                          <a:schemeClr val="tx1"/>
                        </a:solidFill>
                      </a:endParaRPr>
                    </a:p>
                  </a:txBody>
                  <a:tcPr marT="45736" marB="45736"/>
                </a:tc>
              </a:tr>
              <a:tr h="1152153">
                <a:tc>
                  <a:txBody>
                    <a:bodyPr/>
                    <a:lstStyle/>
                    <a:p>
                      <a:pPr algn="l"/>
                      <a:r>
                        <a:rPr lang="en-US" sz="1400" dirty="0" smtClean="0">
                          <a:latin typeface="Agency FB" panose="020B0503020202020204" pitchFamily="34" charset="0"/>
                        </a:rPr>
                        <a:t>Mohlalaotwane Upgrading of roads and Stormwater</a:t>
                      </a:r>
                    </a:p>
                  </a:txBody>
                  <a:tcPr marT="45736" marB="45736"/>
                </a:tc>
                <a:tc>
                  <a:txBody>
                    <a:bodyPr/>
                    <a:lstStyle/>
                    <a:p>
                      <a:pPr algn="l"/>
                      <a:r>
                        <a:rPr lang="en-US" sz="1400" dirty="0" smtClean="0">
                          <a:latin typeface="Agency FB" panose="020B0503020202020204" pitchFamily="34" charset="0"/>
                        </a:rPr>
                        <a:t>1.0km of road Constructed</a:t>
                      </a:r>
                    </a:p>
                  </a:txBody>
                  <a:tcPr marT="45736" marB="45736"/>
                </a:tc>
                <a:tc>
                  <a:txBody>
                    <a:bodyPr/>
                    <a:lstStyle/>
                    <a:p>
                      <a:pPr algn="l"/>
                      <a:r>
                        <a:rPr lang="en-US" sz="1400" dirty="0" smtClean="0">
                          <a:latin typeface="Agency FB" panose="020B0503020202020204" pitchFamily="34" charset="0"/>
                        </a:rPr>
                        <a:t>1.0km of road Constructed</a:t>
                      </a:r>
                    </a:p>
                  </a:txBody>
                  <a:tcPr marT="45736" marB="45736"/>
                </a:tc>
                <a:tc>
                  <a:txBody>
                    <a:bodyPr/>
                    <a:lstStyle/>
                    <a:p>
                      <a:pPr algn="l"/>
                      <a:r>
                        <a:rPr lang="en-US" sz="1400" dirty="0" smtClean="0">
                          <a:latin typeface="Agency FB" panose="020B0503020202020204" pitchFamily="34" charset="0"/>
                        </a:rPr>
                        <a:t>R26,805,000.00</a:t>
                      </a:r>
                    </a:p>
                  </a:txBody>
                  <a:tcPr marT="45736" marB="45736"/>
                </a:tc>
                <a:tc>
                  <a:txBody>
                    <a:bodyPr/>
                    <a:lstStyle/>
                    <a:p>
                      <a:pPr algn="l"/>
                      <a:r>
                        <a:rPr lang="en-US" sz="1400" dirty="0" smtClean="0">
                          <a:effectLst/>
                          <a:latin typeface="Agency FB" panose="020B0503020202020204" pitchFamily="34" charset="0"/>
                          <a:ea typeface="Calibri" panose="020F0502020204030204" pitchFamily="34" charset="0"/>
                          <a:cs typeface="Times New Roman" panose="02020603050405020304" pitchFamily="18" charset="0"/>
                        </a:rPr>
                        <a:t>R6 584 047.17</a:t>
                      </a:r>
                      <a:endParaRPr lang="en-US" sz="1400" dirty="0">
                        <a:latin typeface="Agency FB" panose="020B0503020202020204" pitchFamily="34" charset="0"/>
                      </a:endParaRPr>
                    </a:p>
                  </a:txBody>
                  <a:tcPr marT="45736" marB="45736"/>
                </a:tc>
                <a:tc>
                  <a:txBody>
                    <a:bodyPr/>
                    <a:lstStyle/>
                    <a:p>
                      <a:pPr algn="l"/>
                      <a:r>
                        <a:rPr lang="en-US" sz="1400" dirty="0" smtClean="0">
                          <a:latin typeface="Agency FB" panose="020B0503020202020204" pitchFamily="34" charset="0"/>
                        </a:rPr>
                        <a:t>Achieved</a:t>
                      </a:r>
                      <a:endParaRPr lang="en-US" sz="1400" dirty="0">
                        <a:latin typeface="Agency FB" panose="020B0503020202020204" pitchFamily="34" charset="0"/>
                      </a:endParaRPr>
                    </a:p>
                  </a:txBody>
                  <a:tcPr marT="45736" marB="45736"/>
                </a:tc>
                <a:tc>
                  <a:txBody>
                    <a:bodyPr/>
                    <a:lstStyle/>
                    <a:p>
                      <a:pPr algn="l"/>
                      <a:r>
                        <a:rPr lang="en-US" sz="1400" smtClean="0">
                          <a:latin typeface="Agency FB" panose="020B0503020202020204" pitchFamily="34" charset="0"/>
                        </a:rPr>
                        <a:t>None</a:t>
                      </a:r>
                      <a:endParaRPr lang="en-US" sz="1400" dirty="0">
                        <a:latin typeface="Agency FB" panose="020B0503020202020204" pitchFamily="34" charset="0"/>
                      </a:endParaRPr>
                    </a:p>
                  </a:txBody>
                  <a:tcPr marT="45736" marB="45736"/>
                </a:tc>
                <a:tc>
                  <a:txBody>
                    <a:bodyPr/>
                    <a:lstStyle/>
                    <a:p>
                      <a:pPr algn="l"/>
                      <a:r>
                        <a:rPr lang="en-US" sz="1400" smtClean="0">
                          <a:latin typeface="Agency FB" panose="020B0503020202020204" pitchFamily="34" charset="0"/>
                        </a:rPr>
                        <a:t>None</a:t>
                      </a:r>
                      <a:endParaRPr lang="en-US" sz="1400" dirty="0">
                        <a:latin typeface="Agency FB" panose="020B0503020202020204" pitchFamily="34" charset="0"/>
                      </a:endParaRPr>
                    </a:p>
                  </a:txBody>
                  <a:tcPr marT="45736" marB="45736"/>
                </a:tc>
              </a:tr>
              <a:tr h="951599">
                <a:tc>
                  <a:txBody>
                    <a:bodyPr/>
                    <a:lstStyle/>
                    <a:p>
                      <a:pPr algn="l"/>
                      <a:r>
                        <a:rPr lang="en-US" sz="1400" dirty="0" smtClean="0">
                          <a:latin typeface="Agency FB" panose="020B0503020202020204" pitchFamily="34" charset="0"/>
                        </a:rPr>
                        <a:t>Moganyaka Upgrading of road and Stormwater</a:t>
                      </a:r>
                    </a:p>
                  </a:txBody>
                  <a:tcPr marT="45736" marB="45736"/>
                </a:tc>
                <a:tc>
                  <a:txBody>
                    <a:bodyPr/>
                    <a:lstStyle/>
                    <a:p>
                      <a:pPr algn="l"/>
                      <a:r>
                        <a:rPr lang="en-US" sz="1400" dirty="0" smtClean="0">
                          <a:latin typeface="Agency FB" panose="020B0503020202020204" pitchFamily="34" charset="0"/>
                        </a:rPr>
                        <a:t>1km of road constructed</a:t>
                      </a:r>
                    </a:p>
                  </a:txBody>
                  <a:tcPr marT="45736" marB="45736"/>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prstClr val="black"/>
                          </a:solidFill>
                          <a:effectLst/>
                          <a:uLnTx/>
                          <a:uFillTx/>
                          <a:latin typeface="Agency FB" panose="020B0503020202020204" pitchFamily="34" charset="0"/>
                        </a:rPr>
                        <a:t>1.0km of road constructed</a:t>
                      </a:r>
                    </a:p>
                  </a:txBody>
                  <a:tcPr marT="45736" marB="45736"/>
                </a:tc>
                <a:tc>
                  <a:txBody>
                    <a:bodyPr/>
                    <a:lstStyle/>
                    <a:p>
                      <a:pPr algn="l"/>
                      <a:r>
                        <a:rPr lang="en-US" sz="1400" dirty="0" smtClean="0">
                          <a:latin typeface="Agency FB" panose="020B0503020202020204" pitchFamily="34" charset="0"/>
                        </a:rPr>
                        <a:t>R8,500,000.00</a:t>
                      </a:r>
                    </a:p>
                  </a:txBody>
                  <a:tcPr marT="45736" marB="45736"/>
                </a:tc>
                <a:tc>
                  <a:txBody>
                    <a:bodyPr/>
                    <a:lstStyle/>
                    <a:p>
                      <a:pPr algn="l"/>
                      <a:r>
                        <a:rPr lang="en-US" sz="1400" dirty="0" smtClean="0">
                          <a:effectLst/>
                          <a:latin typeface="Agency FB" panose="020B0503020202020204" pitchFamily="34" charset="0"/>
                          <a:ea typeface="Calibri" panose="020F0502020204030204" pitchFamily="34" charset="0"/>
                          <a:cs typeface="Times New Roman" panose="02020603050405020304" pitchFamily="18" charset="0"/>
                        </a:rPr>
                        <a:t>R 7 837 150.86</a:t>
                      </a:r>
                      <a:endParaRPr lang="en-US" sz="1400" dirty="0">
                        <a:latin typeface="Agency FB" panose="020B0503020202020204" pitchFamily="34" charset="0"/>
                      </a:endParaRPr>
                    </a:p>
                  </a:txBody>
                  <a:tcPr marT="45736" marB="45736"/>
                </a:tc>
                <a:tc>
                  <a:txBody>
                    <a:bodyPr/>
                    <a:lstStyle/>
                    <a:p>
                      <a:pPr algn="l"/>
                      <a:r>
                        <a:rPr lang="en-US" sz="1400" dirty="0" smtClean="0">
                          <a:latin typeface="Agency FB" panose="020B0503020202020204" pitchFamily="34" charset="0"/>
                        </a:rPr>
                        <a:t>Achieved</a:t>
                      </a:r>
                      <a:endParaRPr lang="en-US" sz="1400" dirty="0">
                        <a:latin typeface="Agency FB" panose="020B0503020202020204" pitchFamily="34" charset="0"/>
                      </a:endParaRPr>
                    </a:p>
                  </a:txBody>
                  <a:tcPr marT="45736" marB="45736"/>
                </a:tc>
                <a:tc>
                  <a:txBody>
                    <a:bodyPr/>
                    <a:lstStyle/>
                    <a:p>
                      <a:pPr algn="l"/>
                      <a:r>
                        <a:rPr lang="en-US" sz="1400" dirty="0" smtClean="0">
                          <a:latin typeface="Agency FB" panose="020B0503020202020204" pitchFamily="34" charset="0"/>
                        </a:rPr>
                        <a:t>None</a:t>
                      </a:r>
                      <a:endParaRPr lang="en-US" sz="1400" dirty="0">
                        <a:latin typeface="Agency FB" panose="020B0503020202020204" pitchFamily="34" charset="0"/>
                      </a:endParaRPr>
                    </a:p>
                  </a:txBody>
                  <a:tcPr marT="45736" marB="45736"/>
                </a:tc>
                <a:tc>
                  <a:txBody>
                    <a:bodyPr/>
                    <a:lstStyle/>
                    <a:p>
                      <a:pPr algn="l"/>
                      <a:r>
                        <a:rPr lang="en-US" sz="1400" smtClean="0">
                          <a:latin typeface="Agency FB" panose="020B0503020202020204" pitchFamily="34" charset="0"/>
                        </a:rPr>
                        <a:t>None</a:t>
                      </a:r>
                      <a:endParaRPr lang="en-US" sz="1400" dirty="0">
                        <a:latin typeface="Agency FB" panose="020B0503020202020204" pitchFamily="34" charset="0"/>
                      </a:endParaRPr>
                    </a:p>
                  </a:txBody>
                  <a:tcPr marT="45736" marB="45736"/>
                </a:tc>
              </a:tr>
              <a:tr h="727390">
                <a:tc>
                  <a:txBody>
                    <a:bodyPr/>
                    <a:lstStyle/>
                    <a:p>
                      <a:pPr algn="l"/>
                      <a:r>
                        <a:rPr lang="en-US" sz="1400" dirty="0" smtClean="0">
                          <a:latin typeface="Agency FB" panose="020B0503020202020204" pitchFamily="34" charset="0"/>
                        </a:rPr>
                        <a:t>Dichoeung Upgrading of roads and Stormwater</a:t>
                      </a:r>
                    </a:p>
                  </a:txBody>
                  <a:tcPr marT="45736" marB="45736"/>
                </a:tc>
                <a:tc>
                  <a:txBody>
                    <a:bodyPr/>
                    <a:lstStyle/>
                    <a:p>
                      <a:pPr algn="l"/>
                      <a:r>
                        <a:rPr lang="en-US" sz="1400" dirty="0" smtClean="0">
                          <a:latin typeface="Agency FB" panose="020B0503020202020204" pitchFamily="34" charset="0"/>
                        </a:rPr>
                        <a:t>1.0 km of roads constructed</a:t>
                      </a:r>
                    </a:p>
                  </a:txBody>
                  <a:tcPr marT="45736" marB="45736"/>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prstClr val="black"/>
                          </a:solidFill>
                          <a:effectLst/>
                          <a:uLnTx/>
                          <a:uFillTx/>
                          <a:latin typeface="Agency FB" panose="020B0503020202020204" pitchFamily="34" charset="0"/>
                        </a:rPr>
                        <a:t>1.45 km of roads constructed</a:t>
                      </a:r>
                    </a:p>
                  </a:txBody>
                  <a:tcPr marT="45736" marB="45736"/>
                </a:tc>
                <a:tc>
                  <a:txBody>
                    <a:bodyPr/>
                    <a:lstStyle/>
                    <a:p>
                      <a:pPr algn="l"/>
                      <a:r>
                        <a:rPr lang="en-US" sz="1400" dirty="0" smtClean="0">
                          <a:latin typeface="Agency FB" panose="020B0503020202020204" pitchFamily="34" charset="0"/>
                        </a:rPr>
                        <a:t>R12,500,000.00</a:t>
                      </a:r>
                    </a:p>
                  </a:txBody>
                  <a:tcPr marT="45736" marB="45736"/>
                </a:tc>
                <a:tc>
                  <a:txBody>
                    <a:bodyPr/>
                    <a:lstStyle/>
                    <a:p>
                      <a:pPr algn="l"/>
                      <a:r>
                        <a:rPr lang="en-US" sz="1400" dirty="0" smtClean="0">
                          <a:effectLst/>
                          <a:latin typeface="Agency FB" panose="020B0503020202020204" pitchFamily="34" charset="0"/>
                          <a:ea typeface="Calibri" panose="020F0502020204030204" pitchFamily="34" charset="0"/>
                          <a:cs typeface="Times New Roman" panose="02020603050405020304" pitchFamily="18" charset="0"/>
                        </a:rPr>
                        <a:t>R 12 498 264.97</a:t>
                      </a:r>
                      <a:endParaRPr lang="en-US" sz="1400" dirty="0">
                        <a:latin typeface="Agency FB" panose="020B0503020202020204" pitchFamily="34" charset="0"/>
                      </a:endParaRPr>
                    </a:p>
                  </a:txBody>
                  <a:tcPr marT="45736" marB="45736"/>
                </a:tc>
                <a:tc>
                  <a:txBody>
                    <a:bodyPr/>
                    <a:lstStyle/>
                    <a:p>
                      <a:pPr algn="l"/>
                      <a:r>
                        <a:rPr lang="en-US" sz="1400" dirty="0" smtClean="0">
                          <a:latin typeface="Agency FB" panose="020B0503020202020204" pitchFamily="34" charset="0"/>
                        </a:rPr>
                        <a:t>Achieved</a:t>
                      </a:r>
                      <a:endParaRPr lang="en-US" sz="1400" dirty="0">
                        <a:latin typeface="Agency FB" panose="020B0503020202020204" pitchFamily="34" charset="0"/>
                      </a:endParaRPr>
                    </a:p>
                  </a:txBody>
                  <a:tcPr marT="45736" marB="45736"/>
                </a:tc>
                <a:tc>
                  <a:txBody>
                    <a:bodyPr/>
                    <a:lstStyle/>
                    <a:p>
                      <a:pPr algn="l"/>
                      <a:r>
                        <a:rPr lang="en-US" sz="1400" dirty="0" smtClean="0">
                          <a:latin typeface="Agency FB" panose="020B0503020202020204" pitchFamily="34" charset="0"/>
                        </a:rPr>
                        <a:t>None</a:t>
                      </a:r>
                      <a:endParaRPr lang="en-US" sz="1400" dirty="0">
                        <a:latin typeface="Agency FB" panose="020B0503020202020204" pitchFamily="34" charset="0"/>
                      </a:endParaRPr>
                    </a:p>
                  </a:txBody>
                  <a:tcPr marT="45736" marB="45736"/>
                </a:tc>
                <a:tc>
                  <a:txBody>
                    <a:bodyPr/>
                    <a:lstStyle/>
                    <a:p>
                      <a:pPr algn="l"/>
                      <a:r>
                        <a:rPr lang="en-US" sz="1400" dirty="0" smtClean="0">
                          <a:latin typeface="Agency FB" panose="020B0503020202020204" pitchFamily="34" charset="0"/>
                        </a:rPr>
                        <a:t>None</a:t>
                      </a:r>
                      <a:endParaRPr lang="en-US" sz="1400" dirty="0">
                        <a:latin typeface="Agency FB" panose="020B0503020202020204" pitchFamily="34" charset="0"/>
                      </a:endParaRPr>
                    </a:p>
                  </a:txBody>
                  <a:tcPr marT="45736" marB="45736"/>
                </a:tc>
              </a:tr>
              <a:tr h="1151477">
                <a:tc>
                  <a:txBody>
                    <a:bodyPr/>
                    <a:lstStyle/>
                    <a:p>
                      <a:pPr algn="l"/>
                      <a:r>
                        <a:rPr lang="sv-SE" sz="1400" dirty="0" smtClean="0">
                          <a:latin typeface="Agency FB" panose="020B0503020202020204" pitchFamily="34" charset="0"/>
                        </a:rPr>
                        <a:t>Marble Hall Ext 6 Stormwater</a:t>
                      </a:r>
                      <a:endParaRPr lang="en-US" sz="1400" dirty="0" smtClean="0">
                        <a:latin typeface="Agency FB" panose="020B0503020202020204" pitchFamily="34" charset="0"/>
                      </a:endParaRPr>
                    </a:p>
                  </a:txBody>
                  <a:tcPr marT="45736" marB="45736"/>
                </a:tc>
                <a:tc>
                  <a:txBody>
                    <a:bodyPr/>
                    <a:lstStyle/>
                    <a:p>
                      <a:pPr algn="l"/>
                      <a:r>
                        <a:rPr lang="en-US" sz="1400" dirty="0" smtClean="0">
                          <a:latin typeface="Agency FB" panose="020B0503020202020204" pitchFamily="34" charset="0"/>
                        </a:rPr>
                        <a:t>2.8km of Storm water Structures Constructed</a:t>
                      </a:r>
                    </a:p>
                  </a:txBody>
                  <a:tcPr marT="45736" marB="45736"/>
                </a:tc>
                <a:tc>
                  <a:txBody>
                    <a:bodyPr/>
                    <a:lstStyle/>
                    <a:p>
                      <a:pPr algn="l"/>
                      <a:r>
                        <a:rPr lang="en-US" sz="1400" dirty="0" smtClean="0">
                          <a:latin typeface="Agency FB" panose="020B0503020202020204" pitchFamily="34" charset="0"/>
                        </a:rPr>
                        <a:t>Design Completed</a:t>
                      </a:r>
                      <a:endParaRPr lang="en-US" sz="1400" dirty="0">
                        <a:latin typeface="Agency FB" panose="020B0503020202020204" pitchFamily="34" charset="0"/>
                      </a:endParaRPr>
                    </a:p>
                  </a:txBody>
                  <a:tcPr marT="45736" marB="45736"/>
                </a:tc>
                <a:tc>
                  <a:txBody>
                    <a:bodyPr/>
                    <a:lstStyle/>
                    <a:p>
                      <a:pPr algn="l"/>
                      <a:r>
                        <a:rPr lang="en-US" sz="1400" dirty="0" smtClean="0">
                          <a:latin typeface="Agency FB" panose="020B0503020202020204" pitchFamily="34" charset="0"/>
                        </a:rPr>
                        <a:t>R2,400,000.00</a:t>
                      </a:r>
                    </a:p>
                  </a:txBody>
                  <a:tcPr marT="45736" marB="45736"/>
                </a:tc>
                <a:tc>
                  <a:txBody>
                    <a:bodyPr/>
                    <a:lstStyle/>
                    <a:p>
                      <a:pPr algn="l"/>
                      <a:r>
                        <a:rPr lang="en-US" sz="1400" dirty="0" smtClean="0">
                          <a:effectLst/>
                          <a:latin typeface="Agency FB" panose="020B0503020202020204" pitchFamily="34" charset="0"/>
                          <a:ea typeface="Calibri" panose="020F0502020204030204" pitchFamily="34" charset="0"/>
                          <a:cs typeface="Times New Roman" panose="02020603050405020304" pitchFamily="18" charset="0"/>
                        </a:rPr>
                        <a:t>R630 000.00</a:t>
                      </a:r>
                      <a:endParaRPr lang="en-US" sz="1400" dirty="0">
                        <a:latin typeface="Agency FB" panose="020B0503020202020204" pitchFamily="34" charset="0"/>
                      </a:endParaRPr>
                    </a:p>
                  </a:txBody>
                  <a:tcPr marT="45736" marB="45736"/>
                </a:tc>
                <a:tc>
                  <a:txBody>
                    <a:bodyPr/>
                    <a:lstStyle/>
                    <a:p>
                      <a:pPr algn="l"/>
                      <a:r>
                        <a:rPr lang="en-US" sz="1400" dirty="0" smtClean="0">
                          <a:latin typeface="Agency FB" panose="020B0503020202020204" pitchFamily="34" charset="0"/>
                        </a:rPr>
                        <a:t>Not Achieved</a:t>
                      </a:r>
                      <a:endParaRPr lang="en-US" sz="1400" dirty="0">
                        <a:latin typeface="Agency FB" panose="020B0503020202020204" pitchFamily="34" charset="0"/>
                      </a:endParaRPr>
                    </a:p>
                  </a:txBody>
                  <a:tcPr marT="45736" marB="45736"/>
                </a:tc>
                <a:tc>
                  <a:txBody>
                    <a:bodyPr/>
                    <a:lstStyle/>
                    <a:p>
                      <a:pPr algn="l"/>
                      <a:r>
                        <a:rPr lang="en-US" sz="1400" dirty="0" smtClean="0">
                          <a:effectLst/>
                          <a:latin typeface="Agency FB" panose="020B0503020202020204" pitchFamily="34" charset="0"/>
                          <a:ea typeface="Calibri" panose="020F0502020204030204" pitchFamily="34" charset="0"/>
                          <a:cs typeface="Times New Roman" panose="02020603050405020304" pitchFamily="18" charset="0"/>
                        </a:rPr>
                        <a:t>Consultants appointed very late for Design and construction to be completed</a:t>
                      </a:r>
                      <a:endParaRPr lang="en-US" sz="1400" dirty="0">
                        <a:latin typeface="Agency FB" panose="020B0503020202020204" pitchFamily="34" charset="0"/>
                      </a:endParaRPr>
                    </a:p>
                  </a:txBody>
                  <a:tcPr marT="45736" marB="45736"/>
                </a:tc>
                <a:tc>
                  <a:txBody>
                    <a:bodyPr/>
                    <a:lstStyle/>
                    <a:p>
                      <a:pPr algn="l"/>
                      <a:r>
                        <a:rPr lang="en-US" sz="1400" dirty="0" smtClean="0">
                          <a:effectLst/>
                          <a:latin typeface="Agency FB" panose="020B0503020202020204" pitchFamily="34" charset="0"/>
                          <a:ea typeface="Calibri" panose="020F0502020204030204" pitchFamily="34" charset="0"/>
                          <a:cs typeface="Times New Roman" panose="02020603050405020304" pitchFamily="18" charset="0"/>
                        </a:rPr>
                        <a:t>Project to be constructed in 2016/17 financial year.</a:t>
                      </a:r>
                      <a:endParaRPr lang="en-US" sz="1400" dirty="0">
                        <a:latin typeface="Agency FB" panose="020B0503020202020204" pitchFamily="34" charset="0"/>
                      </a:endParaRPr>
                    </a:p>
                  </a:txBody>
                  <a:tcPr marT="45736" marB="45736"/>
                </a:tc>
              </a:tr>
              <a:tr h="1151477">
                <a:tc>
                  <a:txBody>
                    <a:bodyPr/>
                    <a:lstStyle/>
                    <a:p>
                      <a:pPr algn="l"/>
                      <a:r>
                        <a:rPr lang="en-US" sz="1400" dirty="0" smtClean="0">
                          <a:latin typeface="Agency FB" panose="020B0503020202020204" pitchFamily="34" charset="0"/>
                        </a:rPr>
                        <a:t>Reconstruction of  N11 Junctions</a:t>
                      </a:r>
                    </a:p>
                  </a:txBody>
                  <a:tcPr marT="45736" marB="45736"/>
                </a:tc>
                <a:tc>
                  <a:txBody>
                    <a:bodyPr/>
                    <a:lstStyle/>
                    <a:p>
                      <a:pPr algn="l"/>
                      <a:r>
                        <a:rPr lang="en-US" sz="1400" dirty="0" smtClean="0">
                          <a:latin typeface="Agency FB" panose="020B0503020202020204" pitchFamily="34" charset="0"/>
                        </a:rPr>
                        <a:t>2 Junctions Reconstructed</a:t>
                      </a:r>
                    </a:p>
                  </a:txBody>
                  <a:tcPr marT="45736" marB="45736"/>
                </a:tc>
                <a:tc>
                  <a:txBody>
                    <a:bodyPr/>
                    <a:lstStyle/>
                    <a:p>
                      <a:pPr algn="l"/>
                      <a:r>
                        <a:rPr lang="en-US" sz="1400" dirty="0" smtClean="0">
                          <a:latin typeface="Agency FB" panose="020B0503020202020204" pitchFamily="34" charset="0"/>
                        </a:rPr>
                        <a:t>Design Completed</a:t>
                      </a:r>
                      <a:endParaRPr lang="en-US" sz="1400" dirty="0">
                        <a:latin typeface="Agency FB" panose="020B0503020202020204" pitchFamily="34" charset="0"/>
                      </a:endParaRPr>
                    </a:p>
                  </a:txBody>
                  <a:tcPr marT="45736" marB="45736"/>
                </a:tc>
                <a:tc>
                  <a:txBody>
                    <a:bodyPr/>
                    <a:lstStyle/>
                    <a:p>
                      <a:pPr algn="l"/>
                      <a:r>
                        <a:rPr lang="en-US" sz="1400" dirty="0" smtClean="0">
                          <a:latin typeface="Agency FB" panose="020B0503020202020204" pitchFamily="34" charset="0"/>
                        </a:rPr>
                        <a:t>R1,700,000.00</a:t>
                      </a:r>
                    </a:p>
                  </a:txBody>
                  <a:tcPr marT="45736" marB="45736"/>
                </a:tc>
                <a:tc>
                  <a:txBody>
                    <a:bodyPr/>
                    <a:lstStyle/>
                    <a:p>
                      <a:pPr algn="l"/>
                      <a:r>
                        <a:rPr lang="en-US" sz="1400" dirty="0" smtClean="0">
                          <a:effectLst/>
                          <a:latin typeface="Agency FB" panose="020B0503020202020204" pitchFamily="34" charset="0"/>
                          <a:ea typeface="Calibri" panose="020F0502020204030204" pitchFamily="34" charset="0"/>
                          <a:cs typeface="Times New Roman" panose="02020603050405020304" pitchFamily="18" charset="0"/>
                        </a:rPr>
                        <a:t>R334 503.36</a:t>
                      </a:r>
                      <a:endParaRPr lang="en-US" sz="1400" dirty="0">
                        <a:latin typeface="Agency FB" panose="020B0503020202020204" pitchFamily="34" charset="0"/>
                      </a:endParaRPr>
                    </a:p>
                  </a:txBody>
                  <a:tcPr marT="45736" marB="45736"/>
                </a:tc>
                <a:tc>
                  <a:txBody>
                    <a:bodyPr/>
                    <a:lstStyle/>
                    <a:p>
                      <a:pPr algn="l"/>
                      <a:r>
                        <a:rPr lang="en-US" sz="1400" dirty="0" smtClean="0">
                          <a:latin typeface="Agency FB" panose="020B0503020202020204" pitchFamily="34" charset="0"/>
                        </a:rPr>
                        <a:t>Not Achieved</a:t>
                      </a:r>
                      <a:endParaRPr lang="en-US" sz="1400" dirty="0">
                        <a:latin typeface="Agency FB" panose="020B0503020202020204" pitchFamily="34" charset="0"/>
                      </a:endParaRPr>
                    </a:p>
                  </a:txBody>
                  <a:tcPr marT="45736" marB="45736"/>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prstClr val="black"/>
                          </a:solidFill>
                          <a:effectLst/>
                          <a:uLnTx/>
                          <a:uFillTx/>
                          <a:latin typeface="Agency FB" panose="020B0503020202020204" pitchFamily="34" charset="0"/>
                          <a:ea typeface="Calibri" panose="020F0502020204030204" pitchFamily="34" charset="0"/>
                          <a:cs typeface="Times New Roman" panose="02020603050405020304" pitchFamily="18" charset="0"/>
                        </a:rPr>
                        <a:t>Consultants appointed very late for Design and construction to be completed</a:t>
                      </a:r>
                      <a:endParaRPr kumimoji="0" lang="en-US" sz="1400" b="0" i="0" u="none" strike="noStrike" kern="1200" cap="none" spc="0" normalizeH="0" baseline="0" noProof="0" dirty="0" smtClean="0">
                        <a:ln>
                          <a:noFill/>
                        </a:ln>
                        <a:solidFill>
                          <a:prstClr val="black"/>
                        </a:solidFill>
                        <a:effectLst/>
                        <a:uLnTx/>
                        <a:uFillTx/>
                        <a:latin typeface="Agency FB" panose="020B0503020202020204" pitchFamily="34" charset="0"/>
                      </a:endParaRPr>
                    </a:p>
                  </a:txBody>
                  <a:tcPr marT="45736" marB="45736"/>
                </a:tc>
                <a:tc>
                  <a:txBody>
                    <a:bodyPr/>
                    <a:lstStyle/>
                    <a:p>
                      <a:pPr algn="l"/>
                      <a:r>
                        <a:rPr lang="en-US" sz="1400" dirty="0" smtClean="0">
                          <a:effectLst/>
                          <a:latin typeface="Agency FB" panose="020B0503020202020204" pitchFamily="34" charset="0"/>
                          <a:ea typeface="Calibri" panose="020F0502020204030204" pitchFamily="34" charset="0"/>
                          <a:cs typeface="Times New Roman" panose="02020603050405020304" pitchFamily="18" charset="0"/>
                        </a:rPr>
                        <a:t>Project to be constructed in 2016/17 financial year.</a:t>
                      </a:r>
                      <a:endParaRPr lang="en-US" sz="1400" dirty="0">
                        <a:latin typeface="Agency FB" panose="020B0503020202020204" pitchFamily="34" charset="0"/>
                      </a:endParaRPr>
                    </a:p>
                  </a:txBody>
                  <a:tcPr marT="45736" marB="45736"/>
                </a:tc>
              </a:tr>
            </a:tbl>
          </a:graphicData>
        </a:graphic>
      </p:graphicFrame>
    </p:spTree>
    <p:extLst>
      <p:ext uri="{BB962C8B-B14F-4D97-AF65-F5344CB8AC3E}">
        <p14:creationId xmlns:p14="http://schemas.microsoft.com/office/powerpoint/2010/main" val="1824388139"/>
      </p:ext>
    </p:extLst>
  </p:cSld>
  <p:clrMapOvr>
    <a:masterClrMapping/>
  </p:clrMapOvr>
  <p:transition spd="slow">
    <p:fade/>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6096000" y="0"/>
            <a:ext cx="3982029" cy="646331"/>
          </a:xfrm>
          <a:prstGeom prst="rect">
            <a:avLst/>
          </a:prstGeom>
          <a:solidFill>
            <a:srgbClr val="92D050"/>
          </a:solidFill>
        </p:spPr>
        <p:txBody>
          <a:bodyPr wrap="square" rtlCol="0">
            <a:spAutoFit/>
          </a:bodyPr>
          <a:lstStyle/>
          <a:p>
            <a:pPr algn="ctr"/>
            <a:r>
              <a:rPr lang="en-US" b="1" dirty="0" smtClean="0">
                <a:solidFill>
                  <a:srgbClr val="002060"/>
                </a:solidFill>
              </a:rPr>
              <a:t>EPMLM 2015/2016 ANNUAL PERFORMANCE </a:t>
            </a:r>
            <a:endParaRPr lang="en-US" b="1" dirty="0">
              <a:solidFill>
                <a:srgbClr val="002060"/>
              </a:solidFill>
            </a:endParaRPr>
          </a:p>
        </p:txBody>
      </p:sp>
      <p:pic>
        <p:nvPicPr>
          <p:cNvPr id="15362"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071102" y="-28466"/>
            <a:ext cx="914400" cy="703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Box 4"/>
          <p:cNvSpPr txBox="1"/>
          <p:nvPr/>
        </p:nvSpPr>
        <p:spPr>
          <a:xfrm>
            <a:off x="621217" y="323166"/>
            <a:ext cx="4800600" cy="368300"/>
          </a:xfrm>
          <a:prstGeom prst="rect">
            <a:avLst/>
          </a:prstGeom>
          <a:ln/>
        </p:spPr>
        <p:style>
          <a:lnRef idx="1">
            <a:schemeClr val="accent1"/>
          </a:lnRef>
          <a:fillRef idx="2">
            <a:schemeClr val="accent1"/>
          </a:fillRef>
          <a:effectRef idx="1">
            <a:schemeClr val="accent1"/>
          </a:effectRef>
          <a:fontRef idx="minor">
            <a:schemeClr val="dk1"/>
          </a:fontRef>
        </p:style>
        <p:txBody>
          <a:bodyPr>
            <a:spAutoFit/>
          </a:bodyPr>
          <a:lstStyle/>
          <a:p>
            <a:pPr algn="ctr" eaLnBrk="1" hangingPunct="1">
              <a:defRPr/>
            </a:pPr>
            <a:r>
              <a:rPr lang="en-US" dirty="0" smtClean="0"/>
              <a:t>KPA 2: Basic Service Delivery</a:t>
            </a:r>
            <a:endParaRPr lang="en-US" dirty="0"/>
          </a:p>
        </p:txBody>
      </p:sp>
      <p:sp>
        <p:nvSpPr>
          <p:cNvPr id="4" name="Slide Number Placeholder 3"/>
          <p:cNvSpPr>
            <a:spLocks noGrp="1"/>
          </p:cNvSpPr>
          <p:nvPr>
            <p:ph type="sldNum" sz="quarter" idx="12"/>
          </p:nvPr>
        </p:nvSpPr>
        <p:spPr>
          <a:xfrm>
            <a:off x="6096000" y="4207"/>
            <a:ext cx="1776208" cy="365125"/>
          </a:xfrm>
        </p:spPr>
        <p:txBody>
          <a:bodyPr/>
          <a:lstStyle/>
          <a:p>
            <a:fld id="{01BCFC26-62B4-4113-B485-962636936649}" type="slidenum">
              <a:rPr lang="en-US" smtClean="0"/>
              <a:pPr/>
              <a:t>31</a:t>
            </a:fld>
            <a:endParaRPr lang="en-US" dirty="0"/>
          </a:p>
        </p:txBody>
      </p:sp>
      <p:graphicFrame>
        <p:nvGraphicFramePr>
          <p:cNvPr id="8" name="Content Placeholder 5"/>
          <p:cNvGraphicFramePr>
            <a:graphicFrameLocks/>
          </p:cNvGraphicFramePr>
          <p:nvPr>
            <p:extLst>
              <p:ext uri="{D42A27DB-BD31-4B8C-83A1-F6EECF244321}">
                <p14:modId xmlns:p14="http://schemas.microsoft.com/office/powerpoint/2010/main" val="239128698"/>
              </p:ext>
            </p:extLst>
          </p:nvPr>
        </p:nvGraphicFramePr>
        <p:xfrm>
          <a:off x="621217" y="765878"/>
          <a:ext cx="10987687" cy="5853582"/>
        </p:xfrm>
        <a:graphic>
          <a:graphicData uri="http://schemas.openxmlformats.org/drawingml/2006/table">
            <a:tbl>
              <a:tblPr firstRow="1" bandRow="1">
                <a:tableStyleId>{5C22544A-7EE6-4342-B048-85BDC9FD1C3A}</a:tableStyleId>
              </a:tblPr>
              <a:tblGrid>
                <a:gridCol w="1288265"/>
                <a:gridCol w="1310796"/>
                <a:gridCol w="954157"/>
                <a:gridCol w="1033669"/>
                <a:gridCol w="1201992"/>
                <a:gridCol w="1362304"/>
                <a:gridCol w="1689652"/>
                <a:gridCol w="2146852"/>
              </a:tblGrid>
              <a:tr h="873106">
                <a:tc>
                  <a:txBody>
                    <a:bodyPr/>
                    <a:lstStyle/>
                    <a:p>
                      <a:pPr algn="l"/>
                      <a:r>
                        <a:rPr lang="en-US" sz="1300" dirty="0" smtClean="0">
                          <a:solidFill>
                            <a:schemeClr val="tx1"/>
                          </a:solidFill>
                        </a:rPr>
                        <a:t>PROJECTS(KPI as per SDBIP) </a:t>
                      </a:r>
                      <a:endParaRPr lang="en-US" sz="1300" dirty="0">
                        <a:solidFill>
                          <a:schemeClr val="tx1"/>
                        </a:solidFill>
                      </a:endParaRPr>
                    </a:p>
                  </a:txBody>
                  <a:tcPr marT="45736" marB="45736"/>
                </a:tc>
                <a:tc>
                  <a:txBody>
                    <a:bodyPr/>
                    <a:lstStyle/>
                    <a:p>
                      <a:pPr algn="l"/>
                      <a:r>
                        <a:rPr lang="en-US" sz="1300" dirty="0" smtClean="0">
                          <a:solidFill>
                            <a:schemeClr val="tx1"/>
                          </a:solidFill>
                        </a:rPr>
                        <a:t>ANNUAL</a:t>
                      </a:r>
                      <a:r>
                        <a:rPr lang="en-US" sz="1300" baseline="0" dirty="0" smtClean="0">
                          <a:solidFill>
                            <a:schemeClr val="tx1"/>
                          </a:solidFill>
                        </a:rPr>
                        <a:t> TARGET</a:t>
                      </a:r>
                      <a:endParaRPr lang="en-US" sz="1300" dirty="0">
                        <a:solidFill>
                          <a:schemeClr val="tx1"/>
                        </a:solidFill>
                      </a:endParaRPr>
                    </a:p>
                  </a:txBody>
                  <a:tcPr marT="45736" marB="45736"/>
                </a:tc>
                <a:tc>
                  <a:txBody>
                    <a:bodyPr/>
                    <a:lstStyle/>
                    <a:p>
                      <a:pPr algn="l"/>
                      <a:r>
                        <a:rPr lang="en-US" sz="1300" dirty="0" smtClean="0">
                          <a:solidFill>
                            <a:schemeClr val="tx1"/>
                          </a:solidFill>
                        </a:rPr>
                        <a:t> ANNUAL</a:t>
                      </a:r>
                    </a:p>
                    <a:p>
                      <a:pPr algn="l"/>
                      <a:r>
                        <a:rPr lang="en-US" sz="1300" dirty="0" smtClean="0">
                          <a:solidFill>
                            <a:schemeClr val="tx1"/>
                          </a:solidFill>
                        </a:rPr>
                        <a:t>ACTUALS</a:t>
                      </a:r>
                      <a:endParaRPr lang="en-US" sz="1300" dirty="0">
                        <a:solidFill>
                          <a:schemeClr val="tx1"/>
                        </a:solidFill>
                      </a:endParaRPr>
                    </a:p>
                  </a:txBody>
                  <a:tcPr marT="45736" marB="45736"/>
                </a:tc>
                <a:tc>
                  <a:txBody>
                    <a:bodyPr/>
                    <a:lstStyle/>
                    <a:p>
                      <a:pPr algn="l"/>
                      <a:r>
                        <a:rPr lang="en-US" sz="1300" dirty="0" smtClean="0">
                          <a:solidFill>
                            <a:schemeClr val="tx1"/>
                          </a:solidFill>
                        </a:rPr>
                        <a:t>BUDGET</a:t>
                      </a:r>
                    </a:p>
                  </a:txBody>
                  <a:tcPr marT="45736" marB="45736"/>
                </a:tc>
                <a:tc>
                  <a:txBody>
                    <a:bodyPr/>
                    <a:lstStyle/>
                    <a:p>
                      <a:pPr algn="l"/>
                      <a:r>
                        <a:rPr lang="en-US" sz="1300" dirty="0" smtClean="0">
                          <a:solidFill>
                            <a:schemeClr val="tx1"/>
                          </a:solidFill>
                        </a:rPr>
                        <a:t>EXPENDITURE</a:t>
                      </a:r>
                      <a:endParaRPr lang="en-US" sz="1300" dirty="0">
                        <a:solidFill>
                          <a:schemeClr val="tx1"/>
                        </a:solidFill>
                      </a:endParaRPr>
                    </a:p>
                  </a:txBody>
                  <a:tcPr marT="45736" marB="45736"/>
                </a:tc>
                <a:tc>
                  <a:txBody>
                    <a:bodyPr/>
                    <a:lstStyle/>
                    <a:p>
                      <a:pPr algn="l"/>
                      <a:r>
                        <a:rPr lang="en-US" sz="1300" dirty="0" smtClean="0">
                          <a:solidFill>
                            <a:schemeClr val="tx1"/>
                          </a:solidFill>
                        </a:rPr>
                        <a:t>PROGRESS</a:t>
                      </a:r>
                      <a:endParaRPr lang="en-US" sz="1300" dirty="0">
                        <a:solidFill>
                          <a:schemeClr val="tx1"/>
                        </a:solidFill>
                      </a:endParaRPr>
                    </a:p>
                  </a:txBody>
                  <a:tcPr marT="45736" marB="45736"/>
                </a:tc>
                <a:tc>
                  <a:txBody>
                    <a:bodyPr/>
                    <a:lstStyle/>
                    <a:p>
                      <a:pPr algn="l"/>
                      <a:r>
                        <a:rPr lang="en-US" sz="1300" dirty="0" smtClean="0">
                          <a:solidFill>
                            <a:schemeClr val="tx1"/>
                          </a:solidFill>
                        </a:rPr>
                        <a:t>CHALLENGES </a:t>
                      </a:r>
                      <a:endParaRPr lang="en-US" sz="1300" dirty="0">
                        <a:solidFill>
                          <a:schemeClr val="tx1"/>
                        </a:solidFill>
                      </a:endParaRPr>
                    </a:p>
                  </a:txBody>
                  <a:tcPr marT="45736" marB="45736"/>
                </a:tc>
                <a:tc>
                  <a:txBody>
                    <a:bodyPr/>
                    <a:lstStyle/>
                    <a:p>
                      <a:pPr algn="l"/>
                      <a:r>
                        <a:rPr lang="en-US" sz="1300" dirty="0" smtClean="0">
                          <a:solidFill>
                            <a:schemeClr val="tx1"/>
                          </a:solidFill>
                        </a:rPr>
                        <a:t>REMEDIAL ACTION</a:t>
                      </a:r>
                      <a:endParaRPr lang="en-US" sz="1300" dirty="0">
                        <a:solidFill>
                          <a:schemeClr val="tx1"/>
                        </a:solidFill>
                      </a:endParaRPr>
                    </a:p>
                  </a:txBody>
                  <a:tcPr marT="45736" marB="45736"/>
                </a:tc>
              </a:tr>
              <a:tr h="895589">
                <a:tc>
                  <a:txBody>
                    <a:bodyPr/>
                    <a:lstStyle/>
                    <a:p>
                      <a:pPr algn="l">
                        <a:lnSpc>
                          <a:spcPct val="100000"/>
                        </a:lnSpc>
                        <a:spcAft>
                          <a:spcPts val="0"/>
                        </a:spcAft>
                      </a:pPr>
                      <a:r>
                        <a:rPr lang="en-US" sz="1200" dirty="0">
                          <a:effectLst/>
                          <a:latin typeface="Agency FB" panose="020B0503020202020204" pitchFamily="34" charset="0"/>
                          <a:ea typeface="Batang" panose="02030600000101010101" pitchFamily="18" charset="-127"/>
                        </a:rPr>
                        <a:t>SUBSTATION UPGRADE</a:t>
                      </a:r>
                      <a:endParaRPr lang="en-ZA" sz="1200" dirty="0">
                        <a:effectLst/>
                        <a:latin typeface="Agency FB" panose="020B0503020202020204" pitchFamily="34" charset="0"/>
                      </a:endParaRPr>
                    </a:p>
                    <a:p>
                      <a:pPr algn="l">
                        <a:lnSpc>
                          <a:spcPct val="100000"/>
                        </a:lnSpc>
                        <a:spcAft>
                          <a:spcPts val="0"/>
                        </a:spcAft>
                      </a:pPr>
                      <a:r>
                        <a:rPr lang="en-US" sz="1200" dirty="0">
                          <a:effectLst/>
                          <a:latin typeface="Agency FB" panose="020B0503020202020204" pitchFamily="34" charset="0"/>
                          <a:ea typeface="Batang" panose="02030600000101010101" pitchFamily="18" charset="-127"/>
                        </a:rPr>
                        <a:t>(1 730 000</a:t>
                      </a:r>
                      <a:r>
                        <a:rPr lang="en-US" sz="1200" dirty="0" smtClean="0">
                          <a:effectLst/>
                          <a:latin typeface="Agency FB" panose="020B0503020202020204" pitchFamily="34" charset="0"/>
                          <a:ea typeface="Batang" panose="02030600000101010101" pitchFamily="18" charset="-127"/>
                        </a:rPr>
                        <a:t>)</a:t>
                      </a:r>
                      <a:endParaRPr lang="en-ZA" sz="1200" dirty="0">
                        <a:effectLst/>
                        <a:latin typeface="Agency FB" panose="020B0503020202020204" pitchFamily="34" charset="0"/>
                      </a:endParaRPr>
                    </a:p>
                  </a:txBody>
                  <a:tcPr marL="68580" marR="68580" marT="0" marB="0"/>
                </a:tc>
                <a:tc>
                  <a:txBody>
                    <a:bodyPr/>
                    <a:lstStyle/>
                    <a:p>
                      <a:pPr algn="l">
                        <a:lnSpc>
                          <a:spcPct val="100000"/>
                        </a:lnSpc>
                        <a:spcAft>
                          <a:spcPts val="0"/>
                        </a:spcAft>
                      </a:pPr>
                      <a:r>
                        <a:rPr lang="en-US" sz="1200" dirty="0" smtClean="0">
                          <a:solidFill>
                            <a:srgbClr val="0D0D0D"/>
                          </a:solidFill>
                          <a:effectLst/>
                          <a:latin typeface="Agency FB" panose="020B0503020202020204" pitchFamily="34" charset="0"/>
                          <a:ea typeface="Batang" panose="02030600000101010101" pitchFamily="18" charset="-127"/>
                          <a:cs typeface="Arial" panose="020B0604020202020204" pitchFamily="34" charset="0"/>
                        </a:rPr>
                        <a:t>8 substation panels of circuit breakers upgraded</a:t>
                      </a:r>
                      <a:endParaRPr lang="en-ZA" sz="1200" dirty="0">
                        <a:effectLst/>
                        <a:latin typeface="Agency FB" panose="020B0503020202020204" pitchFamily="34" charset="0"/>
                      </a:endParaRPr>
                    </a:p>
                  </a:txBody>
                  <a:tcPr marL="68580" marR="68580" marT="0" marB="0"/>
                </a:tc>
                <a:tc>
                  <a:txBody>
                    <a:bodyPr/>
                    <a:lstStyle/>
                    <a:p>
                      <a:r>
                        <a:rPr lang="en-ZA" sz="1200" dirty="0" smtClean="0">
                          <a:latin typeface="Agency FB" panose="020B0503020202020204" pitchFamily="34" charset="0"/>
                        </a:rPr>
                        <a:t>08</a:t>
                      </a:r>
                      <a:endParaRPr lang="en-ZA" sz="1200" dirty="0">
                        <a:latin typeface="Agency FB" panose="020B0503020202020204" pitchFamily="34" charset="0"/>
                      </a:endParaRPr>
                    </a:p>
                  </a:txBody>
                  <a:tcPr marL="68580" marR="68580" marT="0" marB="0"/>
                </a:tc>
                <a:tc rowSpan="6">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dk1"/>
                          </a:solidFill>
                          <a:effectLst/>
                          <a:latin typeface="Agency FB" panose="020B0503020202020204" pitchFamily="34" charset="0"/>
                          <a:ea typeface="+mn-ea"/>
                          <a:cs typeface="+mn-cs"/>
                        </a:rPr>
                        <a:t>260/235110</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dk1"/>
                          </a:solidFill>
                          <a:effectLst/>
                          <a:latin typeface="Agency FB" panose="020B0503020202020204" pitchFamily="34" charset="0"/>
                          <a:ea typeface="+mn-ea"/>
                          <a:cs typeface="+mn-cs"/>
                        </a:rPr>
                        <a:t>R3</a:t>
                      </a:r>
                      <a:r>
                        <a:rPr lang="en-US" sz="1200" kern="1200" baseline="0" dirty="0" smtClean="0">
                          <a:solidFill>
                            <a:schemeClr val="dk1"/>
                          </a:solidFill>
                          <a:effectLst/>
                          <a:latin typeface="Agency FB" panose="020B0503020202020204" pitchFamily="34" charset="0"/>
                          <a:ea typeface="+mn-ea"/>
                          <a:cs typeface="+mn-cs"/>
                        </a:rPr>
                        <a:t> 130</a:t>
                      </a:r>
                      <a:r>
                        <a:rPr lang="en-US" sz="1200" kern="1200" dirty="0" smtClean="0">
                          <a:solidFill>
                            <a:schemeClr val="dk1"/>
                          </a:solidFill>
                          <a:effectLst/>
                          <a:latin typeface="Agency FB" panose="020B0503020202020204" pitchFamily="34" charset="0"/>
                          <a:ea typeface="+mn-ea"/>
                          <a:cs typeface="+mn-cs"/>
                        </a:rPr>
                        <a:t> 000</a:t>
                      </a:r>
                      <a:endParaRPr lang="en-ZA" sz="1200" kern="1200" dirty="0" smtClean="0">
                        <a:solidFill>
                          <a:schemeClr val="dk1"/>
                        </a:solidFill>
                        <a:effectLst/>
                        <a:latin typeface="Agency FB" panose="020B0503020202020204" pitchFamily="34" charset="0"/>
                        <a:ea typeface="+mn-ea"/>
                        <a:cs typeface="+mn-cs"/>
                      </a:endParaRPr>
                    </a:p>
                    <a:p>
                      <a:pPr algn="l">
                        <a:lnSpc>
                          <a:spcPct val="100000"/>
                        </a:lnSpc>
                      </a:pPr>
                      <a:endParaRPr lang="en-ZA" sz="1200" dirty="0" smtClean="0">
                        <a:effectLst/>
                        <a:latin typeface="Agency FB" panose="020B0503020202020204" pitchFamily="34" charset="0"/>
                      </a:endParaRPr>
                    </a:p>
                  </a:txBody>
                  <a:tcPr marT="45736" marB="45736" anchor="ctr"/>
                </a:tc>
                <a:tc rowSpan="6">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Agency FB" panose="020B0503020202020204" pitchFamily="34" charset="0"/>
                          <a:ea typeface="+mn-ea"/>
                          <a:cs typeface="+mn-cs"/>
                        </a:rPr>
                        <a:t>R1 952 222.68</a:t>
                      </a:r>
                    </a:p>
                    <a:p>
                      <a:pPr algn="ctr">
                        <a:lnSpc>
                          <a:spcPct val="100000"/>
                        </a:lnSpc>
                      </a:pPr>
                      <a:endParaRPr lang="en-US" sz="1200" dirty="0">
                        <a:latin typeface="Agency FB" panose="020B0503020202020204" pitchFamily="34" charset="0"/>
                      </a:endParaRPr>
                    </a:p>
                  </a:txBody>
                  <a:tcPr marT="45736" marB="45736" anchor="ctr"/>
                </a:tc>
                <a:tc>
                  <a:txBody>
                    <a:bodyPr/>
                    <a:lstStyle/>
                    <a:p>
                      <a:pPr algn="l">
                        <a:lnSpc>
                          <a:spcPct val="100000"/>
                        </a:lnSpc>
                        <a:spcAft>
                          <a:spcPts val="0"/>
                        </a:spcAft>
                      </a:pPr>
                      <a:r>
                        <a:rPr lang="en-ZA" sz="1200" dirty="0" smtClean="0">
                          <a:effectLst/>
                          <a:latin typeface="Agency FB" panose="020B0503020202020204" pitchFamily="34" charset="0"/>
                        </a:rPr>
                        <a:t>Achieved</a:t>
                      </a:r>
                      <a:endParaRPr lang="en-ZA" sz="1200" dirty="0">
                        <a:effectLst/>
                        <a:latin typeface="Agency FB" panose="020B0503020202020204" pitchFamily="34" charset="0"/>
                      </a:endParaRPr>
                    </a:p>
                  </a:txBody>
                  <a:tcPr marL="68580" marR="68580" marT="0" marB="0"/>
                </a:tc>
                <a:tc>
                  <a:txBody>
                    <a:bodyPr/>
                    <a:lstStyle/>
                    <a:p>
                      <a:pPr marL="20955">
                        <a:lnSpc>
                          <a:spcPct val="100000"/>
                        </a:lnSpc>
                        <a:spcAft>
                          <a:spcPts val="0"/>
                        </a:spcAft>
                      </a:pPr>
                      <a:r>
                        <a:rPr lang="en-ZA" sz="1200" dirty="0" smtClean="0">
                          <a:effectLst/>
                          <a:latin typeface="Agency FB" panose="020B0503020202020204" pitchFamily="34" charset="0"/>
                          <a:ea typeface="Calibri" panose="020F0502020204030204" pitchFamily="34" charset="0"/>
                        </a:rPr>
                        <a:t>None</a:t>
                      </a:r>
                      <a:endParaRPr lang="en-ZA" sz="1200" dirty="0">
                        <a:effectLst/>
                        <a:latin typeface="Agency FB" panose="020B0503020202020204" pitchFamily="34" charset="0"/>
                        <a:ea typeface="Calibri" panose="020F0502020204030204" pitchFamily="34" charset="0"/>
                      </a:endParaRPr>
                    </a:p>
                  </a:txBody>
                  <a:tcPr marL="68580" marR="68580" marT="0" marB="0"/>
                </a:tc>
                <a:tc>
                  <a:txBody>
                    <a:bodyPr/>
                    <a:lstStyle/>
                    <a:p>
                      <a:pPr>
                        <a:lnSpc>
                          <a:spcPct val="100000"/>
                        </a:lnSpc>
                        <a:spcAft>
                          <a:spcPts val="0"/>
                        </a:spcAft>
                      </a:pPr>
                      <a:r>
                        <a:rPr lang="en-ZA" sz="1200" dirty="0" smtClean="0">
                          <a:effectLst/>
                          <a:latin typeface="Agency FB" panose="020B0503020202020204" pitchFamily="34" charset="0"/>
                        </a:rPr>
                        <a:t>None</a:t>
                      </a:r>
                      <a:endParaRPr lang="en-ZA" sz="1200" dirty="0">
                        <a:effectLst/>
                        <a:latin typeface="Agency FB" panose="020B0503020202020204" pitchFamily="34" charset="0"/>
                      </a:endParaRPr>
                    </a:p>
                  </a:txBody>
                  <a:tcPr marL="68580" marR="68580" marT="0" marB="0"/>
                </a:tc>
              </a:tr>
              <a:tr h="920894">
                <a:tc>
                  <a:txBody>
                    <a:bodyPr/>
                    <a:lstStyle/>
                    <a:p>
                      <a:pPr algn="l">
                        <a:lnSpc>
                          <a:spcPct val="100000"/>
                        </a:lnSpc>
                        <a:spcAft>
                          <a:spcPts val="0"/>
                        </a:spcAft>
                      </a:pPr>
                      <a:r>
                        <a:rPr lang="en-US" sz="1200" dirty="0">
                          <a:effectLst/>
                          <a:latin typeface="Agency FB" panose="020B0503020202020204" pitchFamily="34" charset="0"/>
                          <a:ea typeface="Batang" panose="02030600000101010101" pitchFamily="18" charset="-127"/>
                          <a:cs typeface="Times New Roman" panose="02020603050405020304" pitchFamily="18" charset="0"/>
                        </a:rPr>
                        <a:t>TRANSFORMER MAINTENANCE &amp; OIL TESTING</a:t>
                      </a:r>
                      <a:endParaRPr lang="en-ZA" sz="1200" dirty="0">
                        <a:effectLst/>
                        <a:latin typeface="Agency FB" panose="020B0503020202020204" pitchFamily="34" charset="0"/>
                      </a:endParaRPr>
                    </a:p>
                    <a:p>
                      <a:pPr algn="l">
                        <a:lnSpc>
                          <a:spcPct val="100000"/>
                        </a:lnSpc>
                        <a:spcAft>
                          <a:spcPts val="0"/>
                        </a:spcAft>
                      </a:pPr>
                      <a:r>
                        <a:rPr lang="en-US" sz="1200" dirty="0">
                          <a:effectLst/>
                          <a:latin typeface="Agency FB" panose="020B0503020202020204" pitchFamily="34" charset="0"/>
                          <a:ea typeface="Batang" panose="02030600000101010101" pitchFamily="18" charset="-127"/>
                          <a:cs typeface="Times New Roman" panose="02020603050405020304" pitchFamily="18" charset="0"/>
                        </a:rPr>
                        <a:t>(400 000)</a:t>
                      </a:r>
                      <a:endParaRPr lang="en-ZA" sz="1200" dirty="0">
                        <a:effectLst/>
                        <a:latin typeface="Agency FB" panose="020B0503020202020204" pitchFamily="34" charset="0"/>
                      </a:endParaRPr>
                    </a:p>
                  </a:txBody>
                  <a:tcPr marL="68580" marR="68580" marT="0" marB="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dk1"/>
                          </a:solidFill>
                          <a:effectLst/>
                          <a:latin typeface="Agency FB" panose="020B0503020202020204" pitchFamily="34" charset="0"/>
                          <a:ea typeface="Batang" panose="02030600000101010101" pitchFamily="18" charset="-127"/>
                          <a:cs typeface="Times New Roman" panose="02020603050405020304" pitchFamily="18" charset="0"/>
                        </a:rPr>
                        <a:t>48 transformers tested</a:t>
                      </a:r>
                      <a:endParaRPr lang="en-ZA" sz="1200" kern="1200" dirty="0" smtClean="0">
                        <a:solidFill>
                          <a:schemeClr val="dk1"/>
                        </a:solidFill>
                        <a:effectLst/>
                        <a:latin typeface="Agency FB" panose="020B0503020202020204" pitchFamily="34" charset="0"/>
                        <a:ea typeface="+mn-ea"/>
                        <a:cs typeface="+mn-cs"/>
                      </a:endParaRPr>
                    </a:p>
                    <a:p>
                      <a:pPr algn="l">
                        <a:lnSpc>
                          <a:spcPct val="100000"/>
                        </a:lnSpc>
                        <a:spcAft>
                          <a:spcPts val="0"/>
                        </a:spcAft>
                      </a:pPr>
                      <a:endParaRPr lang="en-ZA" sz="1200" dirty="0">
                        <a:effectLst/>
                        <a:latin typeface="Agency FB" panose="020B0503020202020204" pitchFamily="34" charset="0"/>
                      </a:endParaRPr>
                    </a:p>
                  </a:txBody>
                  <a:tcPr marL="68580" marR="68580" marT="0" marB="0"/>
                </a:tc>
                <a:tc>
                  <a:txBody>
                    <a:bodyPr/>
                    <a:lstStyle/>
                    <a:p>
                      <a:endParaRPr lang="en-ZA" sz="1200" dirty="0">
                        <a:latin typeface="Agency FB" panose="020B0503020202020204" pitchFamily="34" charset="0"/>
                      </a:endParaRPr>
                    </a:p>
                  </a:txBody>
                  <a:tcPr marL="68580" marR="68580" marT="0" marB="0"/>
                </a:tc>
                <a:tc vMerge="1">
                  <a:txBody>
                    <a:bodyPr/>
                    <a:lstStyle/>
                    <a:p>
                      <a:endParaRPr lang="en-ZA"/>
                    </a:p>
                  </a:txBody>
                  <a:tcPr/>
                </a:tc>
                <a:tc vMerge="1">
                  <a:txBody>
                    <a:bodyPr/>
                    <a:lstStyle/>
                    <a:p>
                      <a:endParaRPr lang="en-ZA"/>
                    </a:p>
                  </a:txBody>
                  <a:tcPr/>
                </a:tc>
                <a:tc>
                  <a:txBody>
                    <a:bodyPr/>
                    <a:lstStyle/>
                    <a:p>
                      <a:pPr algn="l">
                        <a:lnSpc>
                          <a:spcPct val="100000"/>
                        </a:lnSpc>
                        <a:spcAft>
                          <a:spcPts val="0"/>
                        </a:spcAft>
                      </a:pPr>
                      <a:r>
                        <a:rPr lang="en-ZA" sz="1200" dirty="0" smtClean="0">
                          <a:effectLst/>
                          <a:latin typeface="Agency FB" panose="020B0503020202020204" pitchFamily="34" charset="0"/>
                        </a:rPr>
                        <a:t>Not achieved</a:t>
                      </a:r>
                      <a:endParaRPr lang="en-ZA" sz="1200" dirty="0">
                        <a:effectLst/>
                        <a:latin typeface="Agency FB" panose="020B0503020202020204" pitchFamily="34" charset="0"/>
                      </a:endParaRPr>
                    </a:p>
                  </a:txBody>
                  <a:tcPr marL="68580" marR="68580" marT="0" marB="0"/>
                </a:tc>
                <a:tc>
                  <a:txBody>
                    <a:bodyPr/>
                    <a:lstStyle/>
                    <a:p>
                      <a:pPr marL="20955">
                        <a:lnSpc>
                          <a:spcPct val="100000"/>
                        </a:lnSpc>
                        <a:spcAft>
                          <a:spcPts val="0"/>
                        </a:spcAft>
                      </a:pPr>
                      <a:r>
                        <a:rPr lang="en-ZA" sz="1200" dirty="0" smtClean="0">
                          <a:effectLst/>
                          <a:latin typeface="Agency FB" panose="020B0503020202020204" pitchFamily="34" charset="0"/>
                          <a:ea typeface="Calibri" panose="020F0502020204030204" pitchFamily="34" charset="0"/>
                        </a:rPr>
                        <a:t>Not adjudicated and difficult to find acceptable bidders</a:t>
                      </a:r>
                      <a:endParaRPr lang="en-ZA" sz="1200" dirty="0">
                        <a:effectLst/>
                        <a:latin typeface="Agency FB" panose="020B0503020202020204" pitchFamily="34" charset="0"/>
                        <a:ea typeface="Calibri" panose="020F0502020204030204" pitchFamily="34" charset="0"/>
                      </a:endParaRPr>
                    </a:p>
                  </a:txBody>
                  <a:tcPr marL="68580" marR="68580" marT="0" marB="0"/>
                </a:tc>
                <a:tc>
                  <a:txBody>
                    <a:bodyPr/>
                    <a:lstStyle/>
                    <a:p>
                      <a:pPr>
                        <a:lnSpc>
                          <a:spcPct val="100000"/>
                        </a:lnSpc>
                        <a:spcAft>
                          <a:spcPts val="0"/>
                        </a:spcAft>
                      </a:pPr>
                      <a:r>
                        <a:rPr lang="en-US" sz="1200" dirty="0" smtClean="0">
                          <a:effectLst/>
                          <a:latin typeface="Agency FB" panose="020B0503020202020204" pitchFamily="34" charset="0"/>
                          <a:ea typeface="Calibri" panose="020F0502020204030204" pitchFamily="34" charset="0"/>
                          <a:cs typeface="Times New Roman" panose="02020603050405020304" pitchFamily="18" charset="0"/>
                        </a:rPr>
                        <a:t>To evaluate &amp; adjudicate projects soon after closure</a:t>
                      </a:r>
                      <a:endParaRPr lang="en-ZA" sz="1200" dirty="0">
                        <a:effectLst/>
                        <a:latin typeface="Agency FB" panose="020B0503020202020204" pitchFamily="34" charset="0"/>
                      </a:endParaRPr>
                    </a:p>
                  </a:txBody>
                  <a:tcPr marL="68580" marR="68580" marT="0" marB="0"/>
                </a:tc>
              </a:tr>
              <a:tr h="785468">
                <a:tc>
                  <a:txBody>
                    <a:bodyPr/>
                    <a:lstStyle/>
                    <a:p>
                      <a:pPr algn="l">
                        <a:lnSpc>
                          <a:spcPct val="100000"/>
                        </a:lnSpc>
                        <a:spcAft>
                          <a:spcPts val="0"/>
                        </a:spcAft>
                      </a:pPr>
                      <a:r>
                        <a:rPr lang="en-US" sz="1200" dirty="0">
                          <a:effectLst/>
                          <a:latin typeface="Agency FB" panose="020B0503020202020204" pitchFamily="34" charset="0"/>
                          <a:ea typeface="Batang" panose="02030600000101010101" pitchFamily="18" charset="-127"/>
                          <a:cs typeface="Times New Roman" panose="02020603050405020304" pitchFamily="18" charset="0"/>
                        </a:rPr>
                        <a:t>RING MAIN UNIT MAINTENANCE</a:t>
                      </a:r>
                      <a:endParaRPr lang="en-ZA" sz="1200" dirty="0">
                        <a:effectLst/>
                        <a:latin typeface="Agency FB" panose="020B0503020202020204" pitchFamily="34" charset="0"/>
                      </a:endParaRPr>
                    </a:p>
                    <a:p>
                      <a:pPr algn="l">
                        <a:lnSpc>
                          <a:spcPct val="100000"/>
                        </a:lnSpc>
                        <a:spcAft>
                          <a:spcPts val="0"/>
                        </a:spcAft>
                      </a:pPr>
                      <a:r>
                        <a:rPr lang="en-US" sz="1200" dirty="0">
                          <a:effectLst/>
                          <a:latin typeface="Agency FB" panose="020B0503020202020204" pitchFamily="34" charset="0"/>
                          <a:ea typeface="Batang" panose="02030600000101010101" pitchFamily="18" charset="-127"/>
                          <a:cs typeface="Times New Roman" panose="02020603050405020304" pitchFamily="18" charset="0"/>
                        </a:rPr>
                        <a:t>(R200 000)</a:t>
                      </a:r>
                      <a:endParaRPr lang="en-ZA" sz="1200" dirty="0">
                        <a:effectLst/>
                        <a:latin typeface="Agency FB" panose="020B0503020202020204" pitchFamily="34" charset="0"/>
                      </a:endParaRPr>
                    </a:p>
                  </a:txBody>
                  <a:tcPr marL="68580" marR="68580" marT="0" marB="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dk1"/>
                          </a:solidFill>
                          <a:effectLst/>
                          <a:latin typeface="Agency FB" panose="020B0503020202020204" pitchFamily="34" charset="0"/>
                          <a:ea typeface="Batang" panose="02030600000101010101" pitchFamily="18" charset="-127"/>
                          <a:cs typeface="Times New Roman" panose="02020603050405020304" pitchFamily="18" charset="0"/>
                        </a:rPr>
                        <a:t>10 </a:t>
                      </a:r>
                      <a:r>
                        <a:rPr lang="en-US" sz="1200" kern="1200" dirty="0" err="1" smtClean="0">
                          <a:solidFill>
                            <a:schemeClr val="dk1"/>
                          </a:solidFill>
                          <a:effectLst/>
                          <a:latin typeface="Agency FB" panose="020B0503020202020204" pitchFamily="34" charset="0"/>
                          <a:ea typeface="Batang" panose="02030600000101010101" pitchFamily="18" charset="-127"/>
                          <a:cs typeface="Times New Roman" panose="02020603050405020304" pitchFamily="18" charset="0"/>
                        </a:rPr>
                        <a:t>RMU’s</a:t>
                      </a:r>
                      <a:r>
                        <a:rPr lang="en-US" sz="1200" kern="1200" dirty="0" smtClean="0">
                          <a:solidFill>
                            <a:schemeClr val="dk1"/>
                          </a:solidFill>
                          <a:effectLst/>
                          <a:latin typeface="Agency FB" panose="020B0503020202020204" pitchFamily="34" charset="0"/>
                          <a:ea typeface="Batang" panose="02030600000101010101" pitchFamily="18" charset="-127"/>
                          <a:cs typeface="Times New Roman" panose="02020603050405020304" pitchFamily="18" charset="0"/>
                        </a:rPr>
                        <a:t> serviced</a:t>
                      </a:r>
                      <a:endParaRPr lang="en-ZA" sz="1200" kern="1200" dirty="0" smtClean="0">
                        <a:solidFill>
                          <a:schemeClr val="dk1"/>
                        </a:solidFill>
                        <a:effectLst/>
                        <a:latin typeface="Agency FB" panose="020B0503020202020204" pitchFamily="34" charset="0"/>
                        <a:ea typeface="+mn-ea"/>
                        <a:cs typeface="+mn-cs"/>
                      </a:endParaRPr>
                    </a:p>
                    <a:p>
                      <a:pPr algn="l">
                        <a:lnSpc>
                          <a:spcPct val="100000"/>
                        </a:lnSpc>
                        <a:spcAft>
                          <a:spcPts val="0"/>
                        </a:spcAft>
                      </a:pPr>
                      <a:endParaRPr lang="en-ZA" sz="1200" dirty="0">
                        <a:effectLst/>
                        <a:latin typeface="Agency FB" panose="020B0503020202020204" pitchFamily="34" charset="0"/>
                      </a:endParaRPr>
                    </a:p>
                  </a:txBody>
                  <a:tcPr marL="68580" marR="68580" marT="0" marB="0"/>
                </a:tc>
                <a:tc>
                  <a:txBody>
                    <a:bodyPr/>
                    <a:lstStyle/>
                    <a:p>
                      <a:r>
                        <a:rPr lang="en-ZA" sz="1200" dirty="0" smtClean="0">
                          <a:latin typeface="Agency FB" panose="020B0503020202020204" pitchFamily="34" charset="0"/>
                        </a:rPr>
                        <a:t>5</a:t>
                      </a:r>
                      <a:endParaRPr lang="en-ZA" sz="1200" dirty="0">
                        <a:latin typeface="Agency FB" panose="020B0503020202020204" pitchFamily="34" charset="0"/>
                      </a:endParaRPr>
                    </a:p>
                  </a:txBody>
                  <a:tcPr marL="68580" marR="68580" marT="0" marB="0"/>
                </a:tc>
                <a:tc vMerge="1">
                  <a:txBody>
                    <a:bodyPr/>
                    <a:lstStyle/>
                    <a:p>
                      <a:pPr algn="l">
                        <a:lnSpc>
                          <a:spcPct val="100000"/>
                        </a:lnSpc>
                      </a:pPr>
                      <a:endParaRPr lang="en-US" sz="1100" dirty="0" smtClean="0">
                        <a:latin typeface="Agency FB" panose="020B0503020202020204" pitchFamily="34" charset="0"/>
                      </a:endParaRPr>
                    </a:p>
                  </a:txBody>
                  <a:tcPr marT="45736" marB="45736" anchor="ctr"/>
                </a:tc>
                <a:tc vMerge="1">
                  <a:txBody>
                    <a:bodyPr/>
                    <a:lstStyle/>
                    <a:p>
                      <a:pPr algn="ctr">
                        <a:lnSpc>
                          <a:spcPct val="100000"/>
                        </a:lnSpc>
                      </a:pPr>
                      <a:endParaRPr lang="en-US" sz="1200" dirty="0">
                        <a:latin typeface="Agency FB" panose="020B0503020202020204" pitchFamily="34" charset="0"/>
                      </a:endParaRPr>
                    </a:p>
                  </a:txBody>
                  <a:tcPr marT="45736" marB="45736"/>
                </a:tc>
                <a:tc>
                  <a:txBody>
                    <a:bodyPr/>
                    <a:lstStyle/>
                    <a:p>
                      <a:pPr algn="l">
                        <a:lnSpc>
                          <a:spcPct val="100000"/>
                        </a:lnSpc>
                        <a:spcAft>
                          <a:spcPts val="0"/>
                        </a:spcAft>
                      </a:pPr>
                      <a:r>
                        <a:rPr lang="en-ZA" sz="1200" dirty="0" smtClean="0">
                          <a:effectLst/>
                          <a:latin typeface="Agency FB" panose="020B0503020202020204" pitchFamily="34" charset="0"/>
                        </a:rPr>
                        <a:t>Not achieved</a:t>
                      </a:r>
                      <a:endParaRPr lang="en-ZA" sz="1200" dirty="0">
                        <a:effectLst/>
                        <a:latin typeface="Agency FB" panose="020B0503020202020204" pitchFamily="34" charset="0"/>
                      </a:endParaRPr>
                    </a:p>
                  </a:txBody>
                  <a:tcPr marL="68580" marR="68580" marT="0" marB="0"/>
                </a:tc>
                <a:tc>
                  <a:txBody>
                    <a:bodyPr/>
                    <a:lstStyle/>
                    <a:p>
                      <a:pPr>
                        <a:lnSpc>
                          <a:spcPct val="100000"/>
                        </a:lnSpc>
                      </a:pPr>
                      <a:r>
                        <a:rPr lang="en-US" sz="1200" dirty="0" smtClean="0">
                          <a:latin typeface="Agency FB" panose="020B0503020202020204" pitchFamily="34" charset="0"/>
                        </a:rPr>
                        <a:t>Was not advertised</a:t>
                      </a:r>
                      <a:endParaRPr lang="en-US" sz="1200" dirty="0">
                        <a:latin typeface="Agency FB" panose="020B0503020202020204" pitchFamily="34" charset="0"/>
                      </a:endParaRPr>
                    </a:p>
                  </a:txBody>
                  <a:tcPr marT="45736" marB="45736"/>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effectLst/>
                          <a:latin typeface="Agency FB" panose="020B0503020202020204" pitchFamily="34" charset="0"/>
                          <a:ea typeface="Calibri" panose="020F0502020204030204" pitchFamily="34" charset="0"/>
                          <a:cs typeface="Times New Roman" panose="02020603050405020304" pitchFamily="18" charset="0"/>
                        </a:rPr>
                        <a:t>Advertise</a:t>
                      </a:r>
                      <a:r>
                        <a:rPr lang="en-US" sz="1200" baseline="0" dirty="0" smtClean="0">
                          <a:effectLst/>
                          <a:latin typeface="Agency FB" panose="020B0503020202020204" pitchFamily="34" charset="0"/>
                          <a:ea typeface="Calibri" panose="020F0502020204030204" pitchFamily="34" charset="0"/>
                          <a:cs typeface="Times New Roman" panose="02020603050405020304" pitchFamily="18" charset="0"/>
                        </a:rPr>
                        <a:t> projects as soon as possible.</a:t>
                      </a:r>
                      <a:endParaRPr lang="en-US" sz="1200" dirty="0" smtClean="0">
                        <a:latin typeface="Agency FB" panose="020B0503020202020204" pitchFamily="34" charset="0"/>
                      </a:endParaRPr>
                    </a:p>
                  </a:txBody>
                  <a:tcPr marT="45736" marB="45736"/>
                </a:tc>
              </a:tr>
              <a:tr h="798560">
                <a:tc>
                  <a:txBody>
                    <a:bodyPr/>
                    <a:lstStyle/>
                    <a:p>
                      <a:pPr algn="l">
                        <a:lnSpc>
                          <a:spcPct val="100000"/>
                        </a:lnSpc>
                      </a:pPr>
                      <a:r>
                        <a:rPr lang="en-US" sz="1200" kern="1200" dirty="0" smtClean="0">
                          <a:solidFill>
                            <a:schemeClr val="dk1"/>
                          </a:solidFill>
                          <a:effectLst/>
                          <a:latin typeface="Agency FB" panose="020B0503020202020204" pitchFamily="34" charset="0"/>
                          <a:ea typeface="+mn-ea"/>
                          <a:cs typeface="+mn-cs"/>
                        </a:rPr>
                        <a:t>REPLACE TRANSFORMER</a:t>
                      </a:r>
                      <a:endParaRPr lang="en-ZA" sz="1200" dirty="0" smtClean="0">
                        <a:effectLst/>
                        <a:latin typeface="Agency FB" panose="020B0503020202020204" pitchFamily="34" charset="0"/>
                      </a:endParaRPr>
                    </a:p>
                    <a:p>
                      <a:pPr algn="l">
                        <a:lnSpc>
                          <a:spcPct val="100000"/>
                        </a:lnSpc>
                      </a:pPr>
                      <a:r>
                        <a:rPr lang="en-US" sz="1200" kern="1200" dirty="0" smtClean="0">
                          <a:solidFill>
                            <a:schemeClr val="dk1"/>
                          </a:solidFill>
                          <a:effectLst/>
                          <a:latin typeface="Agency FB" panose="020B0503020202020204" pitchFamily="34" charset="0"/>
                          <a:ea typeface="+mn-ea"/>
                          <a:cs typeface="+mn-cs"/>
                        </a:rPr>
                        <a:t>(R300 000</a:t>
                      </a:r>
                      <a:endParaRPr lang="en-US" sz="1200" dirty="0">
                        <a:latin typeface="Agency FB" panose="020B0503020202020204" pitchFamily="34" charset="0"/>
                      </a:endParaRPr>
                    </a:p>
                  </a:txBody>
                  <a:tcPr marT="45736" marB="45736"/>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dk1"/>
                          </a:solidFill>
                          <a:effectLst/>
                          <a:latin typeface="Agency FB" panose="020B0503020202020204" pitchFamily="34" charset="0"/>
                          <a:ea typeface="+mn-ea"/>
                          <a:cs typeface="+mn-cs"/>
                        </a:rPr>
                        <a:t>1 transformer replaced</a:t>
                      </a:r>
                      <a:endParaRPr lang="en-ZA" sz="1200" kern="1200" dirty="0" smtClean="0">
                        <a:solidFill>
                          <a:schemeClr val="dk1"/>
                        </a:solidFill>
                        <a:effectLst/>
                        <a:latin typeface="Agency FB" panose="020B0503020202020204" pitchFamily="34" charset="0"/>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ZA" sz="1200" dirty="0" smtClean="0">
                        <a:effectLst/>
                        <a:latin typeface="Agency FB" panose="020B0503020202020204" pitchFamily="34" charset="0"/>
                      </a:endParaRPr>
                    </a:p>
                  </a:txBody>
                  <a:tcPr marT="45736" marB="45736"/>
                </a:tc>
                <a:tc>
                  <a:txBody>
                    <a:bodyPr/>
                    <a:lstStyle/>
                    <a:p>
                      <a:endParaRPr lang="en-ZA" sz="1200" dirty="0">
                        <a:latin typeface="Agency FB" panose="020B0503020202020204" pitchFamily="34" charset="0"/>
                      </a:endParaRPr>
                    </a:p>
                  </a:txBody>
                  <a:tcPr marT="45736" marB="45736"/>
                </a:tc>
                <a:tc vMerge="1">
                  <a:txBody>
                    <a:bodyPr/>
                    <a:lstStyle/>
                    <a:p>
                      <a:pPr algn="ctr">
                        <a:lnSpc>
                          <a:spcPct val="100000"/>
                        </a:lnSpc>
                      </a:pPr>
                      <a:endParaRPr lang="en-US" sz="1200" dirty="0" smtClean="0">
                        <a:latin typeface="+mj-lt"/>
                      </a:endParaRPr>
                    </a:p>
                  </a:txBody>
                  <a:tcPr marT="45736" marB="45736"/>
                </a:tc>
                <a:tc vMerge="1">
                  <a:txBody>
                    <a:bodyPr/>
                    <a:lstStyle/>
                    <a:p>
                      <a:pPr algn="ctr">
                        <a:lnSpc>
                          <a:spcPct val="100000"/>
                        </a:lnSpc>
                      </a:pPr>
                      <a:endParaRPr lang="en-US" sz="1200" dirty="0">
                        <a:latin typeface="Agency FB" panose="020B0503020202020204" pitchFamily="34" charset="0"/>
                      </a:endParaRPr>
                    </a:p>
                  </a:txBody>
                  <a:tcPr marT="45736" marB="45736"/>
                </a:tc>
                <a:tc>
                  <a:txBody>
                    <a:bodyPr/>
                    <a:lstStyle/>
                    <a:p>
                      <a:pPr algn="l">
                        <a:lnSpc>
                          <a:spcPct val="100000"/>
                        </a:lnSpc>
                      </a:pPr>
                      <a:r>
                        <a:rPr lang="en-US" sz="1200" dirty="0" smtClean="0">
                          <a:latin typeface="Agency FB" panose="020B0503020202020204" pitchFamily="34" charset="0"/>
                        </a:rPr>
                        <a:t>Not achieved</a:t>
                      </a:r>
                      <a:endParaRPr lang="en-US" sz="1200" dirty="0">
                        <a:latin typeface="Agency FB" panose="020B0503020202020204" pitchFamily="34" charset="0"/>
                      </a:endParaRPr>
                    </a:p>
                  </a:txBody>
                  <a:tcPr marT="45736" marB="45736"/>
                </a:tc>
                <a:tc>
                  <a:txBody>
                    <a:bodyPr/>
                    <a:lstStyle/>
                    <a:p>
                      <a:pPr marL="20955">
                        <a:lnSpc>
                          <a:spcPct val="100000"/>
                        </a:lnSpc>
                        <a:spcAft>
                          <a:spcPts val="0"/>
                        </a:spcAft>
                      </a:pPr>
                      <a:r>
                        <a:rPr lang="en-ZA" sz="1200" dirty="0" smtClean="0">
                          <a:effectLst/>
                          <a:latin typeface="Agency FB" panose="020B0503020202020204" pitchFamily="34" charset="0"/>
                          <a:ea typeface="Calibri" panose="020F0502020204030204" pitchFamily="34" charset="0"/>
                        </a:rPr>
                        <a:t>Not adjudicated and difficult to find acceptable bidders</a:t>
                      </a:r>
                      <a:endParaRPr lang="en-ZA" sz="1200" dirty="0">
                        <a:effectLst/>
                        <a:latin typeface="Agency FB" panose="020B0503020202020204" pitchFamily="34" charset="0"/>
                        <a:ea typeface="Calibri" panose="020F0502020204030204" pitchFamily="34" charset="0"/>
                      </a:endParaRPr>
                    </a:p>
                  </a:txBody>
                  <a:tcPr marL="68580" marR="68580" marT="0" marB="0"/>
                </a:tc>
                <a:tc>
                  <a:txBody>
                    <a:bodyPr/>
                    <a:lstStyle/>
                    <a:p>
                      <a:pPr>
                        <a:lnSpc>
                          <a:spcPct val="100000"/>
                        </a:lnSpc>
                        <a:spcAft>
                          <a:spcPts val="0"/>
                        </a:spcAft>
                      </a:pPr>
                      <a:r>
                        <a:rPr lang="en-US" sz="1200" dirty="0" smtClean="0">
                          <a:effectLst/>
                          <a:latin typeface="Agency FB" panose="020B0503020202020204" pitchFamily="34" charset="0"/>
                          <a:ea typeface="Calibri" panose="020F0502020204030204" pitchFamily="34" charset="0"/>
                          <a:cs typeface="Times New Roman" panose="02020603050405020304" pitchFamily="18" charset="0"/>
                        </a:rPr>
                        <a:t>To evaluate &amp; adjudicate projects soon after closure</a:t>
                      </a:r>
                      <a:endParaRPr lang="en-ZA" sz="1200" dirty="0">
                        <a:effectLst/>
                        <a:latin typeface="Agency FB" panose="020B0503020202020204" pitchFamily="34" charset="0"/>
                      </a:endParaRPr>
                    </a:p>
                  </a:txBody>
                  <a:tcPr marL="68580" marR="68580" marT="0" marB="0"/>
                </a:tc>
              </a:tr>
              <a:tr h="785468">
                <a:tc>
                  <a:txBody>
                    <a:bodyPr/>
                    <a:lstStyle/>
                    <a:p>
                      <a:pPr algn="l">
                        <a:lnSpc>
                          <a:spcPct val="100000"/>
                        </a:lnSpc>
                      </a:pPr>
                      <a:r>
                        <a:rPr lang="en-US" sz="1200" kern="1200" dirty="0" smtClean="0">
                          <a:solidFill>
                            <a:schemeClr val="dk1"/>
                          </a:solidFill>
                          <a:effectLst/>
                          <a:latin typeface="Agency FB" panose="020B0503020202020204" pitchFamily="34" charset="0"/>
                          <a:ea typeface="+mn-ea"/>
                          <a:cs typeface="+mn-cs"/>
                        </a:rPr>
                        <a:t>RING MAIN UNIT UPGRADE</a:t>
                      </a:r>
                      <a:endParaRPr lang="en-ZA" sz="1200" dirty="0" smtClean="0">
                        <a:effectLst/>
                        <a:latin typeface="Agency FB" panose="020B0503020202020204" pitchFamily="34" charset="0"/>
                      </a:endParaRPr>
                    </a:p>
                    <a:p>
                      <a:pPr algn="l">
                        <a:lnSpc>
                          <a:spcPct val="100000"/>
                        </a:lnSpc>
                      </a:pPr>
                      <a:r>
                        <a:rPr lang="en-US" sz="1200" kern="1200" dirty="0" smtClean="0">
                          <a:solidFill>
                            <a:schemeClr val="dk1"/>
                          </a:solidFill>
                          <a:effectLst/>
                          <a:latin typeface="Agency FB" panose="020B0503020202020204" pitchFamily="34" charset="0"/>
                          <a:ea typeface="+mn-ea"/>
                          <a:cs typeface="+mn-cs"/>
                        </a:rPr>
                        <a:t>(R300 000)</a:t>
                      </a:r>
                      <a:endParaRPr lang="en-US" sz="1200" dirty="0">
                        <a:latin typeface="Agency FB" panose="020B0503020202020204" pitchFamily="34" charset="0"/>
                      </a:endParaRPr>
                    </a:p>
                  </a:txBody>
                  <a:tcPr marT="45736" marB="45736"/>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dk1"/>
                          </a:solidFill>
                          <a:effectLst/>
                          <a:latin typeface="Agency FB" panose="020B0503020202020204" pitchFamily="34" charset="0"/>
                          <a:ea typeface="+mn-ea"/>
                          <a:cs typeface="+mn-cs"/>
                        </a:rPr>
                        <a:t>1 Ring Main </a:t>
                      </a:r>
                      <a:r>
                        <a:rPr lang="en-US" sz="1200" kern="1200" smtClean="0">
                          <a:solidFill>
                            <a:schemeClr val="dk1"/>
                          </a:solidFill>
                          <a:effectLst/>
                          <a:latin typeface="Agency FB" panose="020B0503020202020204" pitchFamily="34" charset="0"/>
                          <a:ea typeface="+mn-ea"/>
                          <a:cs typeface="+mn-cs"/>
                        </a:rPr>
                        <a:t>Unit upgraded</a:t>
                      </a:r>
                      <a:endParaRPr lang="en-US" sz="1200" dirty="0">
                        <a:latin typeface="Agency FB" panose="020B0503020202020204" pitchFamily="34" charset="0"/>
                      </a:endParaRPr>
                    </a:p>
                  </a:txBody>
                  <a:tcPr marT="45736" marB="45736"/>
                </a:tc>
                <a:tc>
                  <a:txBody>
                    <a:bodyPr/>
                    <a:lstStyle/>
                    <a:p>
                      <a:endParaRPr lang="en-ZA" sz="1200" dirty="0">
                        <a:latin typeface="Agency FB" panose="020B0503020202020204" pitchFamily="34" charset="0"/>
                      </a:endParaRPr>
                    </a:p>
                  </a:txBody>
                  <a:tcPr marT="45736" marB="45736"/>
                </a:tc>
                <a:tc vMerge="1">
                  <a:txBody>
                    <a:bodyPr/>
                    <a:lstStyle/>
                    <a:p>
                      <a:pPr algn="ctr">
                        <a:lnSpc>
                          <a:spcPct val="100000"/>
                        </a:lnSpc>
                      </a:pPr>
                      <a:endParaRPr lang="en-US" sz="1200" dirty="0" smtClean="0">
                        <a:latin typeface="+mj-lt"/>
                      </a:endParaRPr>
                    </a:p>
                  </a:txBody>
                  <a:tcPr marT="45736" marB="45736"/>
                </a:tc>
                <a:tc vMerge="1">
                  <a:txBody>
                    <a:bodyPr/>
                    <a:lstStyle/>
                    <a:p>
                      <a:pPr algn="ctr">
                        <a:lnSpc>
                          <a:spcPct val="100000"/>
                        </a:lnSpc>
                      </a:pPr>
                      <a:endParaRPr lang="en-US" sz="1200" dirty="0">
                        <a:latin typeface="Agency FB" panose="020B0503020202020204" pitchFamily="34" charset="0"/>
                      </a:endParaRPr>
                    </a:p>
                  </a:txBody>
                  <a:tcPr marT="45736" marB="45736"/>
                </a:tc>
                <a:tc>
                  <a:txBody>
                    <a:bodyPr/>
                    <a:lstStyle/>
                    <a:p>
                      <a:pPr algn="l">
                        <a:lnSpc>
                          <a:spcPct val="100000"/>
                        </a:lnSpc>
                      </a:pPr>
                      <a:r>
                        <a:rPr lang="en-US" sz="1200" dirty="0" smtClean="0">
                          <a:latin typeface="Agency FB" panose="020B0503020202020204" pitchFamily="34" charset="0"/>
                        </a:rPr>
                        <a:t>Not achieved</a:t>
                      </a:r>
                      <a:endParaRPr lang="en-US" sz="1200" dirty="0">
                        <a:latin typeface="Agency FB" panose="020B0503020202020204" pitchFamily="34" charset="0"/>
                      </a:endParaRPr>
                    </a:p>
                  </a:txBody>
                  <a:tcPr marT="45736" marB="45736"/>
                </a:tc>
                <a:tc>
                  <a:txBody>
                    <a:bodyPr/>
                    <a:lstStyle/>
                    <a:p>
                      <a:pPr marL="20955">
                        <a:lnSpc>
                          <a:spcPct val="100000"/>
                        </a:lnSpc>
                        <a:spcAft>
                          <a:spcPts val="0"/>
                        </a:spcAft>
                      </a:pPr>
                      <a:r>
                        <a:rPr lang="en-ZA" sz="1200" dirty="0" smtClean="0">
                          <a:effectLst/>
                          <a:latin typeface="Agency FB" panose="020B0503020202020204" pitchFamily="34" charset="0"/>
                          <a:ea typeface="Calibri" panose="020F0502020204030204" pitchFamily="34" charset="0"/>
                        </a:rPr>
                        <a:t>Not adjudicated and difficult to find acceptable bidders</a:t>
                      </a:r>
                      <a:endParaRPr lang="en-ZA" sz="1200" dirty="0">
                        <a:effectLst/>
                        <a:latin typeface="Agency FB" panose="020B0503020202020204" pitchFamily="34" charset="0"/>
                        <a:ea typeface="Calibri" panose="020F0502020204030204" pitchFamily="34" charset="0"/>
                      </a:endParaRPr>
                    </a:p>
                  </a:txBody>
                  <a:tcPr marL="68580" marR="68580" marT="0" marB="0"/>
                </a:tc>
                <a:tc>
                  <a:txBody>
                    <a:bodyPr/>
                    <a:lstStyle/>
                    <a:p>
                      <a:pPr>
                        <a:lnSpc>
                          <a:spcPct val="100000"/>
                        </a:lnSpc>
                        <a:spcAft>
                          <a:spcPts val="0"/>
                        </a:spcAft>
                      </a:pPr>
                      <a:r>
                        <a:rPr lang="en-US" sz="1200" dirty="0" smtClean="0">
                          <a:effectLst/>
                          <a:latin typeface="Agency FB" panose="020B0503020202020204" pitchFamily="34" charset="0"/>
                          <a:ea typeface="Calibri" panose="020F0502020204030204" pitchFamily="34" charset="0"/>
                          <a:cs typeface="Times New Roman" panose="02020603050405020304" pitchFamily="18" charset="0"/>
                        </a:rPr>
                        <a:t>To evaluate &amp; adjudicate projects soon after closure</a:t>
                      </a:r>
                      <a:endParaRPr lang="en-ZA" sz="1200" dirty="0">
                        <a:effectLst/>
                        <a:latin typeface="Agency FB" panose="020B0503020202020204" pitchFamily="34" charset="0"/>
                      </a:endParaRPr>
                    </a:p>
                  </a:txBody>
                  <a:tcPr marL="68580" marR="68580" marT="0" marB="0"/>
                </a:tc>
              </a:tr>
              <a:tr h="794497">
                <a:tc>
                  <a:txBody>
                    <a:bodyPr/>
                    <a:lstStyle/>
                    <a:p>
                      <a:pPr algn="l">
                        <a:lnSpc>
                          <a:spcPct val="100000"/>
                        </a:lnSpc>
                        <a:spcAft>
                          <a:spcPts val="0"/>
                        </a:spcAft>
                      </a:pPr>
                      <a:r>
                        <a:rPr lang="en-US" sz="1200" dirty="0">
                          <a:effectLst/>
                          <a:latin typeface="Agency FB" panose="020B0503020202020204" pitchFamily="34" charset="0"/>
                          <a:ea typeface="Batang" panose="02030600000101010101" pitchFamily="18" charset="-127"/>
                          <a:cs typeface="Times New Roman" panose="02020603050405020304" pitchFamily="18" charset="0"/>
                        </a:rPr>
                        <a:t>LINK 11KV IN EXT 5 AND EXT 6</a:t>
                      </a:r>
                      <a:endParaRPr lang="en-ZA" sz="1200" dirty="0">
                        <a:effectLst/>
                        <a:latin typeface="Agency FB" panose="020B0503020202020204" pitchFamily="34" charset="0"/>
                      </a:endParaRPr>
                    </a:p>
                    <a:p>
                      <a:pPr algn="l">
                        <a:lnSpc>
                          <a:spcPct val="100000"/>
                        </a:lnSpc>
                        <a:spcAft>
                          <a:spcPts val="0"/>
                        </a:spcAft>
                      </a:pPr>
                      <a:r>
                        <a:rPr lang="en-US" sz="1200" dirty="0">
                          <a:effectLst/>
                          <a:latin typeface="Agency FB" panose="020B0503020202020204" pitchFamily="34" charset="0"/>
                          <a:ea typeface="Batang" panose="02030600000101010101" pitchFamily="18" charset="-127"/>
                          <a:cs typeface="Times New Roman" panose="02020603050405020304" pitchFamily="18" charset="0"/>
                        </a:rPr>
                        <a:t>(R260 000)</a:t>
                      </a:r>
                      <a:endParaRPr lang="en-ZA" sz="1200" dirty="0">
                        <a:effectLst/>
                        <a:latin typeface="Agency FB" panose="020B0503020202020204" pitchFamily="34" charset="0"/>
                      </a:endParaRPr>
                    </a:p>
                  </a:txBody>
                  <a:tcPr marL="68580" marR="68580" marT="0" marB="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dk1"/>
                          </a:solidFill>
                          <a:effectLst/>
                          <a:latin typeface="Agency FB" panose="020B0503020202020204" pitchFamily="34" charset="0"/>
                          <a:ea typeface="Batang" panose="02030600000101010101" pitchFamily="18" charset="-127"/>
                          <a:cs typeface="Times New Roman" panose="02020603050405020304" pitchFamily="18" charset="0"/>
                        </a:rPr>
                        <a:t>1 RMU and Cable installed and connected</a:t>
                      </a:r>
                      <a:endParaRPr lang="en-ZA" sz="1200" kern="1200" dirty="0" smtClean="0">
                        <a:solidFill>
                          <a:schemeClr val="dk1"/>
                        </a:solidFill>
                        <a:effectLst/>
                        <a:latin typeface="Agency FB" panose="020B0503020202020204" pitchFamily="34" charset="0"/>
                        <a:ea typeface="+mn-ea"/>
                        <a:cs typeface="+mn-cs"/>
                      </a:endParaRPr>
                    </a:p>
                    <a:p>
                      <a:pPr algn="l">
                        <a:lnSpc>
                          <a:spcPct val="100000"/>
                        </a:lnSpc>
                        <a:spcAft>
                          <a:spcPts val="0"/>
                        </a:spcAft>
                      </a:pPr>
                      <a:endParaRPr lang="en-ZA" sz="1200" dirty="0">
                        <a:effectLst/>
                        <a:latin typeface="Agency FB" panose="020B0503020202020204" pitchFamily="34" charset="0"/>
                      </a:endParaRPr>
                    </a:p>
                  </a:txBody>
                  <a:tcPr marL="68580" marR="68580" marT="0" marB="0"/>
                </a:tc>
                <a:tc>
                  <a:txBody>
                    <a:bodyPr/>
                    <a:lstStyle/>
                    <a:p>
                      <a:endParaRPr lang="en-ZA" sz="1200" dirty="0">
                        <a:latin typeface="Agency FB" panose="020B0503020202020204" pitchFamily="34" charset="0"/>
                      </a:endParaRPr>
                    </a:p>
                  </a:txBody>
                  <a:tcPr marL="68580" marR="68580" marT="0" marB="0"/>
                </a:tc>
                <a:tc vMerge="1">
                  <a:txBody>
                    <a:bodyPr/>
                    <a:lstStyle/>
                    <a:p>
                      <a:pPr algn="ctr">
                        <a:lnSpc>
                          <a:spcPct val="100000"/>
                        </a:lnSpc>
                      </a:pPr>
                      <a:endParaRPr lang="en-US" sz="1200" dirty="0" smtClean="0">
                        <a:latin typeface="+mj-lt"/>
                      </a:endParaRPr>
                    </a:p>
                  </a:txBody>
                  <a:tcPr marT="45736" marB="45736"/>
                </a:tc>
                <a:tc vMerge="1">
                  <a:txBody>
                    <a:bodyPr/>
                    <a:lstStyle/>
                    <a:p>
                      <a:pPr algn="ctr">
                        <a:lnSpc>
                          <a:spcPct val="100000"/>
                        </a:lnSpc>
                      </a:pPr>
                      <a:endParaRPr lang="en-US" sz="1200" dirty="0">
                        <a:latin typeface="Agency FB" panose="020B0503020202020204" pitchFamily="34" charset="0"/>
                      </a:endParaRPr>
                    </a:p>
                  </a:txBody>
                  <a:tcPr marT="45736" marB="45736"/>
                </a:tc>
                <a:tc>
                  <a:txBody>
                    <a:bodyPr/>
                    <a:lstStyle/>
                    <a:p>
                      <a:pPr algn="l">
                        <a:lnSpc>
                          <a:spcPct val="100000"/>
                        </a:lnSpc>
                        <a:spcAft>
                          <a:spcPts val="0"/>
                        </a:spcAft>
                      </a:pPr>
                      <a:r>
                        <a:rPr lang="en-ZA" sz="1200" dirty="0" smtClean="0">
                          <a:effectLst/>
                          <a:latin typeface="Agency FB" panose="020B0503020202020204" pitchFamily="34" charset="0"/>
                        </a:rPr>
                        <a:t>Not achieved</a:t>
                      </a:r>
                      <a:endParaRPr lang="en-ZA" sz="1200" dirty="0">
                        <a:effectLst/>
                        <a:latin typeface="Agency FB" panose="020B0503020202020204" pitchFamily="34" charset="0"/>
                      </a:endParaRPr>
                    </a:p>
                  </a:txBody>
                  <a:tcPr marL="68580" marR="68580" marT="0" marB="0"/>
                </a:tc>
                <a:tc>
                  <a:txBody>
                    <a:bodyPr/>
                    <a:lstStyle/>
                    <a:p>
                      <a:pPr marL="20955">
                        <a:lnSpc>
                          <a:spcPct val="100000"/>
                        </a:lnSpc>
                        <a:spcAft>
                          <a:spcPts val="0"/>
                        </a:spcAft>
                      </a:pPr>
                      <a:r>
                        <a:rPr lang="en-ZA" sz="1200" dirty="0" smtClean="0">
                          <a:effectLst/>
                          <a:latin typeface="Agency FB" panose="020B0503020202020204" pitchFamily="34" charset="0"/>
                          <a:ea typeface="Calibri" panose="020F0502020204030204" pitchFamily="34" charset="0"/>
                        </a:rPr>
                        <a:t>Not adjudicated and difficult to find acceptable bidders</a:t>
                      </a:r>
                      <a:endParaRPr lang="en-ZA" sz="1200" dirty="0">
                        <a:effectLst/>
                        <a:latin typeface="Agency FB" panose="020B0503020202020204" pitchFamily="34" charset="0"/>
                        <a:ea typeface="Calibri" panose="020F0502020204030204" pitchFamily="34" charset="0"/>
                      </a:endParaRPr>
                    </a:p>
                  </a:txBody>
                  <a:tcPr marL="68580" marR="68580" marT="0" marB="0"/>
                </a:tc>
                <a:tc>
                  <a:txBody>
                    <a:bodyPr/>
                    <a:lstStyle/>
                    <a:p>
                      <a:pPr>
                        <a:lnSpc>
                          <a:spcPct val="100000"/>
                        </a:lnSpc>
                        <a:spcAft>
                          <a:spcPts val="0"/>
                        </a:spcAft>
                      </a:pPr>
                      <a:r>
                        <a:rPr lang="en-US" sz="1200" dirty="0" smtClean="0">
                          <a:effectLst/>
                          <a:latin typeface="Agency FB" panose="020B0503020202020204" pitchFamily="34" charset="0"/>
                          <a:ea typeface="Calibri" panose="020F0502020204030204" pitchFamily="34" charset="0"/>
                          <a:cs typeface="Times New Roman" panose="02020603050405020304" pitchFamily="18" charset="0"/>
                        </a:rPr>
                        <a:t>To evaluate &amp; adjudicate projects soon after closure</a:t>
                      </a:r>
                      <a:endParaRPr lang="en-ZA" sz="1200" dirty="0">
                        <a:effectLst/>
                        <a:latin typeface="Agency FB" panose="020B0503020202020204" pitchFamily="34" charset="0"/>
                      </a:endParaRPr>
                    </a:p>
                  </a:txBody>
                  <a:tcPr marL="68580" marR="68580" marT="0" marB="0"/>
                </a:tc>
              </a:tr>
            </a:tbl>
          </a:graphicData>
        </a:graphic>
      </p:graphicFrame>
    </p:spTree>
    <p:extLst>
      <p:ext uri="{BB962C8B-B14F-4D97-AF65-F5344CB8AC3E}">
        <p14:creationId xmlns:p14="http://schemas.microsoft.com/office/powerpoint/2010/main" val="4081716326"/>
      </p:ext>
    </p:extLst>
  </p:cSld>
  <p:clrMapOvr>
    <a:masterClrMapping/>
  </p:clrMapOvr>
  <p:transition spd="slow">
    <p:fade/>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6096000" y="0"/>
            <a:ext cx="3982029" cy="646331"/>
          </a:xfrm>
          <a:prstGeom prst="rect">
            <a:avLst/>
          </a:prstGeom>
          <a:solidFill>
            <a:srgbClr val="92D050"/>
          </a:solidFill>
        </p:spPr>
        <p:txBody>
          <a:bodyPr wrap="square" rtlCol="0">
            <a:spAutoFit/>
          </a:bodyPr>
          <a:lstStyle/>
          <a:p>
            <a:pPr algn="ctr"/>
            <a:r>
              <a:rPr lang="en-US" b="1" dirty="0" smtClean="0">
                <a:solidFill>
                  <a:srgbClr val="002060"/>
                </a:solidFill>
              </a:rPr>
              <a:t>EPMLM 2015/2016 ANNUAL PERFORMANCE </a:t>
            </a:r>
            <a:endParaRPr lang="en-US" b="1" dirty="0">
              <a:solidFill>
                <a:srgbClr val="002060"/>
              </a:solidFill>
            </a:endParaRPr>
          </a:p>
        </p:txBody>
      </p:sp>
      <p:pic>
        <p:nvPicPr>
          <p:cNvPr id="15362"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071102" y="-28466"/>
            <a:ext cx="914400" cy="703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Box 4"/>
          <p:cNvSpPr txBox="1"/>
          <p:nvPr/>
        </p:nvSpPr>
        <p:spPr>
          <a:xfrm>
            <a:off x="621217" y="323166"/>
            <a:ext cx="4800600" cy="368300"/>
          </a:xfrm>
          <a:prstGeom prst="rect">
            <a:avLst/>
          </a:prstGeom>
          <a:ln/>
        </p:spPr>
        <p:style>
          <a:lnRef idx="1">
            <a:schemeClr val="accent1"/>
          </a:lnRef>
          <a:fillRef idx="2">
            <a:schemeClr val="accent1"/>
          </a:fillRef>
          <a:effectRef idx="1">
            <a:schemeClr val="accent1"/>
          </a:effectRef>
          <a:fontRef idx="minor">
            <a:schemeClr val="dk1"/>
          </a:fontRef>
        </p:style>
        <p:txBody>
          <a:bodyPr>
            <a:spAutoFit/>
          </a:bodyPr>
          <a:lstStyle/>
          <a:p>
            <a:pPr algn="ctr" eaLnBrk="1" hangingPunct="1">
              <a:defRPr/>
            </a:pPr>
            <a:r>
              <a:rPr lang="en-US" dirty="0" smtClean="0"/>
              <a:t>KPA 2: Basic Service Delivery</a:t>
            </a:r>
            <a:endParaRPr lang="en-US" dirty="0"/>
          </a:p>
        </p:txBody>
      </p:sp>
      <p:sp>
        <p:nvSpPr>
          <p:cNvPr id="4" name="Slide Number Placeholder 3"/>
          <p:cNvSpPr>
            <a:spLocks noGrp="1"/>
          </p:cNvSpPr>
          <p:nvPr>
            <p:ph type="sldNum" sz="quarter" idx="12"/>
          </p:nvPr>
        </p:nvSpPr>
        <p:spPr>
          <a:xfrm>
            <a:off x="6096000" y="0"/>
            <a:ext cx="1776208" cy="365125"/>
          </a:xfrm>
        </p:spPr>
        <p:txBody>
          <a:bodyPr/>
          <a:lstStyle/>
          <a:p>
            <a:fld id="{01BCFC26-62B4-4113-B485-962636936649}" type="slidenum">
              <a:rPr lang="en-US" smtClean="0"/>
              <a:pPr/>
              <a:t>32</a:t>
            </a:fld>
            <a:endParaRPr lang="en-US" dirty="0"/>
          </a:p>
        </p:txBody>
      </p:sp>
      <p:graphicFrame>
        <p:nvGraphicFramePr>
          <p:cNvPr id="8" name="Content Placeholder 5"/>
          <p:cNvGraphicFramePr>
            <a:graphicFrameLocks/>
          </p:cNvGraphicFramePr>
          <p:nvPr>
            <p:extLst>
              <p:ext uri="{D42A27DB-BD31-4B8C-83A1-F6EECF244321}">
                <p14:modId xmlns:p14="http://schemas.microsoft.com/office/powerpoint/2010/main" val="2090001795"/>
              </p:ext>
            </p:extLst>
          </p:nvPr>
        </p:nvGraphicFramePr>
        <p:xfrm>
          <a:off x="621217" y="718458"/>
          <a:ext cx="11339725" cy="5801612"/>
        </p:xfrm>
        <a:graphic>
          <a:graphicData uri="http://schemas.openxmlformats.org/drawingml/2006/table">
            <a:tbl>
              <a:tblPr firstRow="1" bandRow="1">
                <a:tableStyleId>{5C22544A-7EE6-4342-B048-85BDC9FD1C3A}</a:tableStyleId>
              </a:tblPr>
              <a:tblGrid>
                <a:gridCol w="1288265"/>
                <a:gridCol w="1310796"/>
                <a:gridCol w="1218987"/>
                <a:gridCol w="1047135"/>
                <a:gridCol w="1209368"/>
                <a:gridCol w="1150374"/>
                <a:gridCol w="1592826"/>
                <a:gridCol w="2521974"/>
              </a:tblGrid>
              <a:tr h="822246">
                <a:tc>
                  <a:txBody>
                    <a:bodyPr/>
                    <a:lstStyle/>
                    <a:p>
                      <a:pPr algn="l"/>
                      <a:r>
                        <a:rPr lang="en-US" sz="1300" dirty="0" smtClean="0">
                          <a:solidFill>
                            <a:schemeClr val="tx1"/>
                          </a:solidFill>
                        </a:rPr>
                        <a:t>PROJECTS(KPI as per SDBIP) </a:t>
                      </a:r>
                      <a:endParaRPr lang="en-US" sz="1300" dirty="0">
                        <a:solidFill>
                          <a:schemeClr val="tx1"/>
                        </a:solidFill>
                      </a:endParaRPr>
                    </a:p>
                  </a:txBody>
                  <a:tcPr marT="45736" marB="45736"/>
                </a:tc>
                <a:tc>
                  <a:txBody>
                    <a:bodyPr/>
                    <a:lstStyle/>
                    <a:p>
                      <a:pPr algn="l"/>
                      <a:r>
                        <a:rPr lang="en-US" sz="1300" dirty="0" smtClean="0">
                          <a:solidFill>
                            <a:schemeClr val="tx1"/>
                          </a:solidFill>
                        </a:rPr>
                        <a:t>ANNUAL</a:t>
                      </a:r>
                      <a:r>
                        <a:rPr lang="en-US" sz="1300" baseline="0" dirty="0" smtClean="0">
                          <a:solidFill>
                            <a:schemeClr val="tx1"/>
                          </a:solidFill>
                        </a:rPr>
                        <a:t> TARGET</a:t>
                      </a:r>
                      <a:endParaRPr lang="en-US" sz="1300" dirty="0">
                        <a:solidFill>
                          <a:schemeClr val="tx1"/>
                        </a:solidFill>
                      </a:endParaRPr>
                    </a:p>
                  </a:txBody>
                  <a:tcPr marT="45736" marB="45736"/>
                </a:tc>
                <a:tc>
                  <a:txBody>
                    <a:bodyPr/>
                    <a:lstStyle/>
                    <a:p>
                      <a:pPr algn="l"/>
                      <a:r>
                        <a:rPr lang="en-US" sz="1300" dirty="0" smtClean="0">
                          <a:solidFill>
                            <a:schemeClr val="tx1"/>
                          </a:solidFill>
                        </a:rPr>
                        <a:t> ANNUAL</a:t>
                      </a:r>
                    </a:p>
                    <a:p>
                      <a:pPr algn="l"/>
                      <a:r>
                        <a:rPr lang="en-US" sz="1300" dirty="0" smtClean="0">
                          <a:solidFill>
                            <a:schemeClr val="tx1"/>
                          </a:solidFill>
                        </a:rPr>
                        <a:t>ACTUALS</a:t>
                      </a:r>
                      <a:endParaRPr lang="en-US" sz="1300" dirty="0">
                        <a:solidFill>
                          <a:schemeClr val="tx1"/>
                        </a:solidFill>
                      </a:endParaRPr>
                    </a:p>
                  </a:txBody>
                  <a:tcPr marT="45736" marB="45736"/>
                </a:tc>
                <a:tc>
                  <a:txBody>
                    <a:bodyPr/>
                    <a:lstStyle/>
                    <a:p>
                      <a:pPr algn="l"/>
                      <a:r>
                        <a:rPr lang="en-US" sz="1300" dirty="0" smtClean="0">
                          <a:solidFill>
                            <a:schemeClr val="tx1"/>
                          </a:solidFill>
                        </a:rPr>
                        <a:t>BUDGET</a:t>
                      </a:r>
                    </a:p>
                  </a:txBody>
                  <a:tcPr marT="45736" marB="45736"/>
                </a:tc>
                <a:tc>
                  <a:txBody>
                    <a:bodyPr/>
                    <a:lstStyle/>
                    <a:p>
                      <a:pPr algn="l"/>
                      <a:r>
                        <a:rPr lang="en-US" sz="1300" dirty="0" smtClean="0">
                          <a:solidFill>
                            <a:schemeClr val="tx1"/>
                          </a:solidFill>
                        </a:rPr>
                        <a:t>EXPENDITURE</a:t>
                      </a:r>
                      <a:endParaRPr lang="en-US" sz="1300" dirty="0">
                        <a:solidFill>
                          <a:schemeClr val="tx1"/>
                        </a:solidFill>
                      </a:endParaRPr>
                    </a:p>
                  </a:txBody>
                  <a:tcPr marT="45736" marB="45736"/>
                </a:tc>
                <a:tc>
                  <a:txBody>
                    <a:bodyPr/>
                    <a:lstStyle/>
                    <a:p>
                      <a:pPr algn="l"/>
                      <a:r>
                        <a:rPr lang="en-US" sz="1300" dirty="0" smtClean="0">
                          <a:solidFill>
                            <a:schemeClr val="tx1"/>
                          </a:solidFill>
                        </a:rPr>
                        <a:t>PROGRESS</a:t>
                      </a:r>
                      <a:endParaRPr lang="en-US" sz="1300" dirty="0">
                        <a:solidFill>
                          <a:schemeClr val="tx1"/>
                        </a:solidFill>
                      </a:endParaRPr>
                    </a:p>
                  </a:txBody>
                  <a:tcPr marT="45736" marB="45736"/>
                </a:tc>
                <a:tc>
                  <a:txBody>
                    <a:bodyPr/>
                    <a:lstStyle/>
                    <a:p>
                      <a:pPr algn="l"/>
                      <a:r>
                        <a:rPr lang="en-US" sz="1300" dirty="0" smtClean="0">
                          <a:solidFill>
                            <a:schemeClr val="tx1"/>
                          </a:solidFill>
                        </a:rPr>
                        <a:t>CHALLENGES </a:t>
                      </a:r>
                      <a:endParaRPr lang="en-US" sz="1300" dirty="0">
                        <a:solidFill>
                          <a:schemeClr val="tx1"/>
                        </a:solidFill>
                      </a:endParaRPr>
                    </a:p>
                  </a:txBody>
                  <a:tcPr marT="45736" marB="45736"/>
                </a:tc>
                <a:tc>
                  <a:txBody>
                    <a:bodyPr/>
                    <a:lstStyle/>
                    <a:p>
                      <a:pPr algn="l"/>
                      <a:r>
                        <a:rPr lang="en-US" sz="1300" dirty="0" smtClean="0">
                          <a:solidFill>
                            <a:schemeClr val="tx1"/>
                          </a:solidFill>
                        </a:rPr>
                        <a:t>REMEDIAL ACTION</a:t>
                      </a:r>
                      <a:endParaRPr lang="en-US" sz="1300" dirty="0">
                        <a:solidFill>
                          <a:schemeClr val="tx1"/>
                        </a:solidFill>
                      </a:endParaRPr>
                    </a:p>
                  </a:txBody>
                  <a:tcPr marT="45736" marB="45736"/>
                </a:tc>
              </a:tr>
              <a:tr h="1304440">
                <a:tc>
                  <a:txBody>
                    <a:bodyPr/>
                    <a:lstStyle/>
                    <a:p>
                      <a:pPr algn="l">
                        <a:lnSpc>
                          <a:spcPct val="100000"/>
                        </a:lnSpc>
                        <a:spcAft>
                          <a:spcPts val="0"/>
                        </a:spcAft>
                      </a:pPr>
                      <a:r>
                        <a:rPr lang="en-US" sz="1200" dirty="0">
                          <a:effectLst/>
                          <a:latin typeface="Agency FB" panose="020B0503020202020204" pitchFamily="34" charset="0"/>
                          <a:ea typeface="Batang" panose="02030600000101010101" pitchFamily="18" charset="-127"/>
                          <a:cs typeface="Times New Roman" panose="02020603050405020304" pitchFamily="18" charset="0"/>
                        </a:rPr>
                        <a:t>PUBLIC LIGHTING  Inspection and maintenance of Streetlights</a:t>
                      </a:r>
                      <a:endParaRPr lang="en-ZA" sz="1200" dirty="0">
                        <a:effectLst/>
                        <a:latin typeface="Agency FB" panose="020B0503020202020204" pitchFamily="34" charset="0"/>
                      </a:endParaRPr>
                    </a:p>
                  </a:txBody>
                  <a:tcPr marL="68580" marR="68580" marT="0" marB="0"/>
                </a:tc>
                <a:tc>
                  <a:txBody>
                    <a:bodyPr/>
                    <a:lstStyle/>
                    <a:p>
                      <a:pPr>
                        <a:lnSpc>
                          <a:spcPct val="100000"/>
                        </a:lnSpc>
                        <a:spcAft>
                          <a:spcPts val="0"/>
                        </a:spcAft>
                      </a:pPr>
                      <a:r>
                        <a:rPr lang="en-US" sz="1200" kern="1200" dirty="0" smtClean="0">
                          <a:solidFill>
                            <a:srgbClr val="000000"/>
                          </a:solidFill>
                          <a:effectLst/>
                          <a:latin typeface="Agency FB" panose="020B0503020202020204" pitchFamily="34" charset="0"/>
                          <a:ea typeface="Batang" panose="02030600000101010101" pitchFamily="18" charset="-127"/>
                          <a:cs typeface="Times New Roman" panose="02020603050405020304" pitchFamily="18" charset="0"/>
                        </a:rPr>
                        <a:t>100% of  streetlights inspected and faulty units repaired</a:t>
                      </a:r>
                    </a:p>
                    <a:p>
                      <a:pPr>
                        <a:lnSpc>
                          <a:spcPct val="100000"/>
                        </a:lnSpc>
                        <a:spcAft>
                          <a:spcPts val="0"/>
                        </a:spcAft>
                      </a:pPr>
                      <a:endParaRPr lang="en-ZA" sz="1200" kern="1200" dirty="0" smtClean="0">
                        <a:solidFill>
                          <a:schemeClr val="dk1"/>
                        </a:solidFill>
                        <a:effectLst/>
                        <a:latin typeface="Agency FB" panose="020B0503020202020204" pitchFamily="34" charset="0"/>
                        <a:ea typeface="+mn-ea"/>
                        <a:cs typeface="+mn-cs"/>
                      </a:endParaRPr>
                    </a:p>
                    <a:p>
                      <a:pPr algn="l">
                        <a:lnSpc>
                          <a:spcPct val="100000"/>
                        </a:lnSpc>
                        <a:spcAft>
                          <a:spcPts val="0"/>
                        </a:spcAft>
                      </a:pPr>
                      <a:endParaRPr lang="en-ZA" sz="1200" dirty="0">
                        <a:effectLst/>
                        <a:latin typeface="Agency FB" panose="020B0503020202020204" pitchFamily="34" charset="0"/>
                      </a:endParaRPr>
                    </a:p>
                  </a:txBody>
                  <a:tcPr marL="68580" marR="68580" marT="0" marB="0"/>
                </a:tc>
                <a:tc>
                  <a:txBody>
                    <a:bodyPr/>
                    <a:lstStyle/>
                    <a:p>
                      <a:r>
                        <a:rPr lang="en-ZA" sz="1200" dirty="0" smtClean="0">
                          <a:latin typeface="Agency FB" panose="020B0503020202020204" pitchFamily="34" charset="0"/>
                        </a:rPr>
                        <a:t>98.05</a:t>
                      </a:r>
                      <a:endParaRPr lang="en-ZA" sz="1200" dirty="0">
                        <a:latin typeface="Agency FB" panose="020B0503020202020204" pitchFamily="34" charset="0"/>
                      </a:endParaRPr>
                    </a:p>
                  </a:txBody>
                  <a:tcPr marL="68580" marR="68580" marT="0" marB="0"/>
                </a:tc>
                <a:tc row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dk1"/>
                          </a:solidFill>
                          <a:latin typeface="Agency FB" panose="020B0503020202020204" pitchFamily="34" charset="0"/>
                          <a:ea typeface="+mn-ea"/>
                          <a:cs typeface="+mn-cs"/>
                        </a:rPr>
                        <a:t>260/235150</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dk1"/>
                          </a:solidFill>
                          <a:latin typeface="Agency FB" panose="020B0503020202020204" pitchFamily="34" charset="0"/>
                          <a:ea typeface="+mn-ea"/>
                          <a:cs typeface="+mn-cs"/>
                        </a:rPr>
                        <a:t>R460 000.00</a:t>
                      </a:r>
                    </a:p>
                    <a:p>
                      <a:pPr algn="l">
                        <a:lnSpc>
                          <a:spcPct val="100000"/>
                        </a:lnSpc>
                      </a:pPr>
                      <a:endParaRPr lang="en-US" sz="1200" dirty="0" smtClean="0">
                        <a:latin typeface="Agency FB" panose="020B0503020202020204" pitchFamily="34" charset="0"/>
                      </a:endParaRPr>
                    </a:p>
                  </a:txBody>
                  <a:tcPr marT="45736" marB="45736" anchor="ctr"/>
                </a:tc>
                <a:tc rowSpan="2">
                  <a:txBody>
                    <a:bodyPr/>
                    <a:lstStyle/>
                    <a:p>
                      <a:pPr algn="ctr">
                        <a:lnSpc>
                          <a:spcPct val="100000"/>
                        </a:lnSpc>
                      </a:pPr>
                      <a:r>
                        <a:rPr lang="en-US" sz="1200" dirty="0" smtClean="0">
                          <a:latin typeface="Agency FB" panose="020B0503020202020204" pitchFamily="34" charset="0"/>
                        </a:rPr>
                        <a:t>R364 910.33</a:t>
                      </a:r>
                      <a:endParaRPr lang="en-US" sz="1200" dirty="0">
                        <a:latin typeface="Agency FB" panose="020B0503020202020204" pitchFamily="34" charset="0"/>
                      </a:endParaRPr>
                    </a:p>
                  </a:txBody>
                  <a:tcPr marT="45736" marB="45736" anchor="ctr"/>
                </a:tc>
                <a:tc>
                  <a:txBody>
                    <a:bodyPr/>
                    <a:lstStyle/>
                    <a:p>
                      <a:pPr>
                        <a:lnSpc>
                          <a:spcPct val="115000"/>
                        </a:lnSpc>
                        <a:spcAft>
                          <a:spcPts val="0"/>
                        </a:spcAft>
                      </a:pPr>
                      <a:r>
                        <a:rPr lang="en-ZA" sz="1200" dirty="0" smtClean="0">
                          <a:effectLst/>
                          <a:latin typeface="Agency FB" panose="020B0503020202020204" pitchFamily="34" charset="0"/>
                          <a:ea typeface="Calibri" panose="020F0502020204030204" pitchFamily="34" charset="0"/>
                          <a:cs typeface="Times New Roman" panose="02020603050405020304" pitchFamily="18" charset="0"/>
                        </a:rPr>
                        <a:t>Not</a:t>
                      </a:r>
                      <a:r>
                        <a:rPr lang="en-ZA" sz="1200" baseline="0" dirty="0" smtClean="0">
                          <a:effectLst/>
                          <a:latin typeface="Agency FB" panose="020B0503020202020204" pitchFamily="34" charset="0"/>
                          <a:ea typeface="Calibri" panose="020F0502020204030204" pitchFamily="34" charset="0"/>
                          <a:cs typeface="Times New Roman" panose="02020603050405020304" pitchFamily="18" charset="0"/>
                        </a:rPr>
                        <a:t> achieved</a:t>
                      </a:r>
                      <a:endParaRPr lang="en-ZA" sz="1200" dirty="0" smtClean="0">
                        <a:effectLst/>
                        <a:latin typeface="Agency FB" panose="020B0503020202020204" pitchFamily="34" charset="0"/>
                        <a:ea typeface="Calibri" panose="020F0502020204030204" pitchFamily="34" charset="0"/>
                      </a:endParaRPr>
                    </a:p>
                  </a:txBody>
                  <a:tcPr marL="68580" marR="68580" marT="0" marB="0"/>
                </a:tc>
                <a:tc>
                  <a:txBody>
                    <a:bodyPr/>
                    <a:lstStyle/>
                    <a:p>
                      <a:pPr>
                        <a:lnSpc>
                          <a:spcPct val="100000"/>
                        </a:lnSpc>
                        <a:spcAft>
                          <a:spcPts val="0"/>
                        </a:spcAft>
                      </a:pPr>
                      <a:r>
                        <a:rPr lang="en-ZA" sz="1200" dirty="0" smtClean="0">
                          <a:effectLst/>
                          <a:latin typeface="Agency FB" panose="020B0503020202020204" pitchFamily="34" charset="0"/>
                        </a:rPr>
                        <a:t>Not enough  material</a:t>
                      </a:r>
                      <a:endParaRPr lang="en-ZA" sz="1200" dirty="0">
                        <a:effectLst/>
                        <a:latin typeface="Agency FB" panose="020B0503020202020204" pitchFamily="34" charset="0"/>
                      </a:endParaRPr>
                    </a:p>
                  </a:txBody>
                  <a:tcPr marL="68580" marR="68580" marT="0" marB="0"/>
                </a:tc>
                <a:tc>
                  <a:txBody>
                    <a:bodyPr/>
                    <a:lstStyle/>
                    <a:p>
                      <a:pPr>
                        <a:lnSpc>
                          <a:spcPct val="115000"/>
                        </a:lnSpc>
                        <a:spcAft>
                          <a:spcPts val="0"/>
                        </a:spcAft>
                      </a:pPr>
                      <a:r>
                        <a:rPr lang="en-ZA" sz="1200" dirty="0" smtClean="0">
                          <a:solidFill>
                            <a:srgbClr val="000000"/>
                          </a:solidFill>
                          <a:effectLst/>
                          <a:latin typeface="Agency FB" panose="020B0503020202020204" pitchFamily="34" charset="0"/>
                          <a:ea typeface="Calibri" panose="020F0502020204030204" pitchFamily="34" charset="0"/>
                          <a:cs typeface="Times New Roman" panose="02020603050405020304" pitchFamily="18" charset="0"/>
                        </a:rPr>
                        <a:t>Maintain stock levels in stores.</a:t>
                      </a:r>
                      <a:endParaRPr lang="en-ZA" sz="1200" dirty="0" smtClean="0">
                        <a:effectLst/>
                        <a:latin typeface="Agency FB" panose="020B0503020202020204" pitchFamily="34" charset="0"/>
                        <a:ea typeface="Calibri" panose="020F0502020204030204" pitchFamily="34" charset="0"/>
                      </a:endParaRPr>
                    </a:p>
                    <a:p>
                      <a:pPr>
                        <a:lnSpc>
                          <a:spcPct val="115000"/>
                        </a:lnSpc>
                        <a:spcAft>
                          <a:spcPts val="0"/>
                        </a:spcAft>
                      </a:pPr>
                      <a:r>
                        <a:rPr lang="en-ZA" sz="1200" dirty="0" smtClean="0">
                          <a:solidFill>
                            <a:srgbClr val="000000"/>
                          </a:solidFill>
                          <a:effectLst/>
                          <a:latin typeface="Agency FB" panose="020B0503020202020204" pitchFamily="34" charset="0"/>
                          <a:ea typeface="Calibri" panose="020F0502020204030204" pitchFamily="34" charset="0"/>
                          <a:cs typeface="Times New Roman" panose="02020603050405020304" pitchFamily="18" charset="0"/>
                        </a:rPr>
                        <a:t>Process requests for material speedily.</a:t>
                      </a:r>
                      <a:endParaRPr lang="en-ZA" sz="1200" dirty="0" smtClean="0">
                        <a:effectLst/>
                        <a:latin typeface="Agency FB" panose="020B0503020202020204" pitchFamily="34" charset="0"/>
                        <a:ea typeface="Calibri" panose="020F0502020204030204" pitchFamily="34" charset="0"/>
                      </a:endParaRPr>
                    </a:p>
                    <a:p>
                      <a:r>
                        <a:rPr lang="en-ZA" sz="1200" dirty="0" smtClean="0">
                          <a:solidFill>
                            <a:srgbClr val="000000"/>
                          </a:solidFill>
                          <a:effectLst/>
                          <a:latin typeface="Agency FB" panose="020B0503020202020204" pitchFamily="34" charset="0"/>
                          <a:ea typeface="Calibri" panose="020F0502020204030204" pitchFamily="34" charset="0"/>
                          <a:cs typeface="Times New Roman" panose="02020603050405020304" pitchFamily="18" charset="0"/>
                        </a:rPr>
                        <a:t>Fill in vacancies.</a:t>
                      </a:r>
                      <a:endParaRPr lang="en-ZA" sz="1200" dirty="0">
                        <a:effectLst/>
                        <a:latin typeface="Agency FB" panose="020B0503020202020204" pitchFamily="34" charset="0"/>
                      </a:endParaRPr>
                    </a:p>
                  </a:txBody>
                  <a:tcPr marL="68580" marR="68580" marT="0" marB="0"/>
                </a:tc>
              </a:tr>
              <a:tr h="1323517">
                <a:tc>
                  <a:txBody>
                    <a:bodyPr/>
                    <a:lstStyle/>
                    <a:p>
                      <a:pPr algn="l">
                        <a:lnSpc>
                          <a:spcPct val="100000"/>
                        </a:lnSpc>
                        <a:spcAft>
                          <a:spcPts val="0"/>
                        </a:spcAft>
                      </a:pPr>
                      <a:r>
                        <a:rPr lang="en-US" sz="1200" dirty="0">
                          <a:effectLst/>
                          <a:latin typeface="Agency FB" panose="020B0503020202020204" pitchFamily="34" charset="0"/>
                          <a:ea typeface="Batang" panose="02030600000101010101" pitchFamily="18" charset="-127"/>
                          <a:cs typeface="Times New Roman" panose="02020603050405020304" pitchFamily="18" charset="0"/>
                        </a:rPr>
                        <a:t>PUBLIC LIGHTING MAINTENANCE-</a:t>
                      </a:r>
                      <a:endParaRPr lang="en-ZA" sz="1200" dirty="0">
                        <a:effectLst/>
                        <a:latin typeface="Agency FB" panose="020B0503020202020204" pitchFamily="34" charset="0"/>
                      </a:endParaRPr>
                    </a:p>
                    <a:p>
                      <a:pPr algn="l">
                        <a:lnSpc>
                          <a:spcPct val="100000"/>
                        </a:lnSpc>
                        <a:spcAft>
                          <a:spcPts val="0"/>
                        </a:spcAft>
                      </a:pPr>
                      <a:r>
                        <a:rPr lang="en-US" sz="1200" dirty="0">
                          <a:effectLst/>
                          <a:latin typeface="Agency FB" panose="020B0503020202020204" pitchFamily="34" charset="0"/>
                          <a:ea typeface="Batang" panose="02030600000101010101" pitchFamily="18" charset="-127"/>
                          <a:cs typeface="Times New Roman" panose="02020603050405020304" pitchFamily="18" charset="0"/>
                        </a:rPr>
                        <a:t>Mast lights</a:t>
                      </a:r>
                      <a:endParaRPr lang="en-ZA" sz="1200" dirty="0">
                        <a:effectLst/>
                        <a:latin typeface="Agency FB" panose="020B0503020202020204" pitchFamily="34" charset="0"/>
                      </a:endParaRPr>
                    </a:p>
                  </a:txBody>
                  <a:tcPr marL="68580" marR="68580" marT="0" marB="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rgbClr val="000000"/>
                          </a:solidFill>
                          <a:effectLst/>
                          <a:latin typeface="Agency FB" panose="020B0503020202020204" pitchFamily="34" charset="0"/>
                          <a:ea typeface="Times New Roman" panose="02020603050405020304" pitchFamily="18" charset="0"/>
                          <a:cs typeface="Times New Roman" panose="02020603050405020304" pitchFamily="18" charset="0"/>
                        </a:rPr>
                        <a:t>100%</a:t>
                      </a:r>
                      <a:r>
                        <a:rPr lang="en-US" sz="1200" kern="1200" baseline="0" dirty="0" smtClean="0">
                          <a:solidFill>
                            <a:srgbClr val="000000"/>
                          </a:solidFill>
                          <a:effectLst/>
                          <a:latin typeface="Agency FB" panose="020B0503020202020204" pitchFamily="34" charset="0"/>
                          <a:ea typeface="Times New Roman" panose="02020603050405020304" pitchFamily="18" charset="0"/>
                          <a:cs typeface="Times New Roman" panose="02020603050405020304" pitchFamily="18" charset="0"/>
                        </a:rPr>
                        <a:t> of </a:t>
                      </a:r>
                      <a:r>
                        <a:rPr lang="en-US" sz="1200" kern="1200" dirty="0" smtClean="0">
                          <a:solidFill>
                            <a:srgbClr val="000000"/>
                          </a:solidFill>
                          <a:effectLst/>
                          <a:latin typeface="Agency FB" panose="020B0503020202020204" pitchFamily="34" charset="0"/>
                          <a:ea typeface="Times New Roman" panose="02020603050405020304" pitchFamily="18" charset="0"/>
                          <a:cs typeface="Times New Roman" panose="02020603050405020304" pitchFamily="18" charset="0"/>
                        </a:rPr>
                        <a:t>mast light fittings inspected and faulty units repaired</a:t>
                      </a:r>
                    </a:p>
                    <a:p>
                      <a:pPr algn="l">
                        <a:lnSpc>
                          <a:spcPct val="100000"/>
                        </a:lnSpc>
                        <a:spcAft>
                          <a:spcPts val="0"/>
                        </a:spcAft>
                      </a:pPr>
                      <a:endParaRPr lang="en-US" sz="1200" dirty="0" smtClean="0">
                        <a:solidFill>
                          <a:srgbClr val="000000"/>
                        </a:solidFill>
                        <a:effectLst/>
                        <a:latin typeface="Agency FB" panose="020B0503020202020204" pitchFamily="34" charset="0"/>
                        <a:ea typeface="Times New Roman" panose="02020603050405020304" pitchFamily="18" charset="0"/>
                        <a:cs typeface="Times New Roman" panose="02020603050405020304" pitchFamily="18" charset="0"/>
                      </a:endParaRPr>
                    </a:p>
                    <a:p>
                      <a:pPr algn="l">
                        <a:lnSpc>
                          <a:spcPct val="100000"/>
                        </a:lnSpc>
                        <a:spcAft>
                          <a:spcPts val="0"/>
                        </a:spcAft>
                      </a:pPr>
                      <a:endParaRPr lang="en-US" sz="1200" dirty="0" smtClean="0">
                        <a:solidFill>
                          <a:srgbClr val="000000"/>
                        </a:solidFill>
                        <a:effectLst/>
                        <a:latin typeface="Agency FB" panose="020B0503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r>
                        <a:rPr lang="en-ZA" sz="1200" dirty="0" smtClean="0">
                          <a:latin typeface="Agency FB" panose="020B0503020202020204" pitchFamily="34" charset="0"/>
                        </a:rPr>
                        <a:t>99.77</a:t>
                      </a:r>
                      <a:endParaRPr lang="en-ZA" sz="1200" dirty="0">
                        <a:latin typeface="Agency FB" panose="020B0503020202020204" pitchFamily="34" charset="0"/>
                      </a:endParaRPr>
                    </a:p>
                  </a:txBody>
                  <a:tcPr marL="68580" marR="68580" marT="0" marB="0"/>
                </a:tc>
                <a:tc vMerge="1">
                  <a:txBody>
                    <a:bodyPr/>
                    <a:lstStyle/>
                    <a:p>
                      <a:endParaRPr lang="en-ZA"/>
                    </a:p>
                  </a:txBody>
                  <a:tcPr/>
                </a:tc>
                <a:tc vMerge="1">
                  <a:txBody>
                    <a:bodyPr/>
                    <a:lstStyle/>
                    <a:p>
                      <a:endParaRPr lang="en-ZA" dirty="0"/>
                    </a:p>
                  </a:txBody>
                  <a:tcPr/>
                </a:tc>
                <a:tc>
                  <a:txBody>
                    <a:bodyPr/>
                    <a:lstStyle/>
                    <a:p>
                      <a:pPr>
                        <a:lnSpc>
                          <a:spcPct val="115000"/>
                        </a:lnSpc>
                        <a:spcAft>
                          <a:spcPts val="0"/>
                        </a:spcAft>
                      </a:pPr>
                      <a:r>
                        <a:rPr lang="en-US" sz="1200" dirty="0" smtClean="0">
                          <a:effectLst/>
                          <a:latin typeface="Agency FB" panose="020B0503020202020204" pitchFamily="34" charset="0"/>
                          <a:ea typeface="Calibri" panose="020F0502020204030204" pitchFamily="34" charset="0"/>
                          <a:cs typeface="Times New Roman" panose="02020603050405020304" pitchFamily="18" charset="0"/>
                        </a:rPr>
                        <a:t>Not</a:t>
                      </a:r>
                      <a:r>
                        <a:rPr lang="en-US" sz="1200" baseline="0" dirty="0" smtClean="0">
                          <a:effectLst/>
                          <a:latin typeface="Agency FB" panose="020B0503020202020204" pitchFamily="34" charset="0"/>
                          <a:ea typeface="Calibri" panose="020F0502020204030204" pitchFamily="34" charset="0"/>
                          <a:cs typeface="Times New Roman" panose="02020603050405020304" pitchFamily="18" charset="0"/>
                        </a:rPr>
                        <a:t> achieved</a:t>
                      </a:r>
                      <a:endParaRPr lang="en-ZA" sz="1200" dirty="0" smtClean="0">
                        <a:effectLst/>
                        <a:latin typeface="Agency FB" panose="020B0503020202020204" pitchFamily="34" charset="0"/>
                        <a:ea typeface="Calibri" panose="020F0502020204030204" pitchFamily="34" charset="0"/>
                      </a:endParaRPr>
                    </a:p>
                  </a:txBody>
                  <a:tcPr marL="68580" marR="68580" marT="0" marB="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ZA" sz="1200" kern="1200" dirty="0" smtClean="0">
                          <a:solidFill>
                            <a:schemeClr val="dk1"/>
                          </a:solidFill>
                          <a:effectLst/>
                          <a:latin typeface="Agency FB" panose="020B0503020202020204" pitchFamily="34" charset="0"/>
                          <a:ea typeface="+mn-ea"/>
                          <a:cs typeface="+mn-cs"/>
                        </a:rPr>
                        <a:t>Not</a:t>
                      </a:r>
                      <a:r>
                        <a:rPr lang="en-ZA" sz="1200" kern="1200" baseline="0" dirty="0" smtClean="0">
                          <a:solidFill>
                            <a:schemeClr val="dk1"/>
                          </a:solidFill>
                          <a:effectLst/>
                          <a:latin typeface="Agency FB" panose="020B0503020202020204" pitchFamily="34" charset="0"/>
                          <a:ea typeface="+mn-ea"/>
                          <a:cs typeface="+mn-cs"/>
                        </a:rPr>
                        <a:t> enough material</a:t>
                      </a:r>
                      <a:endParaRPr lang="en-ZA" sz="1200" kern="1200" dirty="0" smtClean="0">
                        <a:solidFill>
                          <a:schemeClr val="dk1"/>
                        </a:solidFill>
                        <a:effectLst/>
                        <a:latin typeface="Agency FB" panose="020B0503020202020204" pitchFamily="34" charset="0"/>
                        <a:ea typeface="+mn-ea"/>
                        <a:cs typeface="+mn-cs"/>
                      </a:endParaRPr>
                    </a:p>
                  </a:txBody>
                  <a:tcPr marL="68580" marR="68580" marT="0" marB="0"/>
                </a:tc>
                <a:tc>
                  <a:txBody>
                    <a:bodyPr/>
                    <a:lstStyle/>
                    <a:p>
                      <a:pPr>
                        <a:lnSpc>
                          <a:spcPct val="115000"/>
                        </a:lnSpc>
                        <a:spcAft>
                          <a:spcPts val="0"/>
                        </a:spcAft>
                      </a:pPr>
                      <a:r>
                        <a:rPr lang="en-ZA" sz="1200" dirty="0" smtClean="0">
                          <a:solidFill>
                            <a:srgbClr val="000000"/>
                          </a:solidFill>
                          <a:effectLst/>
                          <a:latin typeface="Agency FB" panose="020B0503020202020204" pitchFamily="34" charset="0"/>
                          <a:ea typeface="Calibri" panose="020F0502020204030204" pitchFamily="34" charset="0"/>
                          <a:cs typeface="Times New Roman" panose="02020603050405020304" pitchFamily="18" charset="0"/>
                        </a:rPr>
                        <a:t>Maintain stock levels in stores.</a:t>
                      </a:r>
                      <a:endParaRPr lang="en-ZA" sz="1200" dirty="0" smtClean="0">
                        <a:effectLst/>
                        <a:latin typeface="Agency FB" panose="020B0503020202020204" pitchFamily="34" charset="0"/>
                        <a:ea typeface="Calibri" panose="020F0502020204030204" pitchFamily="34" charset="0"/>
                      </a:endParaRPr>
                    </a:p>
                    <a:p>
                      <a:pPr>
                        <a:lnSpc>
                          <a:spcPct val="115000"/>
                        </a:lnSpc>
                        <a:spcAft>
                          <a:spcPts val="0"/>
                        </a:spcAft>
                      </a:pPr>
                      <a:r>
                        <a:rPr lang="en-ZA" sz="1200" dirty="0" smtClean="0">
                          <a:solidFill>
                            <a:srgbClr val="000000"/>
                          </a:solidFill>
                          <a:effectLst/>
                          <a:latin typeface="Agency FB" panose="020B0503020202020204" pitchFamily="34" charset="0"/>
                          <a:ea typeface="Calibri" panose="020F0502020204030204" pitchFamily="34" charset="0"/>
                          <a:cs typeface="Times New Roman" panose="02020603050405020304" pitchFamily="18" charset="0"/>
                        </a:rPr>
                        <a:t>Process requests for material speedily.</a:t>
                      </a:r>
                      <a:endParaRPr lang="en-ZA" sz="1200" dirty="0" smtClean="0">
                        <a:effectLst/>
                        <a:latin typeface="Agency FB" panose="020B0503020202020204" pitchFamily="34" charset="0"/>
                        <a:ea typeface="Calibri" panose="020F0502020204030204" pitchFamily="34" charset="0"/>
                      </a:endParaRPr>
                    </a:p>
                    <a:p>
                      <a:r>
                        <a:rPr lang="en-ZA" sz="1200" dirty="0" smtClean="0">
                          <a:solidFill>
                            <a:srgbClr val="000000"/>
                          </a:solidFill>
                          <a:effectLst/>
                          <a:latin typeface="Agency FB" panose="020B0503020202020204" pitchFamily="34" charset="0"/>
                          <a:ea typeface="Calibri" panose="020F0502020204030204" pitchFamily="34" charset="0"/>
                          <a:cs typeface="Times New Roman" panose="02020603050405020304" pitchFamily="18" charset="0"/>
                        </a:rPr>
                        <a:t>Fill in vacancies.</a:t>
                      </a:r>
                      <a:endParaRPr lang="en-ZA" sz="1200" kern="1200" dirty="0" smtClean="0">
                        <a:solidFill>
                          <a:schemeClr val="dk1"/>
                        </a:solidFill>
                        <a:effectLst/>
                        <a:latin typeface="Agency FB" panose="020B0503020202020204" pitchFamily="34" charset="0"/>
                        <a:ea typeface="+mn-ea"/>
                        <a:cs typeface="+mn-cs"/>
                      </a:endParaRPr>
                    </a:p>
                  </a:txBody>
                  <a:tcPr marL="68580" marR="68580" marT="0" marB="0"/>
                </a:tc>
              </a:tr>
              <a:tr h="1195118">
                <a:tc>
                  <a:txBody>
                    <a:bodyPr/>
                    <a:lstStyle/>
                    <a:p>
                      <a:pPr algn="l"/>
                      <a:r>
                        <a:rPr lang="en-US" sz="1200" kern="1200" dirty="0" smtClean="0">
                          <a:solidFill>
                            <a:schemeClr val="dk1"/>
                          </a:solidFill>
                          <a:effectLst/>
                          <a:latin typeface="Agency FB" panose="020B0503020202020204" pitchFamily="34" charset="0"/>
                          <a:ea typeface="+mn-ea"/>
                          <a:cs typeface="+mn-cs"/>
                        </a:rPr>
                        <a:t>PURCHASE MOBILE TOILET TRAILER</a:t>
                      </a:r>
                      <a:endParaRPr lang="en-US" sz="1200" dirty="0">
                        <a:latin typeface="Agency FB" panose="020B0503020202020204" pitchFamily="34" charset="0"/>
                      </a:endParaRPr>
                    </a:p>
                  </a:txBody>
                  <a:tcPr marT="45736" marB="45736"/>
                </a:tc>
                <a:tc>
                  <a:txBody>
                    <a:bodyPr/>
                    <a:lstStyle/>
                    <a:p>
                      <a:pPr algn="l"/>
                      <a:r>
                        <a:rPr lang="en-US" sz="1200" dirty="0" smtClean="0">
                          <a:latin typeface="Agency FB" panose="020B0503020202020204" pitchFamily="34" charset="0"/>
                        </a:rPr>
                        <a:t>1</a:t>
                      </a:r>
                      <a:r>
                        <a:rPr lang="en-US" sz="1200" baseline="0" dirty="0" smtClean="0">
                          <a:latin typeface="Agency FB" panose="020B0503020202020204" pitchFamily="34" charset="0"/>
                        </a:rPr>
                        <a:t> toilet trailers purchased</a:t>
                      </a:r>
                      <a:endParaRPr lang="en-US" sz="1200" dirty="0">
                        <a:latin typeface="Agency FB" panose="020B0503020202020204" pitchFamily="34" charset="0"/>
                      </a:endParaRPr>
                    </a:p>
                  </a:txBody>
                  <a:tcPr marT="45736" marB="45736"/>
                </a:tc>
                <a:tc>
                  <a:txBody>
                    <a:bodyPr/>
                    <a:lstStyle/>
                    <a:p>
                      <a:r>
                        <a:rPr lang="en-ZA" sz="1200" dirty="0" smtClean="0">
                          <a:latin typeface="Agency FB" panose="020B0503020202020204" pitchFamily="34" charset="0"/>
                        </a:rPr>
                        <a:t>1</a:t>
                      </a:r>
                      <a:endParaRPr lang="en-ZA" sz="1200" dirty="0">
                        <a:latin typeface="Agency FB" panose="020B0503020202020204" pitchFamily="34" charset="0"/>
                      </a:endParaRPr>
                    </a:p>
                  </a:txBody>
                  <a:tcPr marL="68580" marR="68580" marT="0" marB="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dk1"/>
                          </a:solidFill>
                          <a:latin typeface="Agency FB" panose="020B0503020202020204" pitchFamily="34" charset="0"/>
                          <a:ea typeface="+mn-ea"/>
                          <a:cs typeface="+mn-cs"/>
                        </a:rPr>
                        <a:t>260/305068</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dk1"/>
                          </a:solidFill>
                          <a:latin typeface="Agency FB" panose="020B0503020202020204" pitchFamily="34" charset="0"/>
                          <a:ea typeface="+mn-ea"/>
                          <a:cs typeface="+mn-cs"/>
                        </a:rPr>
                        <a:t>R88 344.30</a:t>
                      </a:r>
                    </a:p>
                  </a:txBody>
                  <a:tcPr marT="45736" marB="45736"/>
                </a:tc>
                <a:tc>
                  <a:txBody>
                    <a:bodyPr/>
                    <a:lstStyle/>
                    <a:p>
                      <a:pPr algn="ctr"/>
                      <a:r>
                        <a:rPr lang="en-US" sz="1200" dirty="0" smtClean="0">
                          <a:latin typeface="Agency FB" panose="020B0503020202020204" pitchFamily="34" charset="0"/>
                        </a:rPr>
                        <a:t>R88 344.30</a:t>
                      </a:r>
                      <a:endParaRPr lang="en-US" sz="1200" dirty="0">
                        <a:latin typeface="Agency FB" panose="020B0503020202020204" pitchFamily="34" charset="0"/>
                      </a:endParaRPr>
                    </a:p>
                  </a:txBody>
                  <a:tcPr marT="45736" marB="45736"/>
                </a:tc>
                <a:tc>
                  <a:txBody>
                    <a:bodyPr/>
                    <a:lstStyle/>
                    <a:p>
                      <a:pPr algn="l">
                        <a:lnSpc>
                          <a:spcPct val="150000"/>
                        </a:lnSpc>
                        <a:spcAft>
                          <a:spcPts val="0"/>
                        </a:spcAft>
                      </a:pPr>
                      <a:r>
                        <a:rPr lang="en-ZA" sz="1200" dirty="0" smtClean="0">
                          <a:solidFill>
                            <a:schemeClr val="tx1"/>
                          </a:solidFill>
                          <a:effectLst/>
                          <a:latin typeface="Agency FB" panose="020B0503020202020204" pitchFamily="34" charset="0"/>
                        </a:rPr>
                        <a:t>Achieved</a:t>
                      </a:r>
                      <a:endParaRPr lang="en-ZA" sz="1200" dirty="0">
                        <a:solidFill>
                          <a:schemeClr val="tx1"/>
                        </a:solidFill>
                        <a:effectLst/>
                        <a:latin typeface="Agency FB" panose="020B0503020202020204" pitchFamily="34" charset="0"/>
                      </a:endParaRPr>
                    </a:p>
                  </a:txBody>
                  <a:tcPr marL="68580" marR="68580" marT="0" marB="0"/>
                </a:tc>
                <a:tc>
                  <a:txBody>
                    <a:bodyPr/>
                    <a:lstStyle/>
                    <a:p>
                      <a:pPr marL="20955">
                        <a:lnSpc>
                          <a:spcPct val="115000"/>
                        </a:lnSpc>
                        <a:spcAft>
                          <a:spcPts val="0"/>
                        </a:spcAft>
                      </a:pPr>
                      <a:r>
                        <a:rPr lang="en-ZA" sz="1200" dirty="0" smtClean="0">
                          <a:effectLst/>
                          <a:latin typeface="Agency FB" panose="020B0503020202020204" pitchFamily="34" charset="0"/>
                          <a:ea typeface="Calibri" panose="020F0502020204030204" pitchFamily="34" charset="0"/>
                        </a:rPr>
                        <a:t>None</a:t>
                      </a:r>
                      <a:endParaRPr lang="en-ZA" sz="1200" dirty="0">
                        <a:effectLst/>
                        <a:latin typeface="Agency FB" panose="020B0503020202020204" pitchFamily="34" charset="0"/>
                        <a:ea typeface="Calibri" panose="020F0502020204030204" pitchFamily="34" charset="0"/>
                      </a:endParaRPr>
                    </a:p>
                  </a:txBody>
                  <a:tcPr marL="68580" marR="68580" marT="0" marB="0"/>
                </a:tc>
                <a:tc>
                  <a:txBody>
                    <a:bodyPr/>
                    <a:lstStyle/>
                    <a:p>
                      <a:pPr>
                        <a:lnSpc>
                          <a:spcPct val="150000"/>
                        </a:lnSpc>
                        <a:spcAft>
                          <a:spcPts val="0"/>
                        </a:spcAft>
                      </a:pPr>
                      <a:r>
                        <a:rPr lang="en-US" sz="1200" dirty="0" smtClean="0">
                          <a:effectLst/>
                          <a:latin typeface="Agency FB" panose="020B0503020202020204" pitchFamily="34" charset="0"/>
                          <a:ea typeface="Batang" panose="02030600000101010101" pitchFamily="18" charset="-127"/>
                          <a:cs typeface="Times New Roman" panose="02020603050405020304" pitchFamily="18" charset="0"/>
                        </a:rPr>
                        <a:t>None</a:t>
                      </a:r>
                    </a:p>
                  </a:txBody>
                  <a:tcPr marL="68580" marR="68580" marT="0" marB="0"/>
                </a:tc>
              </a:tr>
              <a:tr h="1156291">
                <a:tc>
                  <a:txBody>
                    <a:bodyPr/>
                    <a:lstStyle/>
                    <a:p>
                      <a:pPr algn="l">
                        <a:lnSpc>
                          <a:spcPct val="100000"/>
                        </a:lnSpc>
                        <a:spcAft>
                          <a:spcPts val="0"/>
                        </a:spcAft>
                      </a:pPr>
                      <a:r>
                        <a:rPr lang="en-US" sz="1200" dirty="0">
                          <a:effectLst/>
                          <a:latin typeface="Agency FB" panose="020B0503020202020204" pitchFamily="34" charset="0"/>
                          <a:ea typeface="Batang" panose="02030600000101010101" pitchFamily="18" charset="-127"/>
                          <a:cs typeface="Times New Roman" panose="02020603050405020304" pitchFamily="18" charset="0"/>
                        </a:rPr>
                        <a:t>PURCHASE OF A LIGHT DELIVERY VEHICLE WITH CANOPY</a:t>
                      </a:r>
                      <a:endParaRPr lang="en-ZA" sz="1200" dirty="0">
                        <a:effectLst/>
                        <a:latin typeface="Agency FB" panose="020B0503020202020204" pitchFamily="34" charset="0"/>
                      </a:endParaRPr>
                    </a:p>
                  </a:txBody>
                  <a:tcPr marL="68580" marR="68580" marT="0" marB="0"/>
                </a:tc>
                <a:tc>
                  <a:txBody>
                    <a:bodyPr/>
                    <a:lstStyle/>
                    <a:p>
                      <a:pPr algn="l">
                        <a:lnSpc>
                          <a:spcPct val="100000"/>
                        </a:lnSpc>
                        <a:spcAft>
                          <a:spcPts val="0"/>
                        </a:spcAft>
                      </a:pPr>
                      <a:r>
                        <a:rPr lang="en-ZA" sz="1200" dirty="0" smtClean="0">
                          <a:effectLst/>
                          <a:latin typeface="Agency FB" panose="020B0503020202020204" pitchFamily="34" charset="0"/>
                        </a:rPr>
                        <a:t>1</a:t>
                      </a:r>
                      <a:r>
                        <a:rPr lang="en-ZA" sz="1200" baseline="0" dirty="0" smtClean="0">
                          <a:effectLst/>
                          <a:latin typeface="Agency FB" panose="020B0503020202020204" pitchFamily="34" charset="0"/>
                        </a:rPr>
                        <a:t> light delivery vehicle with canopy purchased</a:t>
                      </a:r>
                      <a:endParaRPr lang="en-ZA" sz="1200" dirty="0">
                        <a:effectLst/>
                        <a:latin typeface="Agency FB" panose="020B0503020202020204" pitchFamily="34" charset="0"/>
                      </a:endParaRPr>
                    </a:p>
                  </a:txBody>
                  <a:tcPr marL="68580" marR="68580" marT="0" marB="0"/>
                </a:tc>
                <a:tc>
                  <a:txBody>
                    <a:bodyPr/>
                    <a:lstStyle/>
                    <a:p>
                      <a:r>
                        <a:rPr lang="en-ZA" sz="1200" dirty="0" smtClean="0">
                          <a:latin typeface="Agency FB" panose="020B0503020202020204" pitchFamily="34" charset="0"/>
                        </a:rPr>
                        <a:t>1</a:t>
                      </a:r>
                      <a:endParaRPr lang="en-ZA" sz="1200" dirty="0">
                        <a:latin typeface="Agency FB" panose="020B0503020202020204" pitchFamily="34" charset="0"/>
                      </a:endParaRPr>
                    </a:p>
                  </a:txBody>
                  <a:tcPr marL="68580" marR="68580" marT="0" marB="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dk1"/>
                          </a:solidFill>
                          <a:latin typeface="Agency FB" panose="020B0503020202020204" pitchFamily="34" charset="0"/>
                          <a:ea typeface="+mn-ea"/>
                          <a:cs typeface="+mn-cs"/>
                        </a:rPr>
                        <a:t>260/305068</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dk1"/>
                          </a:solidFill>
                          <a:latin typeface="Agency FB" panose="020B0503020202020204" pitchFamily="34" charset="0"/>
                          <a:ea typeface="+mn-ea"/>
                          <a:cs typeface="+mn-cs"/>
                        </a:rPr>
                        <a:t>R305 706.00</a:t>
                      </a:r>
                      <a:endParaRPr lang="en-US" sz="1200" dirty="0" smtClean="0">
                        <a:latin typeface="Agency FB" panose="020B0503020202020204" pitchFamily="34" charset="0"/>
                      </a:endParaRPr>
                    </a:p>
                  </a:txBody>
                  <a:tcPr marT="45736" marB="45736"/>
                </a:tc>
                <a:tc>
                  <a:txBody>
                    <a:bodyPr/>
                    <a:lstStyle/>
                    <a:p>
                      <a:pPr algn="ctr">
                        <a:lnSpc>
                          <a:spcPct val="100000"/>
                        </a:lnSpc>
                      </a:pPr>
                      <a:r>
                        <a:rPr lang="en-US" sz="1200" dirty="0" smtClean="0">
                          <a:latin typeface="Agency FB" panose="020B0503020202020204" pitchFamily="34" charset="0"/>
                        </a:rPr>
                        <a:t>R305 706.00</a:t>
                      </a:r>
                      <a:endParaRPr lang="en-US" sz="1200" dirty="0">
                        <a:latin typeface="Agency FB" panose="020B0503020202020204" pitchFamily="34" charset="0"/>
                      </a:endParaRPr>
                    </a:p>
                  </a:txBody>
                  <a:tcPr marT="45736" marB="45736"/>
                </a:tc>
                <a:tc>
                  <a:txBody>
                    <a:bodyPr/>
                    <a:lstStyle/>
                    <a:p>
                      <a:pPr algn="l">
                        <a:lnSpc>
                          <a:spcPct val="100000"/>
                        </a:lnSpc>
                        <a:spcAft>
                          <a:spcPts val="0"/>
                        </a:spcAft>
                      </a:pPr>
                      <a:r>
                        <a:rPr lang="en-ZA" sz="1200" dirty="0" smtClean="0">
                          <a:effectLst/>
                          <a:latin typeface="Agency FB" panose="020B0503020202020204" pitchFamily="34" charset="0"/>
                        </a:rPr>
                        <a:t>Achieved</a:t>
                      </a:r>
                      <a:endParaRPr lang="en-ZA" sz="1200" dirty="0">
                        <a:effectLst/>
                        <a:latin typeface="Agency FB" panose="020B0503020202020204" pitchFamily="34" charset="0"/>
                      </a:endParaRPr>
                    </a:p>
                  </a:txBody>
                  <a:tcPr marL="68580" marR="68580" marT="0" marB="0"/>
                </a:tc>
                <a:tc>
                  <a:txBody>
                    <a:bodyPr/>
                    <a:lstStyle/>
                    <a:p>
                      <a:pPr marL="20955">
                        <a:lnSpc>
                          <a:spcPct val="100000"/>
                        </a:lnSpc>
                        <a:spcAft>
                          <a:spcPts val="0"/>
                        </a:spcAft>
                      </a:pPr>
                      <a:r>
                        <a:rPr lang="en-ZA" sz="1200" dirty="0" smtClean="0">
                          <a:effectLst/>
                          <a:latin typeface="Agency FB" panose="020B0503020202020204" pitchFamily="34" charset="0"/>
                          <a:ea typeface="Calibri" panose="020F0502020204030204" pitchFamily="34" charset="0"/>
                        </a:rPr>
                        <a:t>None</a:t>
                      </a:r>
                      <a:endParaRPr lang="en-ZA" sz="1200" dirty="0">
                        <a:effectLst/>
                        <a:latin typeface="Agency FB" panose="020B0503020202020204" pitchFamily="34" charset="0"/>
                        <a:ea typeface="Calibri" panose="020F0502020204030204" pitchFamily="34" charset="0"/>
                      </a:endParaRPr>
                    </a:p>
                  </a:txBody>
                  <a:tcPr marL="68580" marR="68580" marT="0" marB="0"/>
                </a:tc>
                <a:tc>
                  <a:txBody>
                    <a:bodyPr/>
                    <a:lstStyle/>
                    <a:p>
                      <a:pPr>
                        <a:lnSpc>
                          <a:spcPct val="100000"/>
                        </a:lnSpc>
                        <a:spcAft>
                          <a:spcPts val="0"/>
                        </a:spcAft>
                      </a:pPr>
                      <a:r>
                        <a:rPr lang="en-ZA" sz="1200" dirty="0" smtClean="0">
                          <a:effectLst/>
                          <a:latin typeface="Agency FB" panose="020B0503020202020204" pitchFamily="34" charset="0"/>
                        </a:rPr>
                        <a:t>None</a:t>
                      </a:r>
                      <a:endParaRPr lang="en-ZA" sz="1200" dirty="0">
                        <a:effectLst/>
                        <a:latin typeface="Agency FB" panose="020B0503020202020204" pitchFamily="34" charset="0"/>
                      </a:endParaRPr>
                    </a:p>
                  </a:txBody>
                  <a:tcPr marL="68580" marR="68580" marT="0" marB="0"/>
                </a:tc>
              </a:tr>
            </a:tbl>
          </a:graphicData>
        </a:graphic>
      </p:graphicFrame>
    </p:spTree>
    <p:extLst>
      <p:ext uri="{BB962C8B-B14F-4D97-AF65-F5344CB8AC3E}">
        <p14:creationId xmlns:p14="http://schemas.microsoft.com/office/powerpoint/2010/main" val="1839985355"/>
      </p:ext>
    </p:extLst>
  </p:cSld>
  <p:clrMapOvr>
    <a:masterClrMapping/>
  </p:clrMapOvr>
  <p:transition spd="slow">
    <p:fade/>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6089073" y="137984"/>
            <a:ext cx="3982029" cy="646331"/>
          </a:xfrm>
          <a:prstGeom prst="rect">
            <a:avLst/>
          </a:prstGeom>
          <a:solidFill>
            <a:srgbClr val="92D050"/>
          </a:solidFill>
        </p:spPr>
        <p:txBody>
          <a:bodyPr wrap="square" rtlCol="0">
            <a:spAutoFit/>
          </a:bodyPr>
          <a:lstStyle/>
          <a:p>
            <a:pPr algn="ctr"/>
            <a:r>
              <a:rPr lang="en-US" b="1" dirty="0" smtClean="0">
                <a:solidFill>
                  <a:srgbClr val="002060"/>
                </a:solidFill>
              </a:rPr>
              <a:t>EPMLM 2015/2016 ANNUAL PERFORMANCE </a:t>
            </a:r>
            <a:endParaRPr lang="en-US" b="1" dirty="0">
              <a:solidFill>
                <a:srgbClr val="002060"/>
              </a:solidFill>
            </a:endParaRPr>
          </a:p>
        </p:txBody>
      </p:sp>
      <p:pic>
        <p:nvPicPr>
          <p:cNvPr id="15362"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071102" y="-28466"/>
            <a:ext cx="914400" cy="703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Box 4"/>
          <p:cNvSpPr txBox="1"/>
          <p:nvPr/>
        </p:nvSpPr>
        <p:spPr>
          <a:xfrm>
            <a:off x="621217" y="323166"/>
            <a:ext cx="4800600" cy="368300"/>
          </a:xfrm>
          <a:prstGeom prst="rect">
            <a:avLst/>
          </a:prstGeom>
          <a:ln/>
        </p:spPr>
        <p:style>
          <a:lnRef idx="1">
            <a:schemeClr val="accent1"/>
          </a:lnRef>
          <a:fillRef idx="2">
            <a:schemeClr val="accent1"/>
          </a:fillRef>
          <a:effectRef idx="1">
            <a:schemeClr val="accent1"/>
          </a:effectRef>
          <a:fontRef idx="minor">
            <a:schemeClr val="dk1"/>
          </a:fontRef>
        </p:style>
        <p:txBody>
          <a:bodyPr>
            <a:spAutoFit/>
          </a:bodyPr>
          <a:lstStyle/>
          <a:p>
            <a:pPr algn="ctr" eaLnBrk="1" hangingPunct="1">
              <a:defRPr/>
            </a:pPr>
            <a:r>
              <a:rPr lang="en-US" dirty="0" smtClean="0"/>
              <a:t>KPA 2: Basic Service Delivery</a:t>
            </a:r>
            <a:endParaRPr lang="en-US" dirty="0"/>
          </a:p>
        </p:txBody>
      </p:sp>
      <p:sp>
        <p:nvSpPr>
          <p:cNvPr id="4" name="Slide Number Placeholder 3"/>
          <p:cNvSpPr>
            <a:spLocks noGrp="1"/>
          </p:cNvSpPr>
          <p:nvPr>
            <p:ph type="sldNum" sz="quarter" idx="12"/>
          </p:nvPr>
        </p:nvSpPr>
        <p:spPr>
          <a:xfrm>
            <a:off x="6089073" y="142191"/>
            <a:ext cx="1776208" cy="365125"/>
          </a:xfrm>
        </p:spPr>
        <p:txBody>
          <a:bodyPr/>
          <a:lstStyle/>
          <a:p>
            <a:fld id="{01BCFC26-62B4-4113-B485-962636936649}" type="slidenum">
              <a:rPr lang="en-US" smtClean="0"/>
              <a:pPr/>
              <a:t>33</a:t>
            </a:fld>
            <a:endParaRPr lang="en-US" dirty="0"/>
          </a:p>
        </p:txBody>
      </p:sp>
      <p:graphicFrame>
        <p:nvGraphicFramePr>
          <p:cNvPr id="8" name="Content Placeholder 5"/>
          <p:cNvGraphicFramePr>
            <a:graphicFrameLocks/>
          </p:cNvGraphicFramePr>
          <p:nvPr>
            <p:extLst>
              <p:ext uri="{D42A27DB-BD31-4B8C-83A1-F6EECF244321}">
                <p14:modId xmlns:p14="http://schemas.microsoft.com/office/powerpoint/2010/main" val="1178554662"/>
              </p:ext>
            </p:extLst>
          </p:nvPr>
        </p:nvGraphicFramePr>
        <p:xfrm>
          <a:off x="621217" y="816157"/>
          <a:ext cx="10947931" cy="5862938"/>
        </p:xfrm>
        <a:graphic>
          <a:graphicData uri="http://schemas.openxmlformats.org/drawingml/2006/table">
            <a:tbl>
              <a:tblPr firstRow="1" bandRow="1">
                <a:tableStyleId>{5C22544A-7EE6-4342-B048-85BDC9FD1C3A}</a:tableStyleId>
              </a:tblPr>
              <a:tblGrid>
                <a:gridCol w="1471625"/>
                <a:gridCol w="1322276"/>
                <a:gridCol w="981688"/>
                <a:gridCol w="981689"/>
                <a:gridCol w="1262172"/>
                <a:gridCol w="1462517"/>
                <a:gridCol w="1282206"/>
                <a:gridCol w="2183758"/>
              </a:tblGrid>
              <a:tr h="1175525">
                <a:tc>
                  <a:txBody>
                    <a:bodyPr/>
                    <a:lstStyle/>
                    <a:p>
                      <a:pPr algn="l"/>
                      <a:r>
                        <a:rPr lang="en-US" sz="1300" dirty="0" smtClean="0">
                          <a:solidFill>
                            <a:schemeClr val="tx1"/>
                          </a:solidFill>
                        </a:rPr>
                        <a:t>PROJECTS(KPI as per SDBIP) </a:t>
                      </a:r>
                      <a:endParaRPr lang="en-US" sz="1300" dirty="0">
                        <a:solidFill>
                          <a:schemeClr val="tx1"/>
                        </a:solidFill>
                      </a:endParaRPr>
                    </a:p>
                  </a:txBody>
                  <a:tcPr marT="45736" marB="45736"/>
                </a:tc>
                <a:tc>
                  <a:txBody>
                    <a:bodyPr/>
                    <a:lstStyle/>
                    <a:p>
                      <a:pPr algn="l"/>
                      <a:r>
                        <a:rPr lang="en-US" sz="1300" dirty="0" smtClean="0">
                          <a:solidFill>
                            <a:schemeClr val="tx1"/>
                          </a:solidFill>
                        </a:rPr>
                        <a:t>ANNUAL</a:t>
                      </a:r>
                      <a:r>
                        <a:rPr lang="en-US" sz="1300" baseline="0" dirty="0" smtClean="0">
                          <a:solidFill>
                            <a:schemeClr val="tx1"/>
                          </a:solidFill>
                        </a:rPr>
                        <a:t> TARGET</a:t>
                      </a:r>
                      <a:endParaRPr lang="en-US" sz="1300" dirty="0">
                        <a:solidFill>
                          <a:schemeClr val="tx1"/>
                        </a:solidFill>
                      </a:endParaRPr>
                    </a:p>
                  </a:txBody>
                  <a:tcPr marT="45736" marB="45736"/>
                </a:tc>
                <a:tc>
                  <a:txBody>
                    <a:bodyPr/>
                    <a:lstStyle/>
                    <a:p>
                      <a:pPr algn="l"/>
                      <a:r>
                        <a:rPr lang="en-US" sz="1300" dirty="0" smtClean="0">
                          <a:solidFill>
                            <a:schemeClr val="tx1"/>
                          </a:solidFill>
                        </a:rPr>
                        <a:t> ANNUAL</a:t>
                      </a:r>
                    </a:p>
                    <a:p>
                      <a:pPr algn="l"/>
                      <a:r>
                        <a:rPr lang="en-US" sz="1300" dirty="0" smtClean="0">
                          <a:solidFill>
                            <a:schemeClr val="tx1"/>
                          </a:solidFill>
                        </a:rPr>
                        <a:t>ACTUALS</a:t>
                      </a:r>
                      <a:endParaRPr lang="en-US" sz="1300" dirty="0">
                        <a:solidFill>
                          <a:schemeClr val="tx1"/>
                        </a:solidFill>
                      </a:endParaRPr>
                    </a:p>
                  </a:txBody>
                  <a:tcPr marT="45736" marB="45736"/>
                </a:tc>
                <a:tc>
                  <a:txBody>
                    <a:bodyPr/>
                    <a:lstStyle/>
                    <a:p>
                      <a:pPr algn="l"/>
                      <a:r>
                        <a:rPr lang="en-US" sz="1300" dirty="0" smtClean="0">
                          <a:solidFill>
                            <a:schemeClr val="tx1"/>
                          </a:solidFill>
                        </a:rPr>
                        <a:t>BUDGET</a:t>
                      </a:r>
                    </a:p>
                  </a:txBody>
                  <a:tcPr marT="45736" marB="45736"/>
                </a:tc>
                <a:tc>
                  <a:txBody>
                    <a:bodyPr/>
                    <a:lstStyle/>
                    <a:p>
                      <a:pPr algn="l"/>
                      <a:r>
                        <a:rPr lang="en-US" sz="1300" dirty="0" smtClean="0">
                          <a:solidFill>
                            <a:schemeClr val="tx1"/>
                          </a:solidFill>
                        </a:rPr>
                        <a:t>EXPENDITURE</a:t>
                      </a:r>
                      <a:endParaRPr lang="en-US" sz="1300" dirty="0">
                        <a:solidFill>
                          <a:schemeClr val="tx1"/>
                        </a:solidFill>
                      </a:endParaRPr>
                    </a:p>
                  </a:txBody>
                  <a:tcPr marT="45736" marB="45736"/>
                </a:tc>
                <a:tc>
                  <a:txBody>
                    <a:bodyPr/>
                    <a:lstStyle/>
                    <a:p>
                      <a:pPr algn="l"/>
                      <a:r>
                        <a:rPr lang="en-US" sz="1300" dirty="0" smtClean="0">
                          <a:solidFill>
                            <a:schemeClr val="tx1"/>
                          </a:solidFill>
                        </a:rPr>
                        <a:t>PROGRESS</a:t>
                      </a:r>
                      <a:endParaRPr lang="en-US" sz="1300" dirty="0">
                        <a:solidFill>
                          <a:schemeClr val="tx1"/>
                        </a:solidFill>
                      </a:endParaRPr>
                    </a:p>
                  </a:txBody>
                  <a:tcPr marT="45736" marB="45736"/>
                </a:tc>
                <a:tc>
                  <a:txBody>
                    <a:bodyPr/>
                    <a:lstStyle/>
                    <a:p>
                      <a:pPr algn="l"/>
                      <a:r>
                        <a:rPr lang="en-US" sz="1300" dirty="0" smtClean="0">
                          <a:solidFill>
                            <a:schemeClr val="tx1"/>
                          </a:solidFill>
                        </a:rPr>
                        <a:t>CHALLENGES </a:t>
                      </a:r>
                      <a:endParaRPr lang="en-US" sz="1300" dirty="0">
                        <a:solidFill>
                          <a:schemeClr val="tx1"/>
                        </a:solidFill>
                      </a:endParaRPr>
                    </a:p>
                  </a:txBody>
                  <a:tcPr marT="45736" marB="45736"/>
                </a:tc>
                <a:tc>
                  <a:txBody>
                    <a:bodyPr/>
                    <a:lstStyle/>
                    <a:p>
                      <a:pPr algn="l"/>
                      <a:r>
                        <a:rPr lang="en-US" sz="1300" dirty="0" smtClean="0">
                          <a:solidFill>
                            <a:schemeClr val="tx1"/>
                          </a:solidFill>
                        </a:rPr>
                        <a:t>REMEDIAL ACTION</a:t>
                      </a:r>
                      <a:endParaRPr lang="en-US" sz="1300" dirty="0">
                        <a:solidFill>
                          <a:schemeClr val="tx1"/>
                        </a:solidFill>
                      </a:endParaRPr>
                    </a:p>
                  </a:txBody>
                  <a:tcPr marT="45736" marB="45736"/>
                </a:tc>
              </a:tr>
              <a:tr h="993565">
                <a:tc>
                  <a:txBody>
                    <a:bodyPr/>
                    <a:lstStyle/>
                    <a:p>
                      <a:pPr algn="l">
                        <a:lnSpc>
                          <a:spcPct val="100000"/>
                        </a:lnSpc>
                        <a:spcAft>
                          <a:spcPts val="0"/>
                        </a:spcAft>
                      </a:pPr>
                      <a:r>
                        <a:rPr lang="en-US" sz="1200" dirty="0">
                          <a:effectLst/>
                          <a:latin typeface="Agency FB" panose="020B0503020202020204" pitchFamily="34" charset="0"/>
                          <a:ea typeface="Batang" panose="02030600000101010101" pitchFamily="18" charset="-127"/>
                          <a:cs typeface="Times New Roman" panose="02020603050405020304" pitchFamily="18" charset="0"/>
                        </a:rPr>
                        <a:t>CONNECTION OF MOHLALAOTWANE HIGH MAST LIGHTS</a:t>
                      </a:r>
                      <a:endParaRPr lang="en-ZA" sz="1200" dirty="0">
                        <a:effectLst/>
                        <a:latin typeface="Agency FB" panose="020B0503020202020204" pitchFamily="34" charset="0"/>
                      </a:endParaRPr>
                    </a:p>
                  </a:txBody>
                  <a:tcPr marL="68580" marR="68580" marT="0" marB="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effectLst/>
                          <a:latin typeface="Agency FB" panose="020B0503020202020204" pitchFamily="34" charset="0"/>
                          <a:ea typeface="Batang" panose="02030600000101010101" pitchFamily="18" charset="-127"/>
                          <a:cs typeface="Times New Roman" panose="02020603050405020304" pitchFamily="18" charset="0"/>
                        </a:rPr>
                        <a:t>Connect 6 scissor mast lights to ESKOM supply. </a:t>
                      </a:r>
                      <a:endParaRPr lang="en-ZA" sz="1200" dirty="0" smtClean="0">
                        <a:effectLst/>
                        <a:latin typeface="Agency FB" panose="020B0503020202020204" pitchFamily="34" charset="0"/>
                      </a:endParaRPr>
                    </a:p>
                  </a:txBody>
                  <a:tcPr marL="68580" marR="68580" marT="0" marB="0"/>
                </a:tc>
                <a:tc>
                  <a:txBody>
                    <a:bodyPr/>
                    <a:lstStyle/>
                    <a:p>
                      <a:endParaRPr lang="en-ZA" sz="1200">
                        <a:latin typeface="Agency FB" panose="020B0503020202020204" pitchFamily="34" charset="0"/>
                      </a:endParaRPr>
                    </a:p>
                  </a:txBody>
                  <a:tcPr marL="68580" marR="68580" marT="0" marB="0"/>
                </a:tc>
                <a:tc>
                  <a:txBody>
                    <a:bodyPr/>
                    <a:lstStyle/>
                    <a:p>
                      <a:pPr algn="ctr">
                        <a:lnSpc>
                          <a:spcPct val="100000"/>
                        </a:lnSpc>
                      </a:pPr>
                      <a:r>
                        <a:rPr lang="en-US" sz="1200" dirty="0" smtClean="0">
                          <a:latin typeface="Agency FB" panose="020B0503020202020204" pitchFamily="34" charset="0"/>
                        </a:rPr>
                        <a:t>260/305096</a:t>
                      </a:r>
                    </a:p>
                    <a:p>
                      <a:pPr algn="ctr">
                        <a:lnSpc>
                          <a:spcPct val="100000"/>
                        </a:lnSpc>
                      </a:pPr>
                      <a:r>
                        <a:rPr lang="en-US" sz="1200" dirty="0" smtClean="0">
                          <a:latin typeface="Agency FB" panose="020B0503020202020204" pitchFamily="34" charset="0"/>
                        </a:rPr>
                        <a:t>R794</a:t>
                      </a:r>
                      <a:r>
                        <a:rPr lang="en-US" sz="1200" baseline="0" dirty="0" smtClean="0">
                          <a:latin typeface="Agency FB" panose="020B0503020202020204" pitchFamily="34" charset="0"/>
                        </a:rPr>
                        <a:t> 932.44</a:t>
                      </a:r>
                      <a:endParaRPr lang="en-US" sz="1200" dirty="0" smtClean="0">
                        <a:latin typeface="Agency FB" panose="020B0503020202020204" pitchFamily="34" charset="0"/>
                      </a:endParaRPr>
                    </a:p>
                  </a:txBody>
                  <a:tcPr marT="45736" marB="45736"/>
                </a:tc>
                <a:tc>
                  <a:txBody>
                    <a:bodyPr/>
                    <a:lstStyle/>
                    <a:p>
                      <a:pPr algn="ctr">
                        <a:lnSpc>
                          <a:spcPct val="100000"/>
                        </a:lnSpc>
                      </a:pPr>
                      <a:r>
                        <a:rPr lang="en-US" sz="1200" dirty="0" smtClean="0">
                          <a:latin typeface="Agency FB" panose="020B0503020202020204" pitchFamily="34" charset="0"/>
                        </a:rPr>
                        <a:t>R670 849.10</a:t>
                      </a:r>
                      <a:endParaRPr lang="en-US" sz="1200" dirty="0">
                        <a:latin typeface="Agency FB" panose="020B0503020202020204" pitchFamily="34" charset="0"/>
                      </a:endParaRPr>
                    </a:p>
                  </a:txBody>
                  <a:tcPr marT="45736" marB="45736"/>
                </a:tc>
                <a:tc>
                  <a:txBody>
                    <a:bodyPr/>
                    <a:lstStyle/>
                    <a:p>
                      <a:pPr algn="l">
                        <a:lnSpc>
                          <a:spcPct val="150000"/>
                        </a:lnSpc>
                        <a:spcAft>
                          <a:spcPts val="0"/>
                        </a:spcAft>
                      </a:pPr>
                      <a:r>
                        <a:rPr lang="en-ZA" sz="1200" dirty="0" smtClean="0">
                          <a:effectLst/>
                          <a:latin typeface="Agency FB" panose="020B0503020202020204" pitchFamily="34" charset="0"/>
                        </a:rPr>
                        <a:t>Not achieved</a:t>
                      </a:r>
                      <a:endParaRPr lang="en-ZA" sz="1200" dirty="0">
                        <a:effectLst/>
                        <a:latin typeface="Agency FB" panose="020B0503020202020204" pitchFamily="34" charset="0"/>
                      </a:endParaRPr>
                    </a:p>
                  </a:txBody>
                  <a:tcPr marL="68580" marR="68580" marT="0" marB="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Agency FB" panose="020B0503020202020204" pitchFamily="34" charset="0"/>
                        </a:rPr>
                        <a:t>ESKOM Delays</a:t>
                      </a:r>
                    </a:p>
                  </a:txBody>
                  <a:tcPr marL="68580" marR="68580" marT="0" marB="0"/>
                </a:tc>
                <a:tc>
                  <a:txBody>
                    <a:bodyPr/>
                    <a:lstStyle/>
                    <a:p>
                      <a:pPr>
                        <a:lnSpc>
                          <a:spcPct val="100000"/>
                        </a:lnSpc>
                        <a:spcAft>
                          <a:spcPts val="0"/>
                        </a:spcAft>
                      </a:pPr>
                      <a:r>
                        <a:rPr lang="en-ZA" sz="1200" dirty="0" smtClean="0">
                          <a:effectLst/>
                          <a:latin typeface="Agency FB" panose="020B0503020202020204" pitchFamily="34" charset="0"/>
                        </a:rPr>
                        <a:t>None</a:t>
                      </a:r>
                      <a:endParaRPr lang="en-ZA" sz="1200" dirty="0">
                        <a:effectLst/>
                        <a:latin typeface="Agency FB" panose="020B0503020202020204" pitchFamily="34" charset="0"/>
                      </a:endParaRPr>
                    </a:p>
                  </a:txBody>
                  <a:tcPr marL="68580" marR="68580" marT="0" marB="0"/>
                </a:tc>
              </a:tr>
              <a:tr h="834858">
                <a:tc>
                  <a:txBody>
                    <a:bodyPr/>
                    <a:lstStyle/>
                    <a:p>
                      <a:pPr algn="l">
                        <a:lnSpc>
                          <a:spcPct val="100000"/>
                        </a:lnSpc>
                        <a:spcAft>
                          <a:spcPts val="0"/>
                        </a:spcAft>
                      </a:pPr>
                      <a:r>
                        <a:rPr lang="en-US" sz="1200" dirty="0">
                          <a:effectLst/>
                          <a:latin typeface="Agency FB" panose="020B0503020202020204" pitchFamily="34" charset="0"/>
                          <a:ea typeface="Batang" panose="02030600000101010101" pitchFamily="18" charset="-127"/>
                          <a:cs typeface="Times New Roman" panose="02020603050405020304" pitchFamily="18" charset="0"/>
                        </a:rPr>
                        <a:t>CONNECTION OF MBUZINI/MORARELA HIGH MAST</a:t>
                      </a:r>
                      <a:endParaRPr lang="en-ZA" sz="1200" dirty="0">
                        <a:effectLst/>
                        <a:latin typeface="Agency FB" panose="020B0503020202020204" pitchFamily="34" charset="0"/>
                      </a:endParaRPr>
                    </a:p>
                  </a:txBody>
                  <a:tcPr marL="68580" marR="68580" marT="0" marB="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effectLst/>
                          <a:latin typeface="Agency FB" panose="020B0503020202020204" pitchFamily="34" charset="0"/>
                          <a:ea typeface="Batang" panose="02030600000101010101" pitchFamily="18" charset="-127"/>
                          <a:cs typeface="Times New Roman" panose="02020603050405020304" pitchFamily="18" charset="0"/>
                        </a:rPr>
                        <a:t>Connect 6 scissor mast lights to ESKOM supply. </a:t>
                      </a:r>
                      <a:endParaRPr lang="en-ZA" sz="1200" dirty="0" smtClean="0">
                        <a:effectLst/>
                        <a:latin typeface="Agency FB" panose="020B0503020202020204" pitchFamily="34" charset="0"/>
                      </a:endParaRPr>
                    </a:p>
                  </a:txBody>
                  <a:tcPr marL="68580" marR="68580" marT="0" marB="0"/>
                </a:tc>
                <a:tc>
                  <a:txBody>
                    <a:bodyPr/>
                    <a:lstStyle/>
                    <a:p>
                      <a:endParaRPr lang="en-ZA" sz="1200">
                        <a:latin typeface="Agency FB" panose="020B0503020202020204" pitchFamily="34" charset="0"/>
                      </a:endParaRPr>
                    </a:p>
                  </a:txBody>
                  <a:tcPr marL="68580" marR="68580" marT="0" marB="0"/>
                </a:tc>
                <a:tc>
                  <a:txBody>
                    <a:bodyPr/>
                    <a:lstStyle/>
                    <a:p>
                      <a:pPr algn="ctr">
                        <a:lnSpc>
                          <a:spcPct val="100000"/>
                        </a:lnSpc>
                      </a:pPr>
                      <a:r>
                        <a:rPr lang="en-US" sz="1200" dirty="0" smtClean="0">
                          <a:latin typeface="Agency FB" panose="020B0503020202020204" pitchFamily="34" charset="0"/>
                        </a:rPr>
                        <a:t>260/305097</a:t>
                      </a:r>
                    </a:p>
                    <a:p>
                      <a:pPr algn="ctr">
                        <a:lnSpc>
                          <a:spcPct val="100000"/>
                        </a:lnSpc>
                      </a:pPr>
                      <a:r>
                        <a:rPr lang="en-US" sz="1200" dirty="0" smtClean="0">
                          <a:latin typeface="Agency FB" panose="020B0503020202020204" pitchFamily="34" charset="0"/>
                        </a:rPr>
                        <a:t>R865</a:t>
                      </a:r>
                      <a:r>
                        <a:rPr lang="en-US" sz="1200" baseline="0" dirty="0" smtClean="0">
                          <a:latin typeface="Agency FB" panose="020B0503020202020204" pitchFamily="34" charset="0"/>
                        </a:rPr>
                        <a:t> 228.05</a:t>
                      </a:r>
                      <a:endParaRPr lang="en-US" sz="1200" dirty="0" smtClean="0">
                        <a:latin typeface="Agency FB" panose="020B0503020202020204" pitchFamily="34" charset="0"/>
                      </a:endParaRPr>
                    </a:p>
                  </a:txBody>
                  <a:tcPr marT="45736" marB="45736"/>
                </a:tc>
                <a:tc>
                  <a:txBody>
                    <a:bodyPr/>
                    <a:lstStyle/>
                    <a:p>
                      <a:pPr algn="ctr">
                        <a:lnSpc>
                          <a:spcPct val="100000"/>
                        </a:lnSpc>
                      </a:pPr>
                      <a:r>
                        <a:rPr lang="en-US" sz="1200" dirty="0" smtClean="0">
                          <a:latin typeface="Agency FB" panose="020B0503020202020204" pitchFamily="34" charset="0"/>
                        </a:rPr>
                        <a:t>R833 028.10</a:t>
                      </a:r>
                      <a:endParaRPr lang="en-US" sz="1200" dirty="0">
                        <a:latin typeface="Agency FB" panose="020B0503020202020204" pitchFamily="34" charset="0"/>
                      </a:endParaRPr>
                    </a:p>
                  </a:txBody>
                  <a:tcPr marT="45736" marB="45736"/>
                </a:tc>
                <a:tc>
                  <a:txBody>
                    <a:bodyPr/>
                    <a:lstStyle/>
                    <a:p>
                      <a:pPr algn="l">
                        <a:lnSpc>
                          <a:spcPct val="100000"/>
                        </a:lnSpc>
                        <a:spcAft>
                          <a:spcPts val="0"/>
                        </a:spcAft>
                      </a:pPr>
                      <a:r>
                        <a:rPr lang="en-ZA" sz="1200" dirty="0" smtClean="0">
                          <a:effectLst/>
                          <a:latin typeface="Agency FB" panose="020B0503020202020204" pitchFamily="34" charset="0"/>
                        </a:rPr>
                        <a:t>Not achieved</a:t>
                      </a:r>
                      <a:endParaRPr lang="en-ZA" sz="1200" dirty="0">
                        <a:effectLst/>
                        <a:latin typeface="Agency FB" panose="020B0503020202020204" pitchFamily="34" charset="0"/>
                      </a:endParaRPr>
                    </a:p>
                  </a:txBody>
                  <a:tcPr marL="68580" marR="68580" marT="0" marB="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Agency FB" panose="020B0503020202020204" pitchFamily="34" charset="0"/>
                        </a:rPr>
                        <a:t>ESKOM Delays</a:t>
                      </a:r>
                    </a:p>
                  </a:txBody>
                  <a:tcPr marL="68580" marR="68580" marT="0" marB="0"/>
                </a:tc>
                <a:tc>
                  <a:txBody>
                    <a:bodyPr/>
                    <a:lstStyle/>
                    <a:p>
                      <a:pPr>
                        <a:lnSpc>
                          <a:spcPct val="100000"/>
                        </a:lnSpc>
                        <a:spcAft>
                          <a:spcPts val="0"/>
                        </a:spcAft>
                      </a:pPr>
                      <a:r>
                        <a:rPr lang="en-ZA" sz="1200" dirty="0" smtClean="0">
                          <a:effectLst/>
                          <a:latin typeface="Agency FB" panose="020B0503020202020204" pitchFamily="34" charset="0"/>
                        </a:rPr>
                        <a:t>None</a:t>
                      </a:r>
                      <a:endParaRPr lang="en-ZA" sz="1200" dirty="0">
                        <a:effectLst/>
                        <a:latin typeface="Agency FB" panose="020B0503020202020204" pitchFamily="34" charset="0"/>
                      </a:endParaRPr>
                    </a:p>
                  </a:txBody>
                  <a:tcPr marL="68580" marR="68580" marT="0" marB="0"/>
                </a:tc>
              </a:tr>
              <a:tr h="950678">
                <a:tc>
                  <a:txBody>
                    <a:bodyPr/>
                    <a:lstStyle/>
                    <a:p>
                      <a:pPr algn="l"/>
                      <a:r>
                        <a:rPr lang="en-US" sz="1200" kern="1200" dirty="0" smtClean="0">
                          <a:solidFill>
                            <a:schemeClr val="dk1"/>
                          </a:solidFill>
                          <a:effectLst/>
                          <a:latin typeface="Agency FB" panose="020B0503020202020204" pitchFamily="34" charset="0"/>
                          <a:ea typeface="+mn-ea"/>
                          <a:cs typeface="+mn-cs"/>
                        </a:rPr>
                        <a:t>CONNECTION OF MOHLOTSI HIGH MAST</a:t>
                      </a:r>
                      <a:endParaRPr lang="en-US" sz="1200" dirty="0">
                        <a:latin typeface="Agency FB" panose="020B0503020202020204" pitchFamily="34" charset="0"/>
                      </a:endParaRPr>
                    </a:p>
                  </a:txBody>
                  <a:tcPr marT="45736" marB="45736"/>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dk1"/>
                          </a:solidFill>
                          <a:effectLst/>
                          <a:latin typeface="Agency FB" panose="020B0503020202020204" pitchFamily="34" charset="0"/>
                          <a:ea typeface="+mn-ea"/>
                          <a:cs typeface="+mn-cs"/>
                        </a:rPr>
                        <a:t>Connect 4 scissor mast lights to ESKOM supply. </a:t>
                      </a:r>
                      <a:endParaRPr lang="en-US" sz="1200" dirty="0" smtClean="0">
                        <a:latin typeface="Agency FB" panose="020B0503020202020204" pitchFamily="34" charset="0"/>
                      </a:endParaRPr>
                    </a:p>
                  </a:txBody>
                  <a:tcPr marT="45736" marB="45736"/>
                </a:tc>
                <a:tc>
                  <a:txBody>
                    <a:bodyPr/>
                    <a:lstStyle/>
                    <a:p>
                      <a:endParaRPr lang="en-ZA" sz="1200">
                        <a:latin typeface="Agency FB" panose="020B0503020202020204" pitchFamily="34" charset="0"/>
                      </a:endParaRPr>
                    </a:p>
                  </a:txBody>
                  <a:tcPr marL="68580" marR="68580" marT="0" marB="0"/>
                </a:tc>
                <a:tc>
                  <a:txBody>
                    <a:bodyPr/>
                    <a:lstStyle/>
                    <a:p>
                      <a:pPr algn="ctr"/>
                      <a:r>
                        <a:rPr lang="en-US" sz="1200" dirty="0" smtClean="0">
                          <a:latin typeface="Agency FB" panose="020B0503020202020204" pitchFamily="34" charset="0"/>
                        </a:rPr>
                        <a:t>260/305070</a:t>
                      </a:r>
                    </a:p>
                    <a:p>
                      <a:pPr algn="ctr"/>
                      <a:r>
                        <a:rPr lang="en-US" sz="1200" dirty="0" smtClean="0">
                          <a:latin typeface="Agency FB" panose="020B0503020202020204" pitchFamily="34" charset="0"/>
                        </a:rPr>
                        <a:t>R560</a:t>
                      </a:r>
                      <a:r>
                        <a:rPr lang="en-US" sz="1200" baseline="0" dirty="0" smtClean="0">
                          <a:latin typeface="Agency FB" panose="020B0503020202020204" pitchFamily="34" charset="0"/>
                        </a:rPr>
                        <a:t> 428.00</a:t>
                      </a:r>
                      <a:endParaRPr lang="en-US" sz="1200" dirty="0" smtClean="0">
                        <a:latin typeface="Agency FB" panose="020B0503020202020204" pitchFamily="34" charset="0"/>
                      </a:endParaRPr>
                    </a:p>
                  </a:txBody>
                  <a:tcPr marT="45736" marB="45736"/>
                </a:tc>
                <a:tc>
                  <a:txBody>
                    <a:bodyPr/>
                    <a:lstStyle/>
                    <a:p>
                      <a:pPr algn="ctr"/>
                      <a:r>
                        <a:rPr lang="en-US" sz="1200" dirty="0" smtClean="0">
                          <a:latin typeface="Agency FB" panose="020B0503020202020204" pitchFamily="34" charset="0"/>
                        </a:rPr>
                        <a:t>R491 857.60</a:t>
                      </a:r>
                      <a:endParaRPr lang="en-US" sz="1200" dirty="0">
                        <a:latin typeface="Agency FB" panose="020B0503020202020204" pitchFamily="34" charset="0"/>
                      </a:endParaRPr>
                    </a:p>
                  </a:txBody>
                  <a:tcPr marT="45736" marB="45736"/>
                </a:tc>
                <a:tc>
                  <a:txBody>
                    <a:bodyPr/>
                    <a:lstStyle/>
                    <a:p>
                      <a:pPr algn="l">
                        <a:lnSpc>
                          <a:spcPct val="150000"/>
                        </a:lnSpc>
                        <a:spcAft>
                          <a:spcPts val="0"/>
                        </a:spcAft>
                      </a:pPr>
                      <a:r>
                        <a:rPr lang="en-ZA" sz="1200" dirty="0" smtClean="0">
                          <a:effectLst/>
                          <a:latin typeface="Agency FB" panose="020B0503020202020204" pitchFamily="34" charset="0"/>
                        </a:rPr>
                        <a:t>Not achieved</a:t>
                      </a:r>
                      <a:endParaRPr lang="en-ZA" sz="1200" dirty="0">
                        <a:effectLst/>
                        <a:latin typeface="Agency FB" panose="020B0503020202020204" pitchFamily="34" charset="0"/>
                      </a:endParaRPr>
                    </a:p>
                  </a:txBody>
                  <a:tcPr marL="68580" marR="68580" marT="0" marB="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Agency FB" panose="020B0503020202020204" pitchFamily="34" charset="0"/>
                        </a:rPr>
                        <a:t>ESKOM Delays</a:t>
                      </a:r>
                    </a:p>
                  </a:txBody>
                  <a:tcPr marL="68580" marR="68580" marT="0" marB="0"/>
                </a:tc>
                <a:tc>
                  <a:txBody>
                    <a:bodyPr/>
                    <a:lstStyle/>
                    <a:p>
                      <a:pPr>
                        <a:lnSpc>
                          <a:spcPct val="100000"/>
                        </a:lnSpc>
                        <a:spcAft>
                          <a:spcPts val="0"/>
                        </a:spcAft>
                      </a:pPr>
                      <a:r>
                        <a:rPr lang="en-ZA" sz="1200" dirty="0" smtClean="0">
                          <a:effectLst/>
                          <a:latin typeface="Agency FB" panose="020B0503020202020204" pitchFamily="34" charset="0"/>
                        </a:rPr>
                        <a:t>None</a:t>
                      </a:r>
                      <a:endParaRPr lang="en-ZA" sz="1200" dirty="0">
                        <a:effectLst/>
                        <a:latin typeface="Agency FB" panose="020B0503020202020204" pitchFamily="34" charset="0"/>
                      </a:endParaRPr>
                    </a:p>
                  </a:txBody>
                  <a:tcPr marL="68580" marR="68580" marT="0" marB="0"/>
                </a:tc>
              </a:tr>
              <a:tr h="974034">
                <a:tc>
                  <a:txBody>
                    <a:bodyPr/>
                    <a:lstStyle/>
                    <a:p>
                      <a:pPr algn="l">
                        <a:lnSpc>
                          <a:spcPct val="100000"/>
                        </a:lnSpc>
                        <a:spcAft>
                          <a:spcPts val="0"/>
                        </a:spcAft>
                      </a:pPr>
                      <a:r>
                        <a:rPr lang="en-US" sz="1200" dirty="0">
                          <a:effectLst/>
                          <a:latin typeface="Agency FB" panose="020B0503020202020204" pitchFamily="34" charset="0"/>
                          <a:ea typeface="Batang" panose="02030600000101010101" pitchFamily="18" charset="-127"/>
                          <a:cs typeface="Times New Roman" panose="02020603050405020304" pitchFamily="18" charset="0"/>
                        </a:rPr>
                        <a:t>CONNECTION OF </a:t>
                      </a:r>
                      <a:r>
                        <a:rPr lang="en-US" sz="1200" dirty="0" smtClean="0">
                          <a:effectLst/>
                          <a:latin typeface="Agency FB" panose="020B0503020202020204" pitchFamily="34" charset="0"/>
                          <a:ea typeface="Batang" panose="02030600000101010101" pitchFamily="18" charset="-127"/>
                          <a:cs typeface="Times New Roman" panose="02020603050405020304" pitchFamily="18" charset="0"/>
                        </a:rPr>
                        <a:t>DICHOEUNG</a:t>
                      </a:r>
                      <a:r>
                        <a:rPr lang="en-US" sz="1200" baseline="0" dirty="0" smtClean="0">
                          <a:effectLst/>
                          <a:latin typeface="Agency FB" panose="020B0503020202020204" pitchFamily="34" charset="0"/>
                          <a:ea typeface="Batang" panose="02030600000101010101" pitchFamily="18" charset="-127"/>
                          <a:cs typeface="Times New Roman" panose="02020603050405020304" pitchFamily="18" charset="0"/>
                        </a:rPr>
                        <a:t> </a:t>
                      </a:r>
                      <a:r>
                        <a:rPr lang="en-US" sz="1200" dirty="0" smtClean="0">
                          <a:effectLst/>
                          <a:latin typeface="Agency FB" panose="020B0503020202020204" pitchFamily="34" charset="0"/>
                          <a:ea typeface="Batang" panose="02030600000101010101" pitchFamily="18" charset="-127"/>
                          <a:cs typeface="Times New Roman" panose="02020603050405020304" pitchFamily="18" charset="0"/>
                        </a:rPr>
                        <a:t>HIGH </a:t>
                      </a:r>
                      <a:r>
                        <a:rPr lang="en-US" sz="1200" dirty="0">
                          <a:effectLst/>
                          <a:latin typeface="Agency FB" panose="020B0503020202020204" pitchFamily="34" charset="0"/>
                          <a:ea typeface="Batang" panose="02030600000101010101" pitchFamily="18" charset="-127"/>
                          <a:cs typeface="Times New Roman" panose="02020603050405020304" pitchFamily="18" charset="0"/>
                        </a:rPr>
                        <a:t>MAST LIGHTS</a:t>
                      </a:r>
                      <a:endParaRPr lang="en-ZA" sz="1200" dirty="0">
                        <a:effectLst/>
                        <a:latin typeface="Agency FB" panose="020B0503020202020204" pitchFamily="34" charset="0"/>
                      </a:endParaRPr>
                    </a:p>
                  </a:txBody>
                  <a:tcPr marL="68580" marR="68580" marT="0" marB="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effectLst/>
                          <a:latin typeface="Agency FB" panose="020B0503020202020204" pitchFamily="34" charset="0"/>
                          <a:ea typeface="Batang" panose="02030600000101010101" pitchFamily="18" charset="-127"/>
                          <a:cs typeface="Times New Roman" panose="02020603050405020304" pitchFamily="18" charset="0"/>
                        </a:rPr>
                        <a:t>Connect 5 scissor mast lights to ESKOM supply. </a:t>
                      </a:r>
                      <a:endParaRPr lang="en-ZA" sz="1200" dirty="0" smtClean="0">
                        <a:effectLst/>
                        <a:latin typeface="Agency FB" panose="020B0503020202020204" pitchFamily="34" charset="0"/>
                      </a:endParaRPr>
                    </a:p>
                  </a:txBody>
                  <a:tcPr marL="68580" marR="68580" marT="0" marB="0"/>
                </a:tc>
                <a:tc>
                  <a:txBody>
                    <a:bodyPr/>
                    <a:lstStyle/>
                    <a:p>
                      <a:r>
                        <a:rPr lang="en-ZA" sz="1200" dirty="0" smtClean="0">
                          <a:latin typeface="Agency FB" panose="020B0503020202020204" pitchFamily="34" charset="0"/>
                        </a:rPr>
                        <a:t>5</a:t>
                      </a:r>
                      <a:endParaRPr lang="en-ZA" sz="1200" dirty="0">
                        <a:latin typeface="Agency FB" panose="020B0503020202020204" pitchFamily="34" charset="0"/>
                      </a:endParaRPr>
                    </a:p>
                  </a:txBody>
                  <a:tcPr marL="68580" marR="68580" marT="0" marB="0"/>
                </a:tc>
                <a:tc>
                  <a:txBody>
                    <a:bodyPr/>
                    <a:lstStyle/>
                    <a:p>
                      <a:pPr algn="l">
                        <a:lnSpc>
                          <a:spcPct val="100000"/>
                        </a:lnSpc>
                      </a:pPr>
                      <a:r>
                        <a:rPr lang="en-US" sz="1200" dirty="0" smtClean="0">
                          <a:latin typeface="Agency FB" panose="020B0503020202020204" pitchFamily="34" charset="0"/>
                        </a:rPr>
                        <a:t>260/305020</a:t>
                      </a:r>
                    </a:p>
                    <a:p>
                      <a:pPr algn="l">
                        <a:lnSpc>
                          <a:spcPct val="100000"/>
                        </a:lnSpc>
                      </a:pPr>
                      <a:r>
                        <a:rPr lang="en-US" sz="1200" dirty="0" smtClean="0">
                          <a:latin typeface="Agency FB" panose="020B0503020202020204" pitchFamily="34" charset="0"/>
                        </a:rPr>
                        <a:t>R24 717.06</a:t>
                      </a:r>
                    </a:p>
                  </a:txBody>
                  <a:tcPr marT="45736" marB="45736"/>
                </a:tc>
                <a:tc>
                  <a:txBody>
                    <a:bodyPr/>
                    <a:lstStyle/>
                    <a:p>
                      <a:pPr algn="ctr"/>
                      <a:r>
                        <a:rPr lang="en-US" sz="1200" dirty="0" smtClean="0">
                          <a:latin typeface="Agency FB" panose="020B0503020202020204" pitchFamily="34" charset="0"/>
                        </a:rPr>
                        <a:t>R24 717.06</a:t>
                      </a:r>
                      <a:endParaRPr lang="en-US" sz="1200" dirty="0">
                        <a:latin typeface="Agency FB" panose="020B0503020202020204" pitchFamily="34" charset="0"/>
                      </a:endParaRPr>
                    </a:p>
                  </a:txBody>
                  <a:tcPr marT="45736" marB="45736"/>
                </a:tc>
                <a:tc>
                  <a:txBody>
                    <a:bodyPr/>
                    <a:lstStyle/>
                    <a:p>
                      <a:pPr algn="l">
                        <a:lnSpc>
                          <a:spcPct val="100000"/>
                        </a:lnSpc>
                        <a:spcAft>
                          <a:spcPts val="0"/>
                        </a:spcAft>
                      </a:pPr>
                      <a:r>
                        <a:rPr lang="en-ZA" sz="1200" dirty="0" smtClean="0">
                          <a:effectLst/>
                          <a:latin typeface="Agency FB" panose="020B0503020202020204" pitchFamily="34" charset="0"/>
                        </a:rPr>
                        <a:t>Achieved</a:t>
                      </a:r>
                      <a:endParaRPr lang="en-ZA" sz="1200" dirty="0">
                        <a:effectLst/>
                        <a:latin typeface="Agency FB" panose="020B0503020202020204" pitchFamily="34" charset="0"/>
                      </a:endParaRPr>
                    </a:p>
                  </a:txBody>
                  <a:tcPr marL="68580" marR="68580" marT="0" marB="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Agency FB" panose="020B0503020202020204" pitchFamily="34" charset="0"/>
                        </a:rPr>
                        <a:t>ESKOM Delays</a:t>
                      </a:r>
                    </a:p>
                  </a:txBody>
                  <a:tcPr marL="68580" marR="68580" marT="0" marB="0"/>
                </a:tc>
                <a:tc>
                  <a:txBody>
                    <a:bodyPr/>
                    <a:lstStyle/>
                    <a:p>
                      <a:pPr>
                        <a:lnSpc>
                          <a:spcPct val="100000"/>
                        </a:lnSpc>
                        <a:spcAft>
                          <a:spcPts val="0"/>
                        </a:spcAft>
                      </a:pPr>
                      <a:r>
                        <a:rPr lang="en-ZA" sz="1200" dirty="0" smtClean="0">
                          <a:effectLst/>
                          <a:latin typeface="Agency FB" panose="020B0503020202020204" pitchFamily="34" charset="0"/>
                        </a:rPr>
                        <a:t>None</a:t>
                      </a:r>
                      <a:endParaRPr lang="en-ZA" sz="1200" dirty="0">
                        <a:effectLst/>
                        <a:latin typeface="Agency FB" panose="020B0503020202020204" pitchFamily="34" charset="0"/>
                      </a:endParaRPr>
                    </a:p>
                  </a:txBody>
                  <a:tcPr marL="68580" marR="68580" marT="0" marB="0"/>
                </a:tc>
              </a:tr>
              <a:tr h="934278">
                <a:tc>
                  <a:txBody>
                    <a:bodyPr/>
                    <a:lstStyle/>
                    <a:p>
                      <a:pPr algn="l">
                        <a:lnSpc>
                          <a:spcPct val="100000"/>
                        </a:lnSpc>
                        <a:spcAft>
                          <a:spcPts val="0"/>
                        </a:spcAft>
                      </a:pPr>
                      <a:r>
                        <a:rPr lang="en-US" sz="1200" dirty="0">
                          <a:effectLst/>
                          <a:latin typeface="Agency FB" panose="020B0503020202020204" pitchFamily="34" charset="0"/>
                          <a:ea typeface="Batang" panose="02030600000101010101" pitchFamily="18" charset="-127"/>
                          <a:cs typeface="Times New Roman" panose="02020603050405020304" pitchFamily="18" charset="0"/>
                        </a:rPr>
                        <a:t>CONNECTION OF </a:t>
                      </a:r>
                      <a:r>
                        <a:rPr lang="en-US" sz="1200" dirty="0" smtClean="0">
                          <a:effectLst/>
                          <a:latin typeface="Agency FB" panose="020B0503020202020204" pitchFamily="34" charset="0"/>
                          <a:ea typeface="Batang" panose="02030600000101010101" pitchFamily="18" charset="-127"/>
                          <a:cs typeface="Times New Roman" panose="02020603050405020304" pitchFamily="18" charset="0"/>
                        </a:rPr>
                        <a:t>TSHIKANOSI</a:t>
                      </a:r>
                      <a:endParaRPr lang="en-ZA" sz="1200" dirty="0">
                        <a:effectLst/>
                        <a:latin typeface="Agency FB" panose="020B0503020202020204" pitchFamily="34" charset="0"/>
                      </a:endParaRPr>
                    </a:p>
                  </a:txBody>
                  <a:tcPr marL="68580" marR="68580" marT="0" marB="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effectLst/>
                          <a:latin typeface="Agency FB" panose="020B0503020202020204" pitchFamily="34" charset="0"/>
                          <a:ea typeface="Batang" panose="02030600000101010101" pitchFamily="18" charset="-127"/>
                          <a:cs typeface="Times New Roman" panose="02020603050405020304" pitchFamily="18" charset="0"/>
                        </a:rPr>
                        <a:t>Connect 6 scissor mast lights to ESKOM supply. </a:t>
                      </a:r>
                      <a:endParaRPr lang="en-ZA" sz="1200" dirty="0" smtClean="0">
                        <a:effectLst/>
                        <a:latin typeface="Agency FB" panose="020B0503020202020204" pitchFamily="34" charset="0"/>
                      </a:endParaRPr>
                    </a:p>
                  </a:txBody>
                  <a:tcPr marL="68580" marR="68580" marT="0" marB="0"/>
                </a:tc>
                <a:tc>
                  <a:txBody>
                    <a:bodyPr/>
                    <a:lstStyle/>
                    <a:p>
                      <a:r>
                        <a:rPr lang="en-ZA" sz="1200" dirty="0" smtClean="0">
                          <a:latin typeface="Agency FB" panose="020B0503020202020204" pitchFamily="34" charset="0"/>
                        </a:rPr>
                        <a:t>6</a:t>
                      </a:r>
                      <a:endParaRPr lang="en-ZA" sz="1200" dirty="0">
                        <a:latin typeface="Agency FB" panose="020B0503020202020204" pitchFamily="34" charset="0"/>
                      </a:endParaRPr>
                    </a:p>
                  </a:txBody>
                  <a:tcPr marL="68580" marR="68580" marT="0" marB="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Agency FB" panose="020B0503020202020204" pitchFamily="34" charset="0"/>
                        </a:rPr>
                        <a:t>260/305113</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Agency FB" panose="020B0503020202020204" pitchFamily="34" charset="0"/>
                        </a:rPr>
                        <a:t>R26 887.00</a:t>
                      </a:r>
                    </a:p>
                  </a:txBody>
                  <a:tcPr marT="45736" marB="45736"/>
                </a:tc>
                <a:tc>
                  <a:txBody>
                    <a:bodyPr/>
                    <a:lstStyle/>
                    <a:p>
                      <a:pPr algn="ctr"/>
                      <a:r>
                        <a:rPr lang="en-US" sz="1200" dirty="0" smtClean="0">
                          <a:latin typeface="Agency FB" panose="020B0503020202020204" pitchFamily="34" charset="0"/>
                        </a:rPr>
                        <a:t>R26 887.00</a:t>
                      </a:r>
                      <a:endParaRPr lang="en-US" sz="1200" dirty="0">
                        <a:latin typeface="Agency FB" panose="020B0503020202020204" pitchFamily="34" charset="0"/>
                      </a:endParaRPr>
                    </a:p>
                  </a:txBody>
                  <a:tcPr marT="45736" marB="45736"/>
                </a:tc>
                <a:tc>
                  <a:txBody>
                    <a:bodyPr/>
                    <a:lstStyle/>
                    <a:p>
                      <a:pPr algn="l">
                        <a:lnSpc>
                          <a:spcPct val="100000"/>
                        </a:lnSpc>
                        <a:spcAft>
                          <a:spcPts val="0"/>
                        </a:spcAft>
                      </a:pPr>
                      <a:r>
                        <a:rPr lang="en-ZA" sz="1200" dirty="0" smtClean="0">
                          <a:effectLst/>
                          <a:latin typeface="Agency FB" panose="020B0503020202020204" pitchFamily="34" charset="0"/>
                        </a:rPr>
                        <a:t>Achieved</a:t>
                      </a:r>
                      <a:endParaRPr lang="en-ZA" sz="1200" dirty="0">
                        <a:effectLst/>
                        <a:latin typeface="Agency FB" panose="020B0503020202020204" pitchFamily="34" charset="0"/>
                      </a:endParaRPr>
                    </a:p>
                  </a:txBody>
                  <a:tcPr marL="68580" marR="68580" marT="0" marB="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Agency FB" panose="020B0503020202020204" pitchFamily="34" charset="0"/>
                        </a:rPr>
                        <a:t>ESKOM Delays</a:t>
                      </a:r>
                    </a:p>
                  </a:txBody>
                  <a:tcPr marL="68580" marR="68580" marT="0" marB="0"/>
                </a:tc>
                <a:tc>
                  <a:txBody>
                    <a:bodyPr/>
                    <a:lstStyle/>
                    <a:p>
                      <a:pPr>
                        <a:lnSpc>
                          <a:spcPct val="100000"/>
                        </a:lnSpc>
                        <a:spcAft>
                          <a:spcPts val="0"/>
                        </a:spcAft>
                      </a:pPr>
                      <a:r>
                        <a:rPr lang="en-ZA" sz="1200" dirty="0" smtClean="0">
                          <a:effectLst/>
                          <a:latin typeface="Agency FB" panose="020B0503020202020204" pitchFamily="34" charset="0"/>
                        </a:rPr>
                        <a:t>None</a:t>
                      </a:r>
                      <a:endParaRPr lang="en-ZA" sz="1200" dirty="0">
                        <a:effectLst/>
                        <a:latin typeface="Agency FB" panose="020B0503020202020204" pitchFamily="34" charset="0"/>
                      </a:endParaRPr>
                    </a:p>
                  </a:txBody>
                  <a:tcPr marL="68580" marR="68580" marT="0" marB="0"/>
                </a:tc>
              </a:tr>
            </a:tbl>
          </a:graphicData>
        </a:graphic>
      </p:graphicFrame>
    </p:spTree>
    <p:extLst>
      <p:ext uri="{BB962C8B-B14F-4D97-AF65-F5344CB8AC3E}">
        <p14:creationId xmlns:p14="http://schemas.microsoft.com/office/powerpoint/2010/main" val="1541982996"/>
      </p:ext>
    </p:extLst>
  </p:cSld>
  <p:clrMapOvr>
    <a:masterClrMapping/>
  </p:clrMapOvr>
  <p:transition spd="slow">
    <p:fade/>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213764" y="86030"/>
            <a:ext cx="3982029" cy="646331"/>
          </a:xfrm>
          <a:prstGeom prst="rect">
            <a:avLst/>
          </a:prstGeom>
          <a:solidFill>
            <a:srgbClr val="92D050"/>
          </a:solidFill>
        </p:spPr>
        <p:txBody>
          <a:bodyPr wrap="square" rtlCol="0">
            <a:spAutoFit/>
          </a:bodyPr>
          <a:lstStyle/>
          <a:p>
            <a:pPr algn="ctr"/>
            <a:r>
              <a:rPr lang="en-US" b="1" dirty="0" smtClean="0">
                <a:solidFill>
                  <a:srgbClr val="002060"/>
                </a:solidFill>
              </a:rPr>
              <a:t>EPMLM 2015/2016 ANNUAL PERFORMANCE </a:t>
            </a:r>
            <a:endParaRPr lang="en-US" b="1" dirty="0">
              <a:solidFill>
                <a:srgbClr val="002060"/>
              </a:solidFill>
            </a:endParaRPr>
          </a:p>
        </p:txBody>
      </p:sp>
      <p:pic>
        <p:nvPicPr>
          <p:cNvPr id="5"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071102" y="-28466"/>
            <a:ext cx="914400" cy="703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Slide Number Placeholder 1"/>
          <p:cNvSpPr>
            <a:spLocks noGrp="1"/>
          </p:cNvSpPr>
          <p:nvPr>
            <p:ph type="sldNum" sz="quarter" idx="12"/>
          </p:nvPr>
        </p:nvSpPr>
        <p:spPr>
          <a:xfrm>
            <a:off x="6213764" y="90237"/>
            <a:ext cx="1776208" cy="365125"/>
          </a:xfrm>
        </p:spPr>
        <p:txBody>
          <a:bodyPr/>
          <a:lstStyle/>
          <a:p>
            <a:fld id="{01BCFC26-62B4-4113-B485-962636936649}" type="slidenum">
              <a:rPr lang="en-US" smtClean="0"/>
              <a:pPr/>
              <a:t>34</a:t>
            </a:fld>
            <a:endParaRPr lang="en-US" dirty="0"/>
          </a:p>
        </p:txBody>
      </p:sp>
      <p:sp>
        <p:nvSpPr>
          <p:cNvPr id="6" name="TextBox 5"/>
          <p:cNvSpPr txBox="1"/>
          <p:nvPr/>
        </p:nvSpPr>
        <p:spPr>
          <a:xfrm>
            <a:off x="623455" y="139015"/>
            <a:ext cx="4800600" cy="369332"/>
          </a:xfrm>
          <a:prstGeom prst="rect">
            <a:avLst/>
          </a:prstGeom>
          <a:ln/>
        </p:spPr>
        <p:style>
          <a:lnRef idx="1">
            <a:schemeClr val="accent1"/>
          </a:lnRef>
          <a:fillRef idx="2">
            <a:schemeClr val="accent1"/>
          </a:fillRef>
          <a:effectRef idx="1">
            <a:schemeClr val="accent1"/>
          </a:effectRef>
          <a:fontRef idx="minor">
            <a:schemeClr val="dk1"/>
          </a:fontRef>
        </p:style>
        <p:txBody>
          <a:bodyPr>
            <a:spAutoFit/>
          </a:bodyPr>
          <a:lstStyle/>
          <a:p>
            <a:pPr algn="ctr" eaLnBrk="1" hangingPunct="1">
              <a:defRPr/>
            </a:pPr>
            <a:r>
              <a:rPr lang="en-US" dirty="0" smtClean="0"/>
              <a:t>Overall Performance for Infrastructure </a:t>
            </a:r>
            <a:endParaRPr lang="en-US" dirty="0"/>
          </a:p>
        </p:txBody>
      </p:sp>
      <p:graphicFrame>
        <p:nvGraphicFramePr>
          <p:cNvPr id="7" name="Table 6"/>
          <p:cNvGraphicFramePr>
            <a:graphicFrameLocks noGrp="1"/>
          </p:cNvGraphicFramePr>
          <p:nvPr>
            <p:extLst>
              <p:ext uri="{D42A27DB-BD31-4B8C-83A1-F6EECF244321}">
                <p14:modId xmlns:p14="http://schemas.microsoft.com/office/powerpoint/2010/main" val="1679113580"/>
              </p:ext>
            </p:extLst>
          </p:nvPr>
        </p:nvGraphicFramePr>
        <p:xfrm>
          <a:off x="623455" y="732361"/>
          <a:ext cx="11002488" cy="5711981"/>
        </p:xfrm>
        <a:graphic>
          <a:graphicData uri="http://schemas.openxmlformats.org/drawingml/2006/table">
            <a:tbl>
              <a:tblPr firstRow="1" bandRow="1"/>
              <a:tblGrid>
                <a:gridCol w="5215455"/>
                <a:gridCol w="5787033"/>
              </a:tblGrid>
              <a:tr h="512488">
                <a:tc gridSpan="2">
                  <a:txBody>
                    <a:bodyPr/>
                    <a:lstStyle>
                      <a:lvl1pPr marL="0" algn="l" defTabSz="914400" rtl="0" eaLnBrk="1" latinLnBrk="0" hangingPunct="1">
                        <a:defRPr sz="1800" b="1" kern="1200">
                          <a:solidFill>
                            <a:schemeClr val="lt1"/>
                          </a:solidFill>
                          <a:latin typeface="Calibri" panose="020F0502020204030204"/>
                          <a:ea typeface=""/>
                          <a:cs typeface=""/>
                        </a:defRPr>
                      </a:lvl1pPr>
                      <a:lvl2pPr marL="457200" algn="l" defTabSz="914400" rtl="0" eaLnBrk="1" latinLnBrk="0" hangingPunct="1">
                        <a:defRPr sz="1800" b="1" kern="1200">
                          <a:solidFill>
                            <a:schemeClr val="lt1"/>
                          </a:solidFill>
                          <a:latin typeface="Calibri" panose="020F0502020204030204"/>
                          <a:ea typeface=""/>
                          <a:cs typeface=""/>
                        </a:defRPr>
                      </a:lvl2pPr>
                      <a:lvl3pPr marL="914400" algn="l" defTabSz="914400" rtl="0" eaLnBrk="1" latinLnBrk="0" hangingPunct="1">
                        <a:defRPr sz="1800" b="1" kern="1200">
                          <a:solidFill>
                            <a:schemeClr val="lt1"/>
                          </a:solidFill>
                          <a:latin typeface="Calibri" panose="020F0502020204030204"/>
                          <a:ea typeface=""/>
                          <a:cs typeface=""/>
                        </a:defRPr>
                      </a:lvl3pPr>
                      <a:lvl4pPr marL="1371600" algn="l" defTabSz="914400" rtl="0" eaLnBrk="1" latinLnBrk="0" hangingPunct="1">
                        <a:defRPr sz="1800" b="1" kern="1200">
                          <a:solidFill>
                            <a:schemeClr val="lt1"/>
                          </a:solidFill>
                          <a:latin typeface="Calibri" panose="020F0502020204030204"/>
                          <a:ea typeface=""/>
                          <a:cs typeface=""/>
                        </a:defRPr>
                      </a:lvl4pPr>
                      <a:lvl5pPr marL="1828800" algn="l" defTabSz="914400" rtl="0" eaLnBrk="1" latinLnBrk="0" hangingPunct="1">
                        <a:defRPr sz="1800" b="1" kern="1200">
                          <a:solidFill>
                            <a:schemeClr val="lt1"/>
                          </a:solidFill>
                          <a:latin typeface="Calibri" panose="020F0502020204030204"/>
                          <a:ea typeface=""/>
                          <a:cs typeface=""/>
                        </a:defRPr>
                      </a:lvl5pPr>
                      <a:lvl6pPr marL="2286000" algn="l" defTabSz="914400" rtl="0" eaLnBrk="1" latinLnBrk="0" hangingPunct="1">
                        <a:defRPr sz="1800" b="1" kern="1200">
                          <a:solidFill>
                            <a:schemeClr val="lt1"/>
                          </a:solidFill>
                          <a:latin typeface="Calibri" panose="020F0502020204030204"/>
                          <a:ea typeface=""/>
                          <a:cs typeface=""/>
                        </a:defRPr>
                      </a:lvl6pPr>
                      <a:lvl7pPr marL="2743200" algn="l" defTabSz="914400" rtl="0" eaLnBrk="1" latinLnBrk="0" hangingPunct="1">
                        <a:defRPr sz="1800" b="1" kern="1200">
                          <a:solidFill>
                            <a:schemeClr val="lt1"/>
                          </a:solidFill>
                          <a:latin typeface="Calibri" panose="020F0502020204030204"/>
                          <a:ea typeface=""/>
                          <a:cs typeface=""/>
                        </a:defRPr>
                      </a:lvl7pPr>
                      <a:lvl8pPr marL="3200400" algn="l" defTabSz="914400" rtl="0" eaLnBrk="1" latinLnBrk="0" hangingPunct="1">
                        <a:defRPr sz="1800" b="1" kern="1200">
                          <a:solidFill>
                            <a:schemeClr val="lt1"/>
                          </a:solidFill>
                          <a:latin typeface="Calibri" panose="020F0502020204030204"/>
                          <a:ea typeface=""/>
                          <a:cs typeface=""/>
                        </a:defRPr>
                      </a:lvl8pPr>
                      <a:lvl9pPr marL="3657600" algn="l" defTabSz="914400" rtl="0" eaLnBrk="1" latinLnBrk="0" hangingPunct="1">
                        <a:defRPr sz="1800" b="1" kern="1200">
                          <a:solidFill>
                            <a:schemeClr val="lt1"/>
                          </a:solidFill>
                          <a:latin typeface="Calibri" panose="020F0502020204030204"/>
                          <a:ea typeface=""/>
                          <a:cs typeface=""/>
                        </a:defRPr>
                      </a:lvl9pPr>
                    </a:lstStyle>
                    <a:p>
                      <a:pPr algn="ctr"/>
                      <a:r>
                        <a:rPr lang="en-ZA" sz="2400" dirty="0" smtClean="0">
                          <a:solidFill>
                            <a:schemeClr val="tx1"/>
                          </a:solidFill>
                        </a:rPr>
                        <a:t>OVERALL</a:t>
                      </a:r>
                      <a:r>
                        <a:rPr lang="en-ZA" sz="2400" baseline="0" dirty="0" smtClean="0">
                          <a:solidFill>
                            <a:schemeClr val="tx1"/>
                          </a:solidFill>
                        </a:rPr>
                        <a:t> PERFORMANCE</a:t>
                      </a:r>
                      <a:endParaRPr lang="en-ZA" sz="2400" dirty="0">
                        <a:solidFill>
                          <a:schemeClr val="tx1"/>
                        </a:solidFill>
                      </a:endParaRPr>
                    </a:p>
                  </a:txBody>
                  <a:tcPr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mpd="sng">
                      <a:solidFill>
                        <a:sysClr val="window" lastClr="FFFFFF"/>
                      </a:solidFill>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5B9BD5"/>
                    </a:solidFill>
                  </a:tcPr>
                </a:tc>
                <a:tc hMerge="1">
                  <a:txBody>
                    <a:bodyPr/>
                    <a:lstStyle>
                      <a:lvl1pPr marL="0" algn="l" defTabSz="914400" rtl="0" eaLnBrk="1" latinLnBrk="0" hangingPunct="1">
                        <a:defRPr sz="1800" b="1" kern="1200">
                          <a:solidFill>
                            <a:schemeClr val="lt1"/>
                          </a:solidFill>
                          <a:latin typeface="Calibri" panose="020F0502020204030204"/>
                          <a:ea typeface=""/>
                          <a:cs typeface=""/>
                        </a:defRPr>
                      </a:lvl1pPr>
                      <a:lvl2pPr marL="457200" algn="l" defTabSz="914400" rtl="0" eaLnBrk="1" latinLnBrk="0" hangingPunct="1">
                        <a:defRPr sz="1800" b="1" kern="1200">
                          <a:solidFill>
                            <a:schemeClr val="lt1"/>
                          </a:solidFill>
                          <a:latin typeface="Calibri" panose="020F0502020204030204"/>
                          <a:ea typeface=""/>
                          <a:cs typeface=""/>
                        </a:defRPr>
                      </a:lvl2pPr>
                      <a:lvl3pPr marL="914400" algn="l" defTabSz="914400" rtl="0" eaLnBrk="1" latinLnBrk="0" hangingPunct="1">
                        <a:defRPr sz="1800" b="1" kern="1200">
                          <a:solidFill>
                            <a:schemeClr val="lt1"/>
                          </a:solidFill>
                          <a:latin typeface="Calibri" panose="020F0502020204030204"/>
                          <a:ea typeface=""/>
                          <a:cs typeface=""/>
                        </a:defRPr>
                      </a:lvl3pPr>
                      <a:lvl4pPr marL="1371600" algn="l" defTabSz="914400" rtl="0" eaLnBrk="1" latinLnBrk="0" hangingPunct="1">
                        <a:defRPr sz="1800" b="1" kern="1200">
                          <a:solidFill>
                            <a:schemeClr val="lt1"/>
                          </a:solidFill>
                          <a:latin typeface="Calibri" panose="020F0502020204030204"/>
                          <a:ea typeface=""/>
                          <a:cs typeface=""/>
                        </a:defRPr>
                      </a:lvl4pPr>
                      <a:lvl5pPr marL="1828800" algn="l" defTabSz="914400" rtl="0" eaLnBrk="1" latinLnBrk="0" hangingPunct="1">
                        <a:defRPr sz="1800" b="1" kern="1200">
                          <a:solidFill>
                            <a:schemeClr val="lt1"/>
                          </a:solidFill>
                          <a:latin typeface="Calibri" panose="020F0502020204030204"/>
                          <a:ea typeface=""/>
                          <a:cs typeface=""/>
                        </a:defRPr>
                      </a:lvl5pPr>
                      <a:lvl6pPr marL="2286000" algn="l" defTabSz="914400" rtl="0" eaLnBrk="1" latinLnBrk="0" hangingPunct="1">
                        <a:defRPr sz="1800" b="1" kern="1200">
                          <a:solidFill>
                            <a:schemeClr val="lt1"/>
                          </a:solidFill>
                          <a:latin typeface="Calibri" panose="020F0502020204030204"/>
                          <a:ea typeface=""/>
                          <a:cs typeface=""/>
                        </a:defRPr>
                      </a:lvl6pPr>
                      <a:lvl7pPr marL="2743200" algn="l" defTabSz="914400" rtl="0" eaLnBrk="1" latinLnBrk="0" hangingPunct="1">
                        <a:defRPr sz="1800" b="1" kern="1200">
                          <a:solidFill>
                            <a:schemeClr val="lt1"/>
                          </a:solidFill>
                          <a:latin typeface="Calibri" panose="020F0502020204030204"/>
                          <a:ea typeface=""/>
                          <a:cs typeface=""/>
                        </a:defRPr>
                      </a:lvl7pPr>
                      <a:lvl8pPr marL="3200400" algn="l" defTabSz="914400" rtl="0" eaLnBrk="1" latinLnBrk="0" hangingPunct="1">
                        <a:defRPr sz="1800" b="1" kern="1200">
                          <a:solidFill>
                            <a:schemeClr val="lt1"/>
                          </a:solidFill>
                          <a:latin typeface="Calibri" panose="020F0502020204030204"/>
                          <a:ea typeface=""/>
                          <a:cs typeface=""/>
                        </a:defRPr>
                      </a:lvl8pPr>
                      <a:lvl9pPr marL="3657600" algn="l" defTabSz="914400" rtl="0" eaLnBrk="1" latinLnBrk="0" hangingPunct="1">
                        <a:defRPr sz="1800" b="1" kern="1200">
                          <a:solidFill>
                            <a:schemeClr val="lt1"/>
                          </a:solidFill>
                          <a:latin typeface="Calibri" panose="020F0502020204030204"/>
                          <a:ea typeface=""/>
                          <a:cs typeface=""/>
                        </a:defRPr>
                      </a:lvl9pPr>
                    </a:lstStyle>
                    <a:p>
                      <a:endParaRPr lang="en-ZA" dirty="0"/>
                    </a:p>
                  </a:txBody>
                  <a:tcP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5B9BD5"/>
                    </a:solidFill>
                  </a:tcPr>
                </a:tc>
              </a:tr>
              <a:tr h="1140700">
                <a:tc>
                  <a:txBody>
                    <a:bodyPr/>
                    <a:lstStyle>
                      <a:lvl1pPr marL="0" algn="l" defTabSz="914400" rtl="0" eaLnBrk="1" latinLnBrk="0" hangingPunct="1">
                        <a:defRPr sz="1800" kern="1200">
                          <a:solidFill>
                            <a:schemeClr val="dk1"/>
                          </a:solidFill>
                          <a:latin typeface="Calibri" panose="020F0502020204030204"/>
                          <a:ea typeface=""/>
                          <a:cs typeface=""/>
                        </a:defRPr>
                      </a:lvl1pPr>
                      <a:lvl2pPr marL="457200" algn="l" defTabSz="914400" rtl="0" eaLnBrk="1" latinLnBrk="0" hangingPunct="1">
                        <a:defRPr sz="1800" kern="1200">
                          <a:solidFill>
                            <a:schemeClr val="dk1"/>
                          </a:solidFill>
                          <a:latin typeface="Calibri" panose="020F0502020204030204"/>
                          <a:ea typeface=""/>
                          <a:cs typeface=""/>
                        </a:defRPr>
                      </a:lvl2pPr>
                      <a:lvl3pPr marL="914400" algn="l" defTabSz="914400" rtl="0" eaLnBrk="1" latinLnBrk="0" hangingPunct="1">
                        <a:defRPr sz="1800" kern="1200">
                          <a:solidFill>
                            <a:schemeClr val="dk1"/>
                          </a:solidFill>
                          <a:latin typeface="Calibri" panose="020F0502020204030204"/>
                          <a:ea typeface=""/>
                          <a:cs typeface=""/>
                        </a:defRPr>
                      </a:lvl3pPr>
                      <a:lvl4pPr marL="1371600" algn="l" defTabSz="914400" rtl="0" eaLnBrk="1" latinLnBrk="0" hangingPunct="1">
                        <a:defRPr sz="1800" kern="1200">
                          <a:solidFill>
                            <a:schemeClr val="dk1"/>
                          </a:solidFill>
                          <a:latin typeface="Calibri" panose="020F0502020204030204"/>
                          <a:ea typeface=""/>
                          <a:cs typeface=""/>
                        </a:defRPr>
                      </a:lvl4pPr>
                      <a:lvl5pPr marL="1828800" algn="l" defTabSz="914400" rtl="0" eaLnBrk="1" latinLnBrk="0" hangingPunct="1">
                        <a:defRPr sz="1800" kern="1200">
                          <a:solidFill>
                            <a:schemeClr val="dk1"/>
                          </a:solidFill>
                          <a:latin typeface="Calibri" panose="020F0502020204030204"/>
                          <a:ea typeface=""/>
                          <a:cs typeface=""/>
                        </a:defRPr>
                      </a:lvl5pPr>
                      <a:lvl6pPr marL="2286000" algn="l" defTabSz="914400" rtl="0" eaLnBrk="1" latinLnBrk="0" hangingPunct="1">
                        <a:defRPr sz="1800" kern="1200">
                          <a:solidFill>
                            <a:schemeClr val="dk1"/>
                          </a:solidFill>
                          <a:latin typeface="Calibri" panose="020F0502020204030204"/>
                          <a:ea typeface=""/>
                          <a:cs typeface=""/>
                        </a:defRPr>
                      </a:lvl6pPr>
                      <a:lvl7pPr marL="2743200" algn="l" defTabSz="914400" rtl="0" eaLnBrk="1" latinLnBrk="0" hangingPunct="1">
                        <a:defRPr sz="1800" kern="1200">
                          <a:solidFill>
                            <a:schemeClr val="dk1"/>
                          </a:solidFill>
                          <a:latin typeface="Calibri" panose="020F0502020204030204"/>
                          <a:ea typeface=""/>
                          <a:cs typeface=""/>
                        </a:defRPr>
                      </a:lvl7pPr>
                      <a:lvl8pPr marL="3200400" algn="l" defTabSz="914400" rtl="0" eaLnBrk="1" latinLnBrk="0" hangingPunct="1">
                        <a:defRPr sz="1800" kern="1200">
                          <a:solidFill>
                            <a:schemeClr val="dk1"/>
                          </a:solidFill>
                          <a:latin typeface="Calibri" panose="020F0502020204030204"/>
                          <a:ea typeface=""/>
                          <a:cs typeface=""/>
                        </a:defRPr>
                      </a:lvl8pPr>
                      <a:lvl9pPr marL="3657600" algn="l" defTabSz="914400" rtl="0" eaLnBrk="1" latinLnBrk="0" hangingPunct="1">
                        <a:defRPr sz="1800" kern="1200">
                          <a:solidFill>
                            <a:schemeClr val="dk1"/>
                          </a:solidFill>
                          <a:latin typeface="Calibri" panose="020F0502020204030204"/>
                          <a:ea typeface=""/>
                          <a:cs typeface=""/>
                        </a:defRPr>
                      </a:lvl9pPr>
                    </a:lstStyle>
                    <a:p>
                      <a:r>
                        <a:rPr lang="en-ZA" sz="1600" dirty="0" smtClean="0">
                          <a:latin typeface="Arial" panose="020B0604020202020204" pitchFamily="34" charset="0"/>
                          <a:cs typeface="Arial" panose="020B0604020202020204" pitchFamily="34" charset="0"/>
                        </a:rPr>
                        <a:t>TARGETS ACHIEVED</a:t>
                      </a:r>
                      <a:endParaRPr lang="en-ZA" sz="1600" dirty="0">
                        <a:latin typeface="Arial" panose="020B0604020202020204" pitchFamily="34" charset="0"/>
                        <a:cs typeface="Arial" panose="020B0604020202020204" pitchFamily="34" charset="0"/>
                      </a:endParaRPr>
                    </a:p>
                  </a:txBody>
                  <a:tcPr marT="45754" marB="45754">
                    <a:lnL w="12700" cmpd="sng">
                      <a:solidFill>
                        <a:sysClr val="window" lastClr="FFFFFF"/>
                      </a:solidFill>
                    </a:lnL>
                    <a:lnR w="12700" cap="flat" cmpd="sng" algn="ctr">
                      <a:solidFill>
                        <a:sysClr val="window" lastClr="FFFFFF"/>
                      </a:solidFill>
                      <a:prstDash val="solid"/>
                      <a:round/>
                      <a:headEnd type="none" w="med" len="med"/>
                      <a:tailEnd type="none" w="med" len="med"/>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40000"/>
                      </a:srgbClr>
                    </a:solidFill>
                  </a:tcPr>
                </a:tc>
                <a:tc>
                  <a:txBody>
                    <a:bodyPr/>
                    <a:lstStyle>
                      <a:lvl1pPr marL="0" algn="l" defTabSz="914400" rtl="0" eaLnBrk="1" latinLnBrk="0" hangingPunct="1">
                        <a:defRPr sz="1800" kern="1200">
                          <a:solidFill>
                            <a:schemeClr val="dk1"/>
                          </a:solidFill>
                          <a:latin typeface="Calibri" panose="020F0502020204030204"/>
                          <a:ea typeface=""/>
                          <a:cs typeface=""/>
                        </a:defRPr>
                      </a:lvl1pPr>
                      <a:lvl2pPr marL="457200" algn="l" defTabSz="914400" rtl="0" eaLnBrk="1" latinLnBrk="0" hangingPunct="1">
                        <a:defRPr sz="1800" kern="1200">
                          <a:solidFill>
                            <a:schemeClr val="dk1"/>
                          </a:solidFill>
                          <a:latin typeface="Calibri" panose="020F0502020204030204"/>
                          <a:ea typeface=""/>
                          <a:cs typeface=""/>
                        </a:defRPr>
                      </a:lvl2pPr>
                      <a:lvl3pPr marL="914400" algn="l" defTabSz="914400" rtl="0" eaLnBrk="1" latinLnBrk="0" hangingPunct="1">
                        <a:defRPr sz="1800" kern="1200">
                          <a:solidFill>
                            <a:schemeClr val="dk1"/>
                          </a:solidFill>
                          <a:latin typeface="Calibri" panose="020F0502020204030204"/>
                          <a:ea typeface=""/>
                          <a:cs typeface=""/>
                        </a:defRPr>
                      </a:lvl3pPr>
                      <a:lvl4pPr marL="1371600" algn="l" defTabSz="914400" rtl="0" eaLnBrk="1" latinLnBrk="0" hangingPunct="1">
                        <a:defRPr sz="1800" kern="1200">
                          <a:solidFill>
                            <a:schemeClr val="dk1"/>
                          </a:solidFill>
                          <a:latin typeface="Calibri" panose="020F0502020204030204"/>
                          <a:ea typeface=""/>
                          <a:cs typeface=""/>
                        </a:defRPr>
                      </a:lvl4pPr>
                      <a:lvl5pPr marL="1828800" algn="l" defTabSz="914400" rtl="0" eaLnBrk="1" latinLnBrk="0" hangingPunct="1">
                        <a:defRPr sz="1800" kern="1200">
                          <a:solidFill>
                            <a:schemeClr val="dk1"/>
                          </a:solidFill>
                          <a:latin typeface="Calibri" panose="020F0502020204030204"/>
                          <a:ea typeface=""/>
                          <a:cs typeface=""/>
                        </a:defRPr>
                      </a:lvl5pPr>
                      <a:lvl6pPr marL="2286000" algn="l" defTabSz="914400" rtl="0" eaLnBrk="1" latinLnBrk="0" hangingPunct="1">
                        <a:defRPr sz="1800" kern="1200">
                          <a:solidFill>
                            <a:schemeClr val="dk1"/>
                          </a:solidFill>
                          <a:latin typeface="Calibri" panose="020F0502020204030204"/>
                          <a:ea typeface=""/>
                          <a:cs typeface=""/>
                        </a:defRPr>
                      </a:lvl6pPr>
                      <a:lvl7pPr marL="2743200" algn="l" defTabSz="914400" rtl="0" eaLnBrk="1" latinLnBrk="0" hangingPunct="1">
                        <a:defRPr sz="1800" kern="1200">
                          <a:solidFill>
                            <a:schemeClr val="dk1"/>
                          </a:solidFill>
                          <a:latin typeface="Calibri" panose="020F0502020204030204"/>
                          <a:ea typeface=""/>
                          <a:cs typeface=""/>
                        </a:defRPr>
                      </a:lvl7pPr>
                      <a:lvl8pPr marL="3200400" algn="l" defTabSz="914400" rtl="0" eaLnBrk="1" latinLnBrk="0" hangingPunct="1">
                        <a:defRPr sz="1800" kern="1200">
                          <a:solidFill>
                            <a:schemeClr val="dk1"/>
                          </a:solidFill>
                          <a:latin typeface="Calibri" panose="020F0502020204030204"/>
                          <a:ea typeface=""/>
                          <a:cs typeface=""/>
                        </a:defRPr>
                      </a:lvl8pPr>
                      <a:lvl9pPr marL="3657600" algn="l" defTabSz="914400" rtl="0" eaLnBrk="1" latinLnBrk="0" hangingPunct="1">
                        <a:defRPr sz="1800" kern="1200">
                          <a:solidFill>
                            <a:schemeClr val="dk1"/>
                          </a:solidFill>
                          <a:latin typeface="Calibri" panose="020F0502020204030204"/>
                          <a:ea typeface=""/>
                          <a:cs typeface=""/>
                        </a:defRPr>
                      </a:lvl9pPr>
                    </a:lstStyle>
                    <a:p>
                      <a:r>
                        <a:rPr lang="en-ZA" sz="1800" b="1" dirty="0" smtClean="0">
                          <a:solidFill>
                            <a:schemeClr val="tx1"/>
                          </a:solidFill>
                          <a:latin typeface="Agency FB" panose="020B0503020202020204" pitchFamily="34" charset="0"/>
                        </a:rPr>
                        <a:t>15</a:t>
                      </a:r>
                      <a:endParaRPr lang="en-ZA" sz="1800" b="1" dirty="0">
                        <a:solidFill>
                          <a:schemeClr val="tx1"/>
                        </a:solidFill>
                        <a:latin typeface="Agency FB" panose="020B0503020202020204" pitchFamily="34" charset="0"/>
                      </a:endParaRPr>
                    </a:p>
                  </a:txBody>
                  <a:tcPr>
                    <a:lnL w="12700" cap="flat" cmpd="sng" algn="ctr">
                      <a:solidFill>
                        <a:sysClr val="window" lastClr="FFFFFF"/>
                      </a:solidFill>
                      <a:prstDash val="solid"/>
                      <a:round/>
                      <a:headEnd type="none" w="med" len="med"/>
                      <a:tailEnd type="none" w="med" len="med"/>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40000"/>
                      </a:srgbClr>
                    </a:solidFill>
                  </a:tcPr>
                </a:tc>
              </a:tr>
              <a:tr h="1024976">
                <a:tc>
                  <a:txBody>
                    <a:bodyPr/>
                    <a:lstStyle>
                      <a:lvl1pPr marL="0" algn="l" defTabSz="914400" rtl="0" eaLnBrk="1" latinLnBrk="0" hangingPunct="1">
                        <a:defRPr sz="1800" kern="1200">
                          <a:solidFill>
                            <a:schemeClr val="dk1"/>
                          </a:solidFill>
                          <a:latin typeface="Calibri" panose="020F0502020204030204"/>
                          <a:ea typeface=""/>
                          <a:cs typeface=""/>
                        </a:defRPr>
                      </a:lvl1pPr>
                      <a:lvl2pPr marL="457200" algn="l" defTabSz="914400" rtl="0" eaLnBrk="1" latinLnBrk="0" hangingPunct="1">
                        <a:defRPr sz="1800" kern="1200">
                          <a:solidFill>
                            <a:schemeClr val="dk1"/>
                          </a:solidFill>
                          <a:latin typeface="Calibri" panose="020F0502020204030204"/>
                          <a:ea typeface=""/>
                          <a:cs typeface=""/>
                        </a:defRPr>
                      </a:lvl2pPr>
                      <a:lvl3pPr marL="914400" algn="l" defTabSz="914400" rtl="0" eaLnBrk="1" latinLnBrk="0" hangingPunct="1">
                        <a:defRPr sz="1800" kern="1200">
                          <a:solidFill>
                            <a:schemeClr val="dk1"/>
                          </a:solidFill>
                          <a:latin typeface="Calibri" panose="020F0502020204030204"/>
                          <a:ea typeface=""/>
                          <a:cs typeface=""/>
                        </a:defRPr>
                      </a:lvl3pPr>
                      <a:lvl4pPr marL="1371600" algn="l" defTabSz="914400" rtl="0" eaLnBrk="1" latinLnBrk="0" hangingPunct="1">
                        <a:defRPr sz="1800" kern="1200">
                          <a:solidFill>
                            <a:schemeClr val="dk1"/>
                          </a:solidFill>
                          <a:latin typeface="Calibri" panose="020F0502020204030204"/>
                          <a:ea typeface=""/>
                          <a:cs typeface=""/>
                        </a:defRPr>
                      </a:lvl4pPr>
                      <a:lvl5pPr marL="1828800" algn="l" defTabSz="914400" rtl="0" eaLnBrk="1" latinLnBrk="0" hangingPunct="1">
                        <a:defRPr sz="1800" kern="1200">
                          <a:solidFill>
                            <a:schemeClr val="dk1"/>
                          </a:solidFill>
                          <a:latin typeface="Calibri" panose="020F0502020204030204"/>
                          <a:ea typeface=""/>
                          <a:cs typeface=""/>
                        </a:defRPr>
                      </a:lvl5pPr>
                      <a:lvl6pPr marL="2286000" algn="l" defTabSz="914400" rtl="0" eaLnBrk="1" latinLnBrk="0" hangingPunct="1">
                        <a:defRPr sz="1800" kern="1200">
                          <a:solidFill>
                            <a:schemeClr val="dk1"/>
                          </a:solidFill>
                          <a:latin typeface="Calibri" panose="020F0502020204030204"/>
                          <a:ea typeface=""/>
                          <a:cs typeface=""/>
                        </a:defRPr>
                      </a:lvl6pPr>
                      <a:lvl7pPr marL="2743200" algn="l" defTabSz="914400" rtl="0" eaLnBrk="1" latinLnBrk="0" hangingPunct="1">
                        <a:defRPr sz="1800" kern="1200">
                          <a:solidFill>
                            <a:schemeClr val="dk1"/>
                          </a:solidFill>
                          <a:latin typeface="Calibri" panose="020F0502020204030204"/>
                          <a:ea typeface=""/>
                          <a:cs typeface=""/>
                        </a:defRPr>
                      </a:lvl7pPr>
                      <a:lvl8pPr marL="3200400" algn="l" defTabSz="914400" rtl="0" eaLnBrk="1" latinLnBrk="0" hangingPunct="1">
                        <a:defRPr sz="1800" kern="1200">
                          <a:solidFill>
                            <a:schemeClr val="dk1"/>
                          </a:solidFill>
                          <a:latin typeface="Calibri" panose="020F0502020204030204"/>
                          <a:ea typeface=""/>
                          <a:cs typeface=""/>
                        </a:defRPr>
                      </a:lvl8pPr>
                      <a:lvl9pPr marL="3657600" algn="l" defTabSz="914400" rtl="0" eaLnBrk="1" latinLnBrk="0" hangingPunct="1">
                        <a:defRPr sz="1800" kern="1200">
                          <a:solidFill>
                            <a:schemeClr val="dk1"/>
                          </a:solidFill>
                          <a:latin typeface="Calibri" panose="020F0502020204030204"/>
                          <a:ea typeface=""/>
                          <a:cs typeface=""/>
                        </a:defRPr>
                      </a:lvl9pPr>
                    </a:lstStyle>
                    <a:p>
                      <a:r>
                        <a:rPr lang="en-ZA" sz="1600" dirty="0" smtClean="0">
                          <a:latin typeface="Arial" panose="020B0604020202020204" pitchFamily="34" charset="0"/>
                          <a:cs typeface="Arial" panose="020B0604020202020204" pitchFamily="34" charset="0"/>
                        </a:rPr>
                        <a:t>TARGETS NOT ACHIEVED</a:t>
                      </a:r>
                      <a:endParaRPr lang="en-ZA" sz="1600" dirty="0">
                        <a:latin typeface="Arial" panose="020B0604020202020204" pitchFamily="34" charset="0"/>
                        <a:cs typeface="Arial" panose="020B0604020202020204" pitchFamily="34" charset="0"/>
                      </a:endParaRPr>
                    </a:p>
                  </a:txBody>
                  <a:tcPr marT="45754" marB="45754">
                    <a:lnL w="12700" cmpd="sng">
                      <a:solidFill>
                        <a:sysClr val="window" lastClr="FFFFFF"/>
                      </a:solidFill>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5B9BD5">
                        <a:tint val="20000"/>
                      </a:srgbClr>
                    </a:solidFill>
                  </a:tcPr>
                </a:tc>
                <a:tc>
                  <a:txBody>
                    <a:bodyPr/>
                    <a:lstStyle>
                      <a:lvl1pPr marL="0" algn="l" defTabSz="914400" rtl="0" eaLnBrk="1" latinLnBrk="0" hangingPunct="1">
                        <a:defRPr sz="1800" kern="1200">
                          <a:solidFill>
                            <a:schemeClr val="dk1"/>
                          </a:solidFill>
                          <a:latin typeface="Calibri" panose="020F0502020204030204"/>
                          <a:ea typeface=""/>
                          <a:cs typeface=""/>
                        </a:defRPr>
                      </a:lvl1pPr>
                      <a:lvl2pPr marL="457200" algn="l" defTabSz="914400" rtl="0" eaLnBrk="1" latinLnBrk="0" hangingPunct="1">
                        <a:defRPr sz="1800" kern="1200">
                          <a:solidFill>
                            <a:schemeClr val="dk1"/>
                          </a:solidFill>
                          <a:latin typeface="Calibri" panose="020F0502020204030204"/>
                          <a:ea typeface=""/>
                          <a:cs typeface=""/>
                        </a:defRPr>
                      </a:lvl2pPr>
                      <a:lvl3pPr marL="914400" algn="l" defTabSz="914400" rtl="0" eaLnBrk="1" latinLnBrk="0" hangingPunct="1">
                        <a:defRPr sz="1800" kern="1200">
                          <a:solidFill>
                            <a:schemeClr val="dk1"/>
                          </a:solidFill>
                          <a:latin typeface="Calibri" panose="020F0502020204030204"/>
                          <a:ea typeface=""/>
                          <a:cs typeface=""/>
                        </a:defRPr>
                      </a:lvl3pPr>
                      <a:lvl4pPr marL="1371600" algn="l" defTabSz="914400" rtl="0" eaLnBrk="1" latinLnBrk="0" hangingPunct="1">
                        <a:defRPr sz="1800" kern="1200">
                          <a:solidFill>
                            <a:schemeClr val="dk1"/>
                          </a:solidFill>
                          <a:latin typeface="Calibri" panose="020F0502020204030204"/>
                          <a:ea typeface=""/>
                          <a:cs typeface=""/>
                        </a:defRPr>
                      </a:lvl4pPr>
                      <a:lvl5pPr marL="1828800" algn="l" defTabSz="914400" rtl="0" eaLnBrk="1" latinLnBrk="0" hangingPunct="1">
                        <a:defRPr sz="1800" kern="1200">
                          <a:solidFill>
                            <a:schemeClr val="dk1"/>
                          </a:solidFill>
                          <a:latin typeface="Calibri" panose="020F0502020204030204"/>
                          <a:ea typeface=""/>
                          <a:cs typeface=""/>
                        </a:defRPr>
                      </a:lvl5pPr>
                      <a:lvl6pPr marL="2286000" algn="l" defTabSz="914400" rtl="0" eaLnBrk="1" latinLnBrk="0" hangingPunct="1">
                        <a:defRPr sz="1800" kern="1200">
                          <a:solidFill>
                            <a:schemeClr val="dk1"/>
                          </a:solidFill>
                          <a:latin typeface="Calibri" panose="020F0502020204030204"/>
                          <a:ea typeface=""/>
                          <a:cs typeface=""/>
                        </a:defRPr>
                      </a:lvl6pPr>
                      <a:lvl7pPr marL="2743200" algn="l" defTabSz="914400" rtl="0" eaLnBrk="1" latinLnBrk="0" hangingPunct="1">
                        <a:defRPr sz="1800" kern="1200">
                          <a:solidFill>
                            <a:schemeClr val="dk1"/>
                          </a:solidFill>
                          <a:latin typeface="Calibri" panose="020F0502020204030204"/>
                          <a:ea typeface=""/>
                          <a:cs typeface=""/>
                        </a:defRPr>
                      </a:lvl7pPr>
                      <a:lvl8pPr marL="3200400" algn="l" defTabSz="914400" rtl="0" eaLnBrk="1" latinLnBrk="0" hangingPunct="1">
                        <a:defRPr sz="1800" kern="1200">
                          <a:solidFill>
                            <a:schemeClr val="dk1"/>
                          </a:solidFill>
                          <a:latin typeface="Calibri" panose="020F0502020204030204"/>
                          <a:ea typeface=""/>
                          <a:cs typeface=""/>
                        </a:defRPr>
                      </a:lvl8pPr>
                      <a:lvl9pPr marL="3657600" algn="l" defTabSz="914400" rtl="0" eaLnBrk="1" latinLnBrk="0" hangingPunct="1">
                        <a:defRPr sz="1800" kern="1200">
                          <a:solidFill>
                            <a:schemeClr val="dk1"/>
                          </a:solidFill>
                          <a:latin typeface="Calibri" panose="020F0502020204030204"/>
                          <a:ea typeface=""/>
                          <a:cs typeface=""/>
                        </a:defRPr>
                      </a:lvl9pPr>
                    </a:lstStyle>
                    <a:p>
                      <a:r>
                        <a:rPr lang="en-ZA" sz="1800" b="1" kern="1200" dirty="0" smtClean="0">
                          <a:solidFill>
                            <a:schemeClr val="tx1"/>
                          </a:solidFill>
                          <a:latin typeface="Agency FB" panose="020B0503020202020204" pitchFamily="34" charset="0"/>
                          <a:ea typeface=""/>
                          <a:cs typeface=""/>
                        </a:rPr>
                        <a:t>19</a:t>
                      </a:r>
                      <a:endParaRPr lang="en-ZA" sz="1800" b="1" kern="1200" dirty="0">
                        <a:solidFill>
                          <a:schemeClr val="tx1"/>
                        </a:solidFill>
                        <a:latin typeface="Agency FB" panose="020B0503020202020204" pitchFamily="34" charset="0"/>
                        <a:ea typeface=""/>
                        <a:cs typeface=""/>
                      </a:endParaRPr>
                    </a:p>
                  </a:txBody>
                  <a:tcPr>
                    <a:lnL w="12700" cap="flat" cmpd="sng" algn="ctr">
                      <a:solidFill>
                        <a:sysClr val="window" lastClr="FFFFFF"/>
                      </a:solidFill>
                      <a:prstDash val="solid"/>
                      <a:round/>
                      <a:headEnd type="none" w="med" len="med"/>
                      <a:tailEnd type="none" w="med" len="med"/>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20000"/>
                      </a:srgbClr>
                    </a:solidFill>
                  </a:tcPr>
                </a:tc>
              </a:tr>
              <a:tr h="1024976">
                <a:tc>
                  <a:txBody>
                    <a:bodyPr/>
                    <a:lstStyle>
                      <a:lvl1pPr marL="0" algn="l" defTabSz="914400" rtl="0" eaLnBrk="1" latinLnBrk="0" hangingPunct="1">
                        <a:defRPr sz="1800" kern="1200">
                          <a:solidFill>
                            <a:schemeClr val="dk1"/>
                          </a:solidFill>
                          <a:latin typeface="Calibri" panose="020F0502020204030204"/>
                          <a:ea typeface=""/>
                          <a:cs typeface=""/>
                        </a:defRPr>
                      </a:lvl1pPr>
                      <a:lvl2pPr marL="457200" algn="l" defTabSz="914400" rtl="0" eaLnBrk="1" latinLnBrk="0" hangingPunct="1">
                        <a:defRPr sz="1800" kern="1200">
                          <a:solidFill>
                            <a:schemeClr val="dk1"/>
                          </a:solidFill>
                          <a:latin typeface="Calibri" panose="020F0502020204030204"/>
                          <a:ea typeface=""/>
                          <a:cs typeface=""/>
                        </a:defRPr>
                      </a:lvl2pPr>
                      <a:lvl3pPr marL="914400" algn="l" defTabSz="914400" rtl="0" eaLnBrk="1" latinLnBrk="0" hangingPunct="1">
                        <a:defRPr sz="1800" kern="1200">
                          <a:solidFill>
                            <a:schemeClr val="dk1"/>
                          </a:solidFill>
                          <a:latin typeface="Calibri" panose="020F0502020204030204"/>
                          <a:ea typeface=""/>
                          <a:cs typeface=""/>
                        </a:defRPr>
                      </a:lvl3pPr>
                      <a:lvl4pPr marL="1371600" algn="l" defTabSz="914400" rtl="0" eaLnBrk="1" latinLnBrk="0" hangingPunct="1">
                        <a:defRPr sz="1800" kern="1200">
                          <a:solidFill>
                            <a:schemeClr val="dk1"/>
                          </a:solidFill>
                          <a:latin typeface="Calibri" panose="020F0502020204030204"/>
                          <a:ea typeface=""/>
                          <a:cs typeface=""/>
                        </a:defRPr>
                      </a:lvl4pPr>
                      <a:lvl5pPr marL="1828800" algn="l" defTabSz="914400" rtl="0" eaLnBrk="1" latinLnBrk="0" hangingPunct="1">
                        <a:defRPr sz="1800" kern="1200">
                          <a:solidFill>
                            <a:schemeClr val="dk1"/>
                          </a:solidFill>
                          <a:latin typeface="Calibri" panose="020F0502020204030204"/>
                          <a:ea typeface=""/>
                          <a:cs typeface=""/>
                        </a:defRPr>
                      </a:lvl5pPr>
                      <a:lvl6pPr marL="2286000" algn="l" defTabSz="914400" rtl="0" eaLnBrk="1" latinLnBrk="0" hangingPunct="1">
                        <a:defRPr sz="1800" kern="1200">
                          <a:solidFill>
                            <a:schemeClr val="dk1"/>
                          </a:solidFill>
                          <a:latin typeface="Calibri" panose="020F0502020204030204"/>
                          <a:ea typeface=""/>
                          <a:cs typeface=""/>
                        </a:defRPr>
                      </a:lvl6pPr>
                      <a:lvl7pPr marL="2743200" algn="l" defTabSz="914400" rtl="0" eaLnBrk="1" latinLnBrk="0" hangingPunct="1">
                        <a:defRPr sz="1800" kern="1200">
                          <a:solidFill>
                            <a:schemeClr val="dk1"/>
                          </a:solidFill>
                          <a:latin typeface="Calibri" panose="020F0502020204030204"/>
                          <a:ea typeface=""/>
                          <a:cs typeface=""/>
                        </a:defRPr>
                      </a:lvl7pPr>
                      <a:lvl8pPr marL="3200400" algn="l" defTabSz="914400" rtl="0" eaLnBrk="1" latinLnBrk="0" hangingPunct="1">
                        <a:defRPr sz="1800" kern="1200">
                          <a:solidFill>
                            <a:schemeClr val="dk1"/>
                          </a:solidFill>
                          <a:latin typeface="Calibri" panose="020F0502020204030204"/>
                          <a:ea typeface=""/>
                          <a:cs typeface=""/>
                        </a:defRPr>
                      </a:lvl8pPr>
                      <a:lvl9pPr marL="3657600" algn="l" defTabSz="914400" rtl="0" eaLnBrk="1" latinLnBrk="0" hangingPunct="1">
                        <a:defRPr sz="1800" kern="1200">
                          <a:solidFill>
                            <a:schemeClr val="dk1"/>
                          </a:solidFill>
                          <a:latin typeface="Calibri" panose="020F0502020204030204"/>
                          <a:ea typeface=""/>
                          <a:cs typeface=""/>
                        </a:defRPr>
                      </a:lvl9pPr>
                    </a:lstStyle>
                    <a:p>
                      <a:r>
                        <a:rPr lang="en-ZA" sz="1600" dirty="0" smtClean="0">
                          <a:latin typeface="Arial" panose="020B0604020202020204" pitchFamily="34" charset="0"/>
                          <a:cs typeface="Arial" panose="020B0604020202020204" pitchFamily="34" charset="0"/>
                        </a:rPr>
                        <a:t>PERCENTAGE FOR ANNUAL</a:t>
                      </a:r>
                      <a:r>
                        <a:rPr lang="en-ZA" sz="1600" baseline="0" dirty="0" smtClean="0">
                          <a:latin typeface="Arial" panose="020B0604020202020204" pitchFamily="34" charset="0"/>
                          <a:cs typeface="Arial" panose="020B0604020202020204" pitchFamily="34" charset="0"/>
                        </a:rPr>
                        <a:t> </a:t>
                      </a:r>
                      <a:r>
                        <a:rPr lang="en-ZA" sz="1600" dirty="0" smtClean="0">
                          <a:latin typeface="Arial" panose="020B0604020202020204" pitchFamily="34" charset="0"/>
                          <a:cs typeface="Arial" panose="020B0604020202020204" pitchFamily="34" charset="0"/>
                        </a:rPr>
                        <a:t>PERFORMANCE</a:t>
                      </a:r>
                      <a:endParaRPr lang="en-ZA" sz="1600" dirty="0">
                        <a:latin typeface="Arial" panose="020B0604020202020204" pitchFamily="34" charset="0"/>
                        <a:cs typeface="Arial" panose="020B0604020202020204" pitchFamily="34" charset="0"/>
                      </a:endParaRPr>
                    </a:p>
                  </a:txBody>
                  <a:tcPr marT="45754" marB="45754">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5B9BD5">
                        <a:tint val="40000"/>
                      </a:srgbClr>
                    </a:solidFill>
                  </a:tcPr>
                </a:tc>
                <a:tc>
                  <a:txBody>
                    <a:bodyPr/>
                    <a:lstStyle>
                      <a:lvl1pPr marL="0" algn="l" defTabSz="914400" rtl="0" eaLnBrk="1" latinLnBrk="0" hangingPunct="1">
                        <a:defRPr sz="1800" kern="1200">
                          <a:solidFill>
                            <a:schemeClr val="dk1"/>
                          </a:solidFill>
                          <a:latin typeface="Calibri" panose="020F0502020204030204"/>
                          <a:ea typeface=""/>
                          <a:cs typeface=""/>
                        </a:defRPr>
                      </a:lvl1pPr>
                      <a:lvl2pPr marL="457200" algn="l" defTabSz="914400" rtl="0" eaLnBrk="1" latinLnBrk="0" hangingPunct="1">
                        <a:defRPr sz="1800" kern="1200">
                          <a:solidFill>
                            <a:schemeClr val="dk1"/>
                          </a:solidFill>
                          <a:latin typeface="Calibri" panose="020F0502020204030204"/>
                          <a:ea typeface=""/>
                          <a:cs typeface=""/>
                        </a:defRPr>
                      </a:lvl2pPr>
                      <a:lvl3pPr marL="914400" algn="l" defTabSz="914400" rtl="0" eaLnBrk="1" latinLnBrk="0" hangingPunct="1">
                        <a:defRPr sz="1800" kern="1200">
                          <a:solidFill>
                            <a:schemeClr val="dk1"/>
                          </a:solidFill>
                          <a:latin typeface="Calibri" panose="020F0502020204030204"/>
                          <a:ea typeface=""/>
                          <a:cs typeface=""/>
                        </a:defRPr>
                      </a:lvl3pPr>
                      <a:lvl4pPr marL="1371600" algn="l" defTabSz="914400" rtl="0" eaLnBrk="1" latinLnBrk="0" hangingPunct="1">
                        <a:defRPr sz="1800" kern="1200">
                          <a:solidFill>
                            <a:schemeClr val="dk1"/>
                          </a:solidFill>
                          <a:latin typeface="Calibri" panose="020F0502020204030204"/>
                          <a:ea typeface=""/>
                          <a:cs typeface=""/>
                        </a:defRPr>
                      </a:lvl4pPr>
                      <a:lvl5pPr marL="1828800" algn="l" defTabSz="914400" rtl="0" eaLnBrk="1" latinLnBrk="0" hangingPunct="1">
                        <a:defRPr sz="1800" kern="1200">
                          <a:solidFill>
                            <a:schemeClr val="dk1"/>
                          </a:solidFill>
                          <a:latin typeface="Calibri" panose="020F0502020204030204"/>
                          <a:ea typeface=""/>
                          <a:cs typeface=""/>
                        </a:defRPr>
                      </a:lvl5pPr>
                      <a:lvl6pPr marL="2286000" algn="l" defTabSz="914400" rtl="0" eaLnBrk="1" latinLnBrk="0" hangingPunct="1">
                        <a:defRPr sz="1800" kern="1200">
                          <a:solidFill>
                            <a:schemeClr val="dk1"/>
                          </a:solidFill>
                          <a:latin typeface="Calibri" panose="020F0502020204030204"/>
                          <a:ea typeface=""/>
                          <a:cs typeface=""/>
                        </a:defRPr>
                      </a:lvl6pPr>
                      <a:lvl7pPr marL="2743200" algn="l" defTabSz="914400" rtl="0" eaLnBrk="1" latinLnBrk="0" hangingPunct="1">
                        <a:defRPr sz="1800" kern="1200">
                          <a:solidFill>
                            <a:schemeClr val="dk1"/>
                          </a:solidFill>
                          <a:latin typeface="Calibri" panose="020F0502020204030204"/>
                          <a:ea typeface=""/>
                          <a:cs typeface=""/>
                        </a:defRPr>
                      </a:lvl7pPr>
                      <a:lvl8pPr marL="3200400" algn="l" defTabSz="914400" rtl="0" eaLnBrk="1" latinLnBrk="0" hangingPunct="1">
                        <a:defRPr sz="1800" kern="1200">
                          <a:solidFill>
                            <a:schemeClr val="dk1"/>
                          </a:solidFill>
                          <a:latin typeface="Calibri" panose="020F0502020204030204"/>
                          <a:ea typeface=""/>
                          <a:cs typeface=""/>
                        </a:defRPr>
                      </a:lvl8pPr>
                      <a:lvl9pPr marL="3657600" algn="l" defTabSz="914400" rtl="0" eaLnBrk="1" latinLnBrk="0" hangingPunct="1">
                        <a:defRPr sz="1800" kern="1200">
                          <a:solidFill>
                            <a:schemeClr val="dk1"/>
                          </a:solidFill>
                          <a:latin typeface="Calibri" panose="020F0502020204030204"/>
                          <a:ea typeface=""/>
                          <a:cs typeface=""/>
                        </a:defRPr>
                      </a:lvl9pPr>
                    </a:lstStyle>
                    <a:p>
                      <a:r>
                        <a:rPr lang="en-ZA" sz="1800" dirty="0" smtClean="0">
                          <a:solidFill>
                            <a:schemeClr val="tx1"/>
                          </a:solidFill>
                          <a:latin typeface="Agency FB" panose="020B0503020202020204" pitchFamily="34" charset="0"/>
                        </a:rPr>
                        <a:t>44.12%</a:t>
                      </a:r>
                    </a:p>
                  </a:txBody>
                  <a:tcPr>
                    <a:lnL w="12700" cap="flat" cmpd="sng" algn="ctr">
                      <a:solidFill>
                        <a:sysClr val="window" lastClr="FFFFFF"/>
                      </a:solidFill>
                      <a:prstDash val="solid"/>
                      <a:round/>
                      <a:headEnd type="none" w="med" len="med"/>
                      <a:tailEnd type="none" w="med" len="med"/>
                    </a:lnL>
                    <a:lnR w="12700" cmpd="sng">
                      <a:solidFill>
                        <a:sysClr val="window" lastClr="FFFFFF"/>
                      </a:solidFill>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5B9BD5">
                        <a:tint val="40000"/>
                      </a:srgbClr>
                    </a:solidFill>
                  </a:tcPr>
                </a:tc>
              </a:tr>
              <a:tr h="1024976">
                <a:tc>
                  <a:txBody>
                    <a:bodyPr/>
                    <a:lstStyle>
                      <a:lvl1pPr marL="0" algn="l" defTabSz="914400" rtl="0" eaLnBrk="1" latinLnBrk="0" hangingPunct="1">
                        <a:defRPr sz="1800" kern="1200">
                          <a:solidFill>
                            <a:schemeClr val="dk1"/>
                          </a:solidFill>
                          <a:latin typeface="Calibri" panose="020F0502020204030204"/>
                          <a:ea typeface=""/>
                          <a:cs typeface=""/>
                        </a:defRPr>
                      </a:lvl1pPr>
                      <a:lvl2pPr marL="457200" algn="l" defTabSz="914400" rtl="0" eaLnBrk="1" latinLnBrk="0" hangingPunct="1">
                        <a:defRPr sz="1800" kern="1200">
                          <a:solidFill>
                            <a:schemeClr val="dk1"/>
                          </a:solidFill>
                          <a:latin typeface="Calibri" panose="020F0502020204030204"/>
                          <a:ea typeface=""/>
                          <a:cs typeface=""/>
                        </a:defRPr>
                      </a:lvl2pPr>
                      <a:lvl3pPr marL="914400" algn="l" defTabSz="914400" rtl="0" eaLnBrk="1" latinLnBrk="0" hangingPunct="1">
                        <a:defRPr sz="1800" kern="1200">
                          <a:solidFill>
                            <a:schemeClr val="dk1"/>
                          </a:solidFill>
                          <a:latin typeface="Calibri" panose="020F0502020204030204"/>
                          <a:ea typeface=""/>
                          <a:cs typeface=""/>
                        </a:defRPr>
                      </a:lvl3pPr>
                      <a:lvl4pPr marL="1371600" algn="l" defTabSz="914400" rtl="0" eaLnBrk="1" latinLnBrk="0" hangingPunct="1">
                        <a:defRPr sz="1800" kern="1200">
                          <a:solidFill>
                            <a:schemeClr val="dk1"/>
                          </a:solidFill>
                          <a:latin typeface="Calibri" panose="020F0502020204030204"/>
                          <a:ea typeface=""/>
                          <a:cs typeface=""/>
                        </a:defRPr>
                      </a:lvl4pPr>
                      <a:lvl5pPr marL="1828800" algn="l" defTabSz="914400" rtl="0" eaLnBrk="1" latinLnBrk="0" hangingPunct="1">
                        <a:defRPr sz="1800" kern="1200">
                          <a:solidFill>
                            <a:schemeClr val="dk1"/>
                          </a:solidFill>
                          <a:latin typeface="Calibri" panose="020F0502020204030204"/>
                          <a:ea typeface=""/>
                          <a:cs typeface=""/>
                        </a:defRPr>
                      </a:lvl5pPr>
                      <a:lvl6pPr marL="2286000" algn="l" defTabSz="914400" rtl="0" eaLnBrk="1" latinLnBrk="0" hangingPunct="1">
                        <a:defRPr sz="1800" kern="1200">
                          <a:solidFill>
                            <a:schemeClr val="dk1"/>
                          </a:solidFill>
                          <a:latin typeface="Calibri" panose="020F0502020204030204"/>
                          <a:ea typeface=""/>
                          <a:cs typeface=""/>
                        </a:defRPr>
                      </a:lvl6pPr>
                      <a:lvl7pPr marL="2743200" algn="l" defTabSz="914400" rtl="0" eaLnBrk="1" latinLnBrk="0" hangingPunct="1">
                        <a:defRPr sz="1800" kern="1200">
                          <a:solidFill>
                            <a:schemeClr val="dk1"/>
                          </a:solidFill>
                          <a:latin typeface="Calibri" panose="020F0502020204030204"/>
                          <a:ea typeface=""/>
                          <a:cs typeface=""/>
                        </a:defRPr>
                      </a:lvl7pPr>
                      <a:lvl8pPr marL="3200400" algn="l" defTabSz="914400" rtl="0" eaLnBrk="1" latinLnBrk="0" hangingPunct="1">
                        <a:defRPr sz="1800" kern="1200">
                          <a:solidFill>
                            <a:schemeClr val="dk1"/>
                          </a:solidFill>
                          <a:latin typeface="Calibri" panose="020F0502020204030204"/>
                          <a:ea typeface=""/>
                          <a:cs typeface=""/>
                        </a:defRPr>
                      </a:lvl8pPr>
                      <a:lvl9pPr marL="3657600" algn="l" defTabSz="914400" rtl="0" eaLnBrk="1" latinLnBrk="0" hangingPunct="1">
                        <a:defRPr sz="1800" kern="1200">
                          <a:solidFill>
                            <a:schemeClr val="dk1"/>
                          </a:solidFill>
                          <a:latin typeface="Calibri" panose="020F0502020204030204"/>
                          <a:ea typeface=""/>
                          <a:cs typeface=""/>
                        </a:defRPr>
                      </a:lvl9pPr>
                    </a:lstStyle>
                    <a:p>
                      <a:r>
                        <a:rPr lang="en-ZA" sz="1600" dirty="0" smtClean="0">
                          <a:solidFill>
                            <a:schemeClr val="tx1"/>
                          </a:solidFill>
                          <a:latin typeface="Arial" panose="020B0604020202020204" pitchFamily="34" charset="0"/>
                          <a:cs typeface="Arial" panose="020B0604020202020204" pitchFamily="34" charset="0"/>
                        </a:rPr>
                        <a:t>BUDGET </a:t>
                      </a:r>
                      <a:endParaRPr lang="en-ZA" sz="1600" dirty="0">
                        <a:solidFill>
                          <a:schemeClr val="tx1"/>
                        </a:solidFill>
                        <a:latin typeface="Arial" panose="020B0604020202020204" pitchFamily="34" charset="0"/>
                        <a:cs typeface="Arial" panose="020B0604020202020204" pitchFamily="34" charset="0"/>
                      </a:endParaRPr>
                    </a:p>
                  </a:txBody>
                  <a:tcPr marT="45754" marB="45754">
                    <a:lnL w="12700" cmpd="sng">
                      <a:solidFill>
                        <a:sysClr val="window" lastClr="FFFFFF"/>
                      </a:solidFill>
                    </a:lnL>
                    <a:lnR w="12700" cap="flat" cmpd="sng" algn="ctr">
                      <a:solidFill>
                        <a:sysClr val="window" lastClr="FFFFFF"/>
                      </a:solidFill>
                      <a:prstDash val="solid"/>
                      <a:round/>
                      <a:headEnd type="none" w="med" len="med"/>
                      <a:tailEnd type="none" w="med" len="med"/>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20000"/>
                      </a:srgbClr>
                    </a:solidFill>
                  </a:tcPr>
                </a:tc>
                <a:tc>
                  <a:txBody>
                    <a:bodyPr/>
                    <a:lstStyle>
                      <a:lvl1pPr marL="0" algn="l" defTabSz="914400" rtl="0" eaLnBrk="1" latinLnBrk="0" hangingPunct="1">
                        <a:defRPr sz="1800" kern="1200">
                          <a:solidFill>
                            <a:schemeClr val="dk1"/>
                          </a:solidFill>
                          <a:latin typeface="Calibri" panose="020F0502020204030204"/>
                          <a:ea typeface=""/>
                          <a:cs typeface=""/>
                        </a:defRPr>
                      </a:lvl1pPr>
                      <a:lvl2pPr marL="457200" algn="l" defTabSz="914400" rtl="0" eaLnBrk="1" latinLnBrk="0" hangingPunct="1">
                        <a:defRPr sz="1800" kern="1200">
                          <a:solidFill>
                            <a:schemeClr val="dk1"/>
                          </a:solidFill>
                          <a:latin typeface="Calibri" panose="020F0502020204030204"/>
                          <a:ea typeface=""/>
                          <a:cs typeface=""/>
                        </a:defRPr>
                      </a:lvl2pPr>
                      <a:lvl3pPr marL="914400" algn="l" defTabSz="914400" rtl="0" eaLnBrk="1" latinLnBrk="0" hangingPunct="1">
                        <a:defRPr sz="1800" kern="1200">
                          <a:solidFill>
                            <a:schemeClr val="dk1"/>
                          </a:solidFill>
                          <a:latin typeface="Calibri" panose="020F0502020204030204"/>
                          <a:ea typeface=""/>
                          <a:cs typeface=""/>
                        </a:defRPr>
                      </a:lvl3pPr>
                      <a:lvl4pPr marL="1371600" algn="l" defTabSz="914400" rtl="0" eaLnBrk="1" latinLnBrk="0" hangingPunct="1">
                        <a:defRPr sz="1800" kern="1200">
                          <a:solidFill>
                            <a:schemeClr val="dk1"/>
                          </a:solidFill>
                          <a:latin typeface="Calibri" panose="020F0502020204030204"/>
                          <a:ea typeface=""/>
                          <a:cs typeface=""/>
                        </a:defRPr>
                      </a:lvl4pPr>
                      <a:lvl5pPr marL="1828800" algn="l" defTabSz="914400" rtl="0" eaLnBrk="1" latinLnBrk="0" hangingPunct="1">
                        <a:defRPr sz="1800" kern="1200">
                          <a:solidFill>
                            <a:schemeClr val="dk1"/>
                          </a:solidFill>
                          <a:latin typeface="Calibri" panose="020F0502020204030204"/>
                          <a:ea typeface=""/>
                          <a:cs typeface=""/>
                        </a:defRPr>
                      </a:lvl5pPr>
                      <a:lvl6pPr marL="2286000" algn="l" defTabSz="914400" rtl="0" eaLnBrk="1" latinLnBrk="0" hangingPunct="1">
                        <a:defRPr sz="1800" kern="1200">
                          <a:solidFill>
                            <a:schemeClr val="dk1"/>
                          </a:solidFill>
                          <a:latin typeface="Calibri" panose="020F0502020204030204"/>
                          <a:ea typeface=""/>
                          <a:cs typeface=""/>
                        </a:defRPr>
                      </a:lvl6pPr>
                      <a:lvl7pPr marL="2743200" algn="l" defTabSz="914400" rtl="0" eaLnBrk="1" latinLnBrk="0" hangingPunct="1">
                        <a:defRPr sz="1800" kern="1200">
                          <a:solidFill>
                            <a:schemeClr val="dk1"/>
                          </a:solidFill>
                          <a:latin typeface="Calibri" panose="020F0502020204030204"/>
                          <a:ea typeface=""/>
                          <a:cs typeface=""/>
                        </a:defRPr>
                      </a:lvl7pPr>
                      <a:lvl8pPr marL="3200400" algn="l" defTabSz="914400" rtl="0" eaLnBrk="1" latinLnBrk="0" hangingPunct="1">
                        <a:defRPr sz="1800" kern="1200">
                          <a:solidFill>
                            <a:schemeClr val="dk1"/>
                          </a:solidFill>
                          <a:latin typeface="Calibri" panose="020F0502020204030204"/>
                          <a:ea typeface=""/>
                          <a:cs typeface=""/>
                        </a:defRPr>
                      </a:lvl8pPr>
                      <a:lvl9pPr marL="3657600" algn="l" defTabSz="914400" rtl="0" eaLnBrk="1" latinLnBrk="0" hangingPunct="1">
                        <a:defRPr sz="1800" kern="1200">
                          <a:solidFill>
                            <a:schemeClr val="dk1"/>
                          </a:solidFill>
                          <a:latin typeface="Calibri" panose="020F0502020204030204"/>
                          <a:ea typeface=""/>
                          <a:cs typeface=""/>
                        </a:defRPr>
                      </a:lvl9pPr>
                    </a:lstStyle>
                    <a:p>
                      <a:r>
                        <a:rPr lang="en-US" sz="1800" dirty="0" smtClean="0">
                          <a:solidFill>
                            <a:schemeClr val="tx1"/>
                          </a:solidFill>
                          <a:latin typeface="Agency FB" panose="020B0503020202020204" pitchFamily="34" charset="0"/>
                        </a:rPr>
                        <a:t>R</a:t>
                      </a:r>
                      <a:r>
                        <a:rPr lang="en-US" sz="1800" baseline="0" dirty="0" smtClean="0">
                          <a:solidFill>
                            <a:schemeClr val="tx1"/>
                          </a:solidFill>
                          <a:latin typeface="Agency FB" panose="020B0503020202020204" pitchFamily="34" charset="0"/>
                        </a:rPr>
                        <a:t> 89 048 418.32</a:t>
                      </a:r>
                    </a:p>
                    <a:p>
                      <a:endParaRPr lang="en-US" sz="1800" dirty="0">
                        <a:solidFill>
                          <a:schemeClr val="tx1"/>
                        </a:solidFill>
                        <a:latin typeface="Agency FB" panose="020B0503020202020204" pitchFamily="34" charset="0"/>
                      </a:endParaRPr>
                    </a:p>
                  </a:txBody>
                  <a:tcPr>
                    <a:lnL w="12700" cap="flat" cmpd="sng" algn="ctr">
                      <a:solidFill>
                        <a:sysClr val="window" lastClr="FFFFFF"/>
                      </a:solidFill>
                      <a:prstDash val="solid"/>
                      <a:round/>
                      <a:headEnd type="none" w="med" len="med"/>
                      <a:tailEnd type="none" w="med" len="med"/>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20000"/>
                      </a:srgbClr>
                    </a:solidFill>
                  </a:tcPr>
                </a:tc>
              </a:tr>
              <a:tr h="983865">
                <a:tc>
                  <a:txBody>
                    <a:bodyPr/>
                    <a:lstStyle>
                      <a:lvl1pPr marL="0" algn="l" defTabSz="914400" rtl="0" eaLnBrk="1" latinLnBrk="0" hangingPunct="1">
                        <a:defRPr sz="1800" kern="1200">
                          <a:solidFill>
                            <a:schemeClr val="dk1"/>
                          </a:solidFill>
                          <a:latin typeface="Calibri" panose="020F0502020204030204"/>
                          <a:ea typeface=""/>
                          <a:cs typeface=""/>
                        </a:defRPr>
                      </a:lvl1pPr>
                      <a:lvl2pPr marL="457200" algn="l" defTabSz="914400" rtl="0" eaLnBrk="1" latinLnBrk="0" hangingPunct="1">
                        <a:defRPr sz="1800" kern="1200">
                          <a:solidFill>
                            <a:schemeClr val="dk1"/>
                          </a:solidFill>
                          <a:latin typeface="Calibri" panose="020F0502020204030204"/>
                          <a:ea typeface=""/>
                          <a:cs typeface=""/>
                        </a:defRPr>
                      </a:lvl2pPr>
                      <a:lvl3pPr marL="914400" algn="l" defTabSz="914400" rtl="0" eaLnBrk="1" latinLnBrk="0" hangingPunct="1">
                        <a:defRPr sz="1800" kern="1200">
                          <a:solidFill>
                            <a:schemeClr val="dk1"/>
                          </a:solidFill>
                          <a:latin typeface="Calibri" panose="020F0502020204030204"/>
                          <a:ea typeface=""/>
                          <a:cs typeface=""/>
                        </a:defRPr>
                      </a:lvl3pPr>
                      <a:lvl4pPr marL="1371600" algn="l" defTabSz="914400" rtl="0" eaLnBrk="1" latinLnBrk="0" hangingPunct="1">
                        <a:defRPr sz="1800" kern="1200">
                          <a:solidFill>
                            <a:schemeClr val="dk1"/>
                          </a:solidFill>
                          <a:latin typeface="Calibri" panose="020F0502020204030204"/>
                          <a:ea typeface=""/>
                          <a:cs typeface=""/>
                        </a:defRPr>
                      </a:lvl4pPr>
                      <a:lvl5pPr marL="1828800" algn="l" defTabSz="914400" rtl="0" eaLnBrk="1" latinLnBrk="0" hangingPunct="1">
                        <a:defRPr sz="1800" kern="1200">
                          <a:solidFill>
                            <a:schemeClr val="dk1"/>
                          </a:solidFill>
                          <a:latin typeface="Calibri" panose="020F0502020204030204"/>
                          <a:ea typeface=""/>
                          <a:cs typeface=""/>
                        </a:defRPr>
                      </a:lvl5pPr>
                      <a:lvl6pPr marL="2286000" algn="l" defTabSz="914400" rtl="0" eaLnBrk="1" latinLnBrk="0" hangingPunct="1">
                        <a:defRPr sz="1800" kern="1200">
                          <a:solidFill>
                            <a:schemeClr val="dk1"/>
                          </a:solidFill>
                          <a:latin typeface="Calibri" panose="020F0502020204030204"/>
                          <a:ea typeface=""/>
                          <a:cs typeface=""/>
                        </a:defRPr>
                      </a:lvl6pPr>
                      <a:lvl7pPr marL="2743200" algn="l" defTabSz="914400" rtl="0" eaLnBrk="1" latinLnBrk="0" hangingPunct="1">
                        <a:defRPr sz="1800" kern="1200">
                          <a:solidFill>
                            <a:schemeClr val="dk1"/>
                          </a:solidFill>
                          <a:latin typeface="Calibri" panose="020F0502020204030204"/>
                          <a:ea typeface=""/>
                          <a:cs typeface=""/>
                        </a:defRPr>
                      </a:lvl7pPr>
                      <a:lvl8pPr marL="3200400" algn="l" defTabSz="914400" rtl="0" eaLnBrk="1" latinLnBrk="0" hangingPunct="1">
                        <a:defRPr sz="1800" kern="1200">
                          <a:solidFill>
                            <a:schemeClr val="dk1"/>
                          </a:solidFill>
                          <a:latin typeface="Calibri" panose="020F0502020204030204"/>
                          <a:ea typeface=""/>
                          <a:cs typeface=""/>
                        </a:defRPr>
                      </a:lvl8pPr>
                      <a:lvl9pPr marL="3657600" algn="l" defTabSz="914400" rtl="0" eaLnBrk="1" latinLnBrk="0" hangingPunct="1">
                        <a:defRPr sz="1800" kern="1200">
                          <a:solidFill>
                            <a:schemeClr val="dk1"/>
                          </a:solidFill>
                          <a:latin typeface="Calibri" panose="020F0502020204030204"/>
                          <a:ea typeface=""/>
                          <a:cs typeface=""/>
                        </a:defRPr>
                      </a:lvl9pPr>
                    </a:lstStyle>
                    <a:p>
                      <a:r>
                        <a:rPr lang="en-ZA" sz="1600" dirty="0" smtClean="0">
                          <a:solidFill>
                            <a:schemeClr val="tx1"/>
                          </a:solidFill>
                          <a:latin typeface="Arial" panose="020B0604020202020204" pitchFamily="34" charset="0"/>
                          <a:cs typeface="Arial" panose="020B0604020202020204" pitchFamily="34" charset="0"/>
                        </a:rPr>
                        <a:t>EXPENDITURE </a:t>
                      </a:r>
                      <a:endParaRPr lang="en-ZA" sz="1600" dirty="0">
                        <a:solidFill>
                          <a:schemeClr val="tx1"/>
                        </a:solidFill>
                        <a:latin typeface="Arial" panose="020B0604020202020204" pitchFamily="34" charset="0"/>
                        <a:cs typeface="Arial" panose="020B0604020202020204" pitchFamily="34" charset="0"/>
                      </a:endParaRPr>
                    </a:p>
                  </a:txBody>
                  <a:tcPr marT="45754" marB="45754">
                    <a:lnL w="12700" cmpd="sng">
                      <a:solidFill>
                        <a:sysClr val="window" lastClr="FFFFFF"/>
                      </a:solidFill>
                    </a:lnL>
                    <a:lnR w="12700" cap="flat" cmpd="sng" algn="ctr">
                      <a:solidFill>
                        <a:sysClr val="window" lastClr="FFFFFF"/>
                      </a:solidFill>
                      <a:prstDash val="solid"/>
                      <a:round/>
                      <a:headEnd type="none" w="med" len="med"/>
                      <a:tailEnd type="none" w="med" len="med"/>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40000"/>
                      </a:srgbClr>
                    </a:solidFill>
                  </a:tcPr>
                </a:tc>
                <a:tc>
                  <a:txBody>
                    <a:bodyPr/>
                    <a:lstStyle>
                      <a:lvl1pPr marL="0" algn="l" defTabSz="914400" rtl="0" eaLnBrk="1" latinLnBrk="0" hangingPunct="1">
                        <a:defRPr sz="1800" kern="1200">
                          <a:solidFill>
                            <a:schemeClr val="dk1"/>
                          </a:solidFill>
                          <a:latin typeface="Calibri" panose="020F0502020204030204"/>
                          <a:ea typeface=""/>
                          <a:cs typeface=""/>
                        </a:defRPr>
                      </a:lvl1pPr>
                      <a:lvl2pPr marL="457200" algn="l" defTabSz="914400" rtl="0" eaLnBrk="1" latinLnBrk="0" hangingPunct="1">
                        <a:defRPr sz="1800" kern="1200">
                          <a:solidFill>
                            <a:schemeClr val="dk1"/>
                          </a:solidFill>
                          <a:latin typeface="Calibri" panose="020F0502020204030204"/>
                          <a:ea typeface=""/>
                          <a:cs typeface=""/>
                        </a:defRPr>
                      </a:lvl2pPr>
                      <a:lvl3pPr marL="914400" algn="l" defTabSz="914400" rtl="0" eaLnBrk="1" latinLnBrk="0" hangingPunct="1">
                        <a:defRPr sz="1800" kern="1200">
                          <a:solidFill>
                            <a:schemeClr val="dk1"/>
                          </a:solidFill>
                          <a:latin typeface="Calibri" panose="020F0502020204030204"/>
                          <a:ea typeface=""/>
                          <a:cs typeface=""/>
                        </a:defRPr>
                      </a:lvl3pPr>
                      <a:lvl4pPr marL="1371600" algn="l" defTabSz="914400" rtl="0" eaLnBrk="1" latinLnBrk="0" hangingPunct="1">
                        <a:defRPr sz="1800" kern="1200">
                          <a:solidFill>
                            <a:schemeClr val="dk1"/>
                          </a:solidFill>
                          <a:latin typeface="Calibri" panose="020F0502020204030204"/>
                          <a:ea typeface=""/>
                          <a:cs typeface=""/>
                        </a:defRPr>
                      </a:lvl4pPr>
                      <a:lvl5pPr marL="1828800" algn="l" defTabSz="914400" rtl="0" eaLnBrk="1" latinLnBrk="0" hangingPunct="1">
                        <a:defRPr sz="1800" kern="1200">
                          <a:solidFill>
                            <a:schemeClr val="dk1"/>
                          </a:solidFill>
                          <a:latin typeface="Calibri" panose="020F0502020204030204"/>
                          <a:ea typeface=""/>
                          <a:cs typeface=""/>
                        </a:defRPr>
                      </a:lvl5pPr>
                      <a:lvl6pPr marL="2286000" algn="l" defTabSz="914400" rtl="0" eaLnBrk="1" latinLnBrk="0" hangingPunct="1">
                        <a:defRPr sz="1800" kern="1200">
                          <a:solidFill>
                            <a:schemeClr val="dk1"/>
                          </a:solidFill>
                          <a:latin typeface="Calibri" panose="020F0502020204030204"/>
                          <a:ea typeface=""/>
                          <a:cs typeface=""/>
                        </a:defRPr>
                      </a:lvl6pPr>
                      <a:lvl7pPr marL="2743200" algn="l" defTabSz="914400" rtl="0" eaLnBrk="1" latinLnBrk="0" hangingPunct="1">
                        <a:defRPr sz="1800" kern="1200">
                          <a:solidFill>
                            <a:schemeClr val="dk1"/>
                          </a:solidFill>
                          <a:latin typeface="Calibri" panose="020F0502020204030204"/>
                          <a:ea typeface=""/>
                          <a:cs typeface=""/>
                        </a:defRPr>
                      </a:lvl7pPr>
                      <a:lvl8pPr marL="3200400" algn="l" defTabSz="914400" rtl="0" eaLnBrk="1" latinLnBrk="0" hangingPunct="1">
                        <a:defRPr sz="1800" kern="1200">
                          <a:solidFill>
                            <a:schemeClr val="dk1"/>
                          </a:solidFill>
                          <a:latin typeface="Calibri" panose="020F0502020204030204"/>
                          <a:ea typeface=""/>
                          <a:cs typeface=""/>
                        </a:defRPr>
                      </a:lvl8pPr>
                      <a:lvl9pPr marL="3657600" algn="l" defTabSz="914400" rtl="0" eaLnBrk="1" latinLnBrk="0" hangingPunct="1">
                        <a:defRPr sz="1800" kern="1200">
                          <a:solidFill>
                            <a:schemeClr val="dk1"/>
                          </a:solidFill>
                          <a:latin typeface="Calibri" panose="020F0502020204030204"/>
                          <a:ea typeface=""/>
                          <a:cs typeface=""/>
                        </a:defRPr>
                      </a:lvl9pPr>
                    </a:lstStyle>
                    <a:p>
                      <a:r>
                        <a:rPr lang="en-US" sz="1800" baseline="0" dirty="0" smtClean="0">
                          <a:solidFill>
                            <a:schemeClr val="tx1"/>
                          </a:solidFill>
                          <a:latin typeface="Agency FB" panose="020B0503020202020204" pitchFamily="34" charset="0"/>
                        </a:rPr>
                        <a:t>R 71 451 491.87</a:t>
                      </a:r>
                      <a:endParaRPr lang="en-US" sz="1800" dirty="0">
                        <a:solidFill>
                          <a:schemeClr val="tx1"/>
                        </a:solidFill>
                        <a:latin typeface="Agency FB" panose="020B0503020202020204" pitchFamily="34" charset="0"/>
                      </a:endParaRPr>
                    </a:p>
                  </a:txBody>
                  <a:tcPr>
                    <a:lnL w="12700" cap="flat" cmpd="sng" algn="ctr">
                      <a:solidFill>
                        <a:sysClr val="window" lastClr="FFFFFF"/>
                      </a:solidFill>
                      <a:prstDash val="solid"/>
                      <a:round/>
                      <a:headEnd type="none" w="med" len="med"/>
                      <a:tailEnd type="none" w="med" len="med"/>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40000"/>
                      </a:srgbClr>
                    </a:solidFill>
                  </a:tcPr>
                </a:tc>
              </a:tr>
            </a:tbl>
          </a:graphicData>
        </a:graphic>
      </p:graphicFrame>
    </p:spTree>
    <p:extLst>
      <p:ext uri="{BB962C8B-B14F-4D97-AF65-F5344CB8AC3E}">
        <p14:creationId xmlns:p14="http://schemas.microsoft.com/office/powerpoint/2010/main" val="1147305196"/>
      </p:ext>
    </p:extLst>
  </p:cSld>
  <p:clrMapOvr>
    <a:masterClrMapping/>
  </p:clrMapOvr>
  <p:transition spd="slow">
    <p:fade/>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6089073" y="-16164"/>
            <a:ext cx="3982029" cy="646331"/>
          </a:xfrm>
          <a:prstGeom prst="rect">
            <a:avLst/>
          </a:prstGeom>
          <a:solidFill>
            <a:srgbClr val="92D050"/>
          </a:solidFill>
        </p:spPr>
        <p:txBody>
          <a:bodyPr wrap="square" rtlCol="0">
            <a:spAutoFit/>
          </a:bodyPr>
          <a:lstStyle/>
          <a:p>
            <a:pPr algn="ctr"/>
            <a:r>
              <a:rPr lang="en-US" b="1" dirty="0" smtClean="0">
                <a:solidFill>
                  <a:srgbClr val="002060"/>
                </a:solidFill>
              </a:rPr>
              <a:t>EPMLM 2015/2016 </a:t>
            </a:r>
            <a:r>
              <a:rPr lang="en-US" b="1" dirty="0">
                <a:solidFill>
                  <a:srgbClr val="002060"/>
                </a:solidFill>
              </a:rPr>
              <a:t>MID-TERM RESULTS </a:t>
            </a:r>
            <a:r>
              <a:rPr lang="en-US" b="1" dirty="0" smtClean="0">
                <a:solidFill>
                  <a:srgbClr val="002060"/>
                </a:solidFill>
              </a:rPr>
              <a:t>INFRASTRUCTURE</a:t>
            </a:r>
            <a:endParaRPr lang="en-US" b="1" dirty="0">
              <a:solidFill>
                <a:srgbClr val="002060"/>
              </a:solidFill>
            </a:endParaRPr>
          </a:p>
        </p:txBody>
      </p:sp>
      <p:pic>
        <p:nvPicPr>
          <p:cNvPr id="15362"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071102" y="-28466"/>
            <a:ext cx="914400" cy="703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Slide Number Placeholder 3"/>
          <p:cNvSpPr>
            <a:spLocks noGrp="1"/>
          </p:cNvSpPr>
          <p:nvPr>
            <p:ph type="sldNum" sz="quarter" idx="12"/>
          </p:nvPr>
        </p:nvSpPr>
        <p:spPr/>
        <p:txBody>
          <a:bodyPr/>
          <a:lstStyle/>
          <a:p>
            <a:fld id="{01BCFC26-62B4-4113-B485-962636936649}" type="slidenum">
              <a:rPr lang="en-US" smtClean="0"/>
              <a:pPr/>
              <a:t>35</a:t>
            </a:fld>
            <a:endParaRPr lang="en-US"/>
          </a:p>
        </p:txBody>
      </p:sp>
      <p:sp>
        <p:nvSpPr>
          <p:cNvPr id="7" name="TextBox 6"/>
          <p:cNvSpPr txBox="1"/>
          <p:nvPr/>
        </p:nvSpPr>
        <p:spPr>
          <a:xfrm>
            <a:off x="621217" y="323166"/>
            <a:ext cx="4800600" cy="368300"/>
          </a:xfrm>
          <a:prstGeom prst="rect">
            <a:avLst/>
          </a:prstGeom>
          <a:ln/>
        </p:spPr>
        <p:style>
          <a:lnRef idx="1">
            <a:schemeClr val="accent1"/>
          </a:lnRef>
          <a:fillRef idx="2">
            <a:schemeClr val="accent1"/>
          </a:fillRef>
          <a:effectRef idx="1">
            <a:schemeClr val="accent1"/>
          </a:effectRef>
          <a:fontRef idx="minor">
            <a:schemeClr val="dk1"/>
          </a:fontRef>
        </p:style>
        <p:txBody>
          <a:bodyPr>
            <a:spAutoFit/>
          </a:bodyPr>
          <a:lstStyle/>
          <a:p>
            <a:pPr algn="ctr" eaLnBrk="1" hangingPunct="1">
              <a:defRPr/>
            </a:pPr>
            <a:r>
              <a:rPr lang="en-US" dirty="0" smtClean="0"/>
              <a:t>Performance of Service Providers</a:t>
            </a:r>
            <a:endParaRPr lang="en-US" dirty="0"/>
          </a:p>
        </p:txBody>
      </p:sp>
      <p:graphicFrame>
        <p:nvGraphicFramePr>
          <p:cNvPr id="8" name="Content Placeholder 5"/>
          <p:cNvGraphicFramePr>
            <a:graphicFrameLocks/>
          </p:cNvGraphicFramePr>
          <p:nvPr>
            <p:extLst>
              <p:ext uri="{D42A27DB-BD31-4B8C-83A1-F6EECF244321}">
                <p14:modId xmlns:p14="http://schemas.microsoft.com/office/powerpoint/2010/main" val="2597441500"/>
              </p:ext>
            </p:extLst>
          </p:nvPr>
        </p:nvGraphicFramePr>
        <p:xfrm>
          <a:off x="726140" y="820270"/>
          <a:ext cx="10690413" cy="5593629"/>
        </p:xfrm>
        <a:graphic>
          <a:graphicData uri="http://schemas.openxmlformats.org/drawingml/2006/table">
            <a:tbl>
              <a:tblPr firstRow="1" bandRow="1">
                <a:tableStyleId>{5C22544A-7EE6-4342-B048-85BDC9FD1C3A}</a:tableStyleId>
              </a:tblPr>
              <a:tblGrid>
                <a:gridCol w="1874171"/>
                <a:gridCol w="2227183"/>
                <a:gridCol w="1438835"/>
                <a:gridCol w="2837330"/>
                <a:gridCol w="2312894"/>
              </a:tblGrid>
              <a:tr h="804145">
                <a:tc>
                  <a:txBody>
                    <a:bodyPr/>
                    <a:lstStyle/>
                    <a:p>
                      <a:pPr algn="l"/>
                      <a:r>
                        <a:rPr lang="en-US" sz="1300" dirty="0" smtClean="0">
                          <a:solidFill>
                            <a:schemeClr val="tx1"/>
                          </a:solidFill>
                        </a:rPr>
                        <a:t>SERVICE PROVIDER </a:t>
                      </a:r>
                    </a:p>
                    <a:p>
                      <a:pPr algn="l"/>
                      <a:r>
                        <a:rPr lang="en-US" sz="1300" dirty="0" smtClean="0">
                          <a:solidFill>
                            <a:schemeClr val="tx1"/>
                          </a:solidFill>
                        </a:rPr>
                        <a:t>(above R30 000)</a:t>
                      </a:r>
                      <a:endParaRPr lang="en-US" sz="1300" dirty="0">
                        <a:solidFill>
                          <a:schemeClr val="tx1"/>
                        </a:solidFill>
                      </a:endParaRPr>
                    </a:p>
                  </a:txBody>
                  <a:tcPr marT="45736" marB="45736"/>
                </a:tc>
                <a:tc>
                  <a:txBody>
                    <a:bodyPr/>
                    <a:lstStyle/>
                    <a:p>
                      <a:pPr algn="l"/>
                      <a:r>
                        <a:rPr lang="en-US" sz="1300" dirty="0" smtClean="0">
                          <a:solidFill>
                            <a:schemeClr val="tx1"/>
                          </a:solidFill>
                        </a:rPr>
                        <a:t>PROJECT/SERVICE</a:t>
                      </a:r>
                      <a:endParaRPr lang="en-US" sz="1300" dirty="0">
                        <a:solidFill>
                          <a:schemeClr val="tx1"/>
                        </a:solidFill>
                      </a:endParaRPr>
                    </a:p>
                  </a:txBody>
                  <a:tcPr marT="45736" marB="45736"/>
                </a:tc>
                <a:tc>
                  <a:txBody>
                    <a:bodyPr/>
                    <a:lstStyle/>
                    <a:p>
                      <a:pPr algn="l"/>
                      <a:r>
                        <a:rPr lang="en-US" sz="1300" dirty="0" smtClean="0">
                          <a:solidFill>
                            <a:schemeClr val="tx1"/>
                          </a:solidFill>
                        </a:rPr>
                        <a:t>PERFORMANCE</a:t>
                      </a:r>
                      <a:endParaRPr lang="en-US" sz="1300" dirty="0">
                        <a:solidFill>
                          <a:schemeClr val="tx1"/>
                        </a:solidFill>
                      </a:endParaRPr>
                    </a:p>
                  </a:txBody>
                  <a:tcPr marT="45736" marB="45736"/>
                </a:tc>
                <a:tc>
                  <a:txBody>
                    <a:bodyPr/>
                    <a:lstStyle/>
                    <a:p>
                      <a:pPr algn="l"/>
                      <a:r>
                        <a:rPr lang="en-US" sz="1300" dirty="0" smtClean="0">
                          <a:solidFill>
                            <a:schemeClr val="tx1"/>
                          </a:solidFill>
                        </a:rPr>
                        <a:t>CHALLENGES </a:t>
                      </a:r>
                      <a:endParaRPr lang="en-US" sz="1300" dirty="0">
                        <a:solidFill>
                          <a:schemeClr val="tx1"/>
                        </a:solidFill>
                      </a:endParaRPr>
                    </a:p>
                  </a:txBody>
                  <a:tcPr marT="45736" marB="45736"/>
                </a:tc>
                <a:tc>
                  <a:txBody>
                    <a:bodyPr/>
                    <a:lstStyle/>
                    <a:p>
                      <a:pPr algn="l"/>
                      <a:r>
                        <a:rPr lang="en-US" sz="1300" dirty="0" smtClean="0">
                          <a:solidFill>
                            <a:schemeClr val="tx1"/>
                          </a:solidFill>
                        </a:rPr>
                        <a:t>REMEDIAL ACTION</a:t>
                      </a:r>
                      <a:endParaRPr lang="en-US" sz="1300" dirty="0">
                        <a:solidFill>
                          <a:schemeClr val="tx1"/>
                        </a:solidFill>
                      </a:endParaRPr>
                    </a:p>
                  </a:txBody>
                  <a:tcPr marT="45736" marB="45736"/>
                </a:tc>
              </a:tr>
              <a:tr h="433352">
                <a:tc>
                  <a:txBody>
                    <a:bodyPr/>
                    <a:lstStyle/>
                    <a:p>
                      <a:pPr algn="l">
                        <a:spcAft>
                          <a:spcPts val="400"/>
                        </a:spcAft>
                      </a:pPr>
                      <a:r>
                        <a:rPr lang="en-ZA" sz="1100" dirty="0" smtClean="0">
                          <a:effectLst/>
                          <a:latin typeface="Agency FB" panose="020B0503020202020204" pitchFamily="34" charset="0"/>
                          <a:ea typeface="Calibri" panose="020F0502020204030204" pitchFamily="34" charset="0"/>
                        </a:rPr>
                        <a:t>Mathomomayo</a:t>
                      </a:r>
                      <a:r>
                        <a:rPr lang="en-ZA" sz="1100" baseline="0" dirty="0" smtClean="0">
                          <a:effectLst/>
                          <a:latin typeface="Agency FB" panose="020B0503020202020204" pitchFamily="34" charset="0"/>
                          <a:ea typeface="Calibri" panose="020F0502020204030204" pitchFamily="34" charset="0"/>
                        </a:rPr>
                        <a:t> Investments/Moleke Projects JV</a:t>
                      </a:r>
                      <a:endParaRPr lang="en-ZA" sz="1100" dirty="0">
                        <a:effectLst/>
                        <a:latin typeface="Agency FB" panose="020B0503020202020204" pitchFamily="34" charset="0"/>
                        <a:ea typeface="Calibri" panose="020F0502020204030204" pitchFamily="34" charset="0"/>
                      </a:endParaRPr>
                    </a:p>
                  </a:txBody>
                  <a:tcPr marL="68580" marR="68580" marT="0" marB="0"/>
                </a:tc>
                <a:tc>
                  <a:txBody>
                    <a:bodyPr/>
                    <a:lstStyle/>
                    <a:p>
                      <a:pPr algn="l">
                        <a:spcAft>
                          <a:spcPts val="400"/>
                        </a:spcAft>
                      </a:pPr>
                      <a:r>
                        <a:rPr lang="en-ZA" sz="1100" dirty="0" smtClean="0">
                          <a:effectLst/>
                          <a:latin typeface="Agency FB" panose="020B0503020202020204" pitchFamily="34" charset="0"/>
                          <a:ea typeface="Calibri" panose="020F0502020204030204" pitchFamily="34" charset="0"/>
                        </a:rPr>
                        <a:t>Puleng Internal Streets-</a:t>
                      </a:r>
                      <a:r>
                        <a:rPr lang="en-ZA" sz="1100" baseline="0" dirty="0" smtClean="0">
                          <a:effectLst/>
                          <a:latin typeface="Agency FB" panose="020B0503020202020204" pitchFamily="34" charset="0"/>
                          <a:ea typeface="Calibri" panose="020F0502020204030204" pitchFamily="34" charset="0"/>
                        </a:rPr>
                        <a:t> Contractor</a:t>
                      </a:r>
                      <a:endParaRPr lang="en-ZA" sz="1100" dirty="0">
                        <a:effectLst/>
                        <a:latin typeface="Agency FB" panose="020B0503020202020204" pitchFamily="34" charset="0"/>
                        <a:ea typeface="Calibri" panose="020F0502020204030204" pitchFamily="34" charset="0"/>
                      </a:endParaRPr>
                    </a:p>
                  </a:txBody>
                  <a:tcPr marL="68580" marR="68580" marT="0" marB="0"/>
                </a:tc>
                <a:tc>
                  <a:txBody>
                    <a:bodyPr/>
                    <a:lstStyle/>
                    <a:p>
                      <a:pPr algn="l">
                        <a:spcAft>
                          <a:spcPts val="400"/>
                        </a:spcAft>
                      </a:pPr>
                      <a:r>
                        <a:rPr lang="en-ZA" sz="1100" dirty="0" smtClean="0">
                          <a:effectLst/>
                          <a:latin typeface="Agency FB" panose="020B0503020202020204" pitchFamily="34" charset="0"/>
                          <a:ea typeface="Calibri" panose="020F0502020204030204" pitchFamily="34" charset="0"/>
                        </a:rPr>
                        <a:t>5</a:t>
                      </a:r>
                      <a:endParaRPr lang="en-ZA" sz="1100" dirty="0">
                        <a:effectLst/>
                        <a:latin typeface="Agency FB" panose="020B0503020202020204" pitchFamily="34" charset="0"/>
                        <a:ea typeface="Calibri" panose="020F0502020204030204" pitchFamily="34" charset="0"/>
                      </a:endParaRPr>
                    </a:p>
                  </a:txBody>
                  <a:tcPr marL="68580" marR="68580" marT="0" marB="0"/>
                </a:tc>
                <a:tc>
                  <a:txBody>
                    <a:bodyPr/>
                    <a:lstStyle/>
                    <a:p>
                      <a:pPr algn="l">
                        <a:spcAft>
                          <a:spcPts val="400"/>
                        </a:spcAft>
                      </a:pPr>
                      <a:r>
                        <a:rPr lang="en-ZA" sz="1100" dirty="0" smtClean="0">
                          <a:effectLst/>
                          <a:latin typeface="Agency FB" panose="020B0503020202020204" pitchFamily="34" charset="0"/>
                          <a:ea typeface="Calibri" panose="020F0502020204030204" pitchFamily="34" charset="0"/>
                        </a:rPr>
                        <a:t>None</a:t>
                      </a:r>
                      <a:endParaRPr lang="en-ZA" sz="1100" dirty="0">
                        <a:effectLst/>
                        <a:latin typeface="Agency FB" panose="020B0503020202020204" pitchFamily="34" charset="0"/>
                        <a:ea typeface="Calibri" panose="020F0502020204030204" pitchFamily="34" charset="0"/>
                      </a:endParaRPr>
                    </a:p>
                  </a:txBody>
                  <a:tcPr marL="68580" marR="68580" marT="0" marB="0"/>
                </a:tc>
                <a:tc>
                  <a:txBody>
                    <a:bodyPr/>
                    <a:lstStyle/>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ZA" sz="1100" dirty="0" smtClean="0">
                          <a:effectLst/>
                          <a:latin typeface="Agency FB" panose="020B0503020202020204" pitchFamily="34" charset="0"/>
                          <a:ea typeface="Calibri" panose="020F0502020204030204" pitchFamily="34" charset="0"/>
                        </a:rPr>
                        <a:t>None</a:t>
                      </a:r>
                    </a:p>
                    <a:p>
                      <a:pPr marL="285750" indent="-285750" algn="l">
                        <a:buFont typeface="Arial" panose="020B0604020202020204" pitchFamily="34" charset="0"/>
                        <a:buChar char="•"/>
                      </a:pPr>
                      <a:endParaRPr lang="en-US" sz="1100" b="0" dirty="0" smtClean="0">
                        <a:latin typeface="Agency FB" panose="020B0503020202020204" pitchFamily="34" charset="0"/>
                        <a:cs typeface="Arial" panose="020B0604020202020204" pitchFamily="34" charset="0"/>
                      </a:endParaRPr>
                    </a:p>
                  </a:txBody>
                  <a:tcPr marL="68580" marR="68580" marT="0" marB="0"/>
                </a:tc>
              </a:tr>
              <a:tr h="302379">
                <a:tc>
                  <a:txBody>
                    <a:bodyPr/>
                    <a:lstStyle/>
                    <a:p>
                      <a:pPr algn="l">
                        <a:spcAft>
                          <a:spcPts val="400"/>
                        </a:spcAft>
                      </a:pPr>
                      <a:r>
                        <a:rPr lang="en-ZA" sz="1100" dirty="0" smtClean="0">
                          <a:effectLst/>
                          <a:latin typeface="Agency FB" panose="020B0503020202020204" pitchFamily="34" charset="0"/>
                          <a:ea typeface="Calibri" panose="020F0502020204030204" pitchFamily="34" charset="0"/>
                        </a:rPr>
                        <a:t>Dikgabo Consulting Engineers</a:t>
                      </a:r>
                      <a:endParaRPr lang="en-ZA" sz="1100" dirty="0">
                        <a:effectLst/>
                        <a:latin typeface="Agency FB" panose="020B0503020202020204" pitchFamily="34" charset="0"/>
                        <a:ea typeface="Calibri" panose="020F0502020204030204" pitchFamily="34" charset="0"/>
                      </a:endParaRPr>
                    </a:p>
                  </a:txBody>
                  <a:tcPr marL="68580" marR="68580" marT="0" marB="0"/>
                </a:tc>
                <a:tc>
                  <a:txBody>
                    <a:bodyPr/>
                    <a:lstStyle/>
                    <a:p>
                      <a:pPr algn="l">
                        <a:spcAft>
                          <a:spcPts val="400"/>
                        </a:spcAft>
                      </a:pPr>
                      <a:r>
                        <a:rPr lang="en-ZA" sz="1100" dirty="0" smtClean="0">
                          <a:effectLst/>
                          <a:latin typeface="Agency FB" panose="020B0503020202020204" pitchFamily="34" charset="0"/>
                          <a:ea typeface="Calibri" panose="020F0502020204030204" pitchFamily="34" charset="0"/>
                        </a:rPr>
                        <a:t>Puleng/Matilu</a:t>
                      </a:r>
                      <a:r>
                        <a:rPr lang="en-ZA" sz="1100" baseline="0" dirty="0" smtClean="0">
                          <a:effectLst/>
                          <a:latin typeface="Agency FB" panose="020B0503020202020204" pitchFamily="34" charset="0"/>
                          <a:ea typeface="Calibri" panose="020F0502020204030204" pitchFamily="34" charset="0"/>
                        </a:rPr>
                        <a:t> Internal Streets- Consultant</a:t>
                      </a:r>
                      <a:endParaRPr lang="en-ZA" sz="1100" dirty="0">
                        <a:effectLst/>
                        <a:latin typeface="Agency FB" panose="020B0503020202020204" pitchFamily="34" charset="0"/>
                        <a:ea typeface="Calibri" panose="020F0502020204030204" pitchFamily="34" charset="0"/>
                      </a:endParaRPr>
                    </a:p>
                  </a:txBody>
                  <a:tcPr marL="68580" marR="68580" marT="0" marB="0"/>
                </a:tc>
                <a:tc>
                  <a:txBody>
                    <a:bodyPr/>
                    <a:lstStyle/>
                    <a:p>
                      <a:pPr algn="l">
                        <a:spcAft>
                          <a:spcPts val="400"/>
                        </a:spcAft>
                      </a:pPr>
                      <a:r>
                        <a:rPr lang="en-ZA" sz="1100" dirty="0" smtClean="0">
                          <a:effectLst/>
                          <a:latin typeface="Agency FB" panose="020B0503020202020204" pitchFamily="34" charset="0"/>
                          <a:ea typeface="Calibri" panose="020F0502020204030204" pitchFamily="34" charset="0"/>
                        </a:rPr>
                        <a:t>2</a:t>
                      </a:r>
                      <a:endParaRPr lang="en-ZA" sz="1100" dirty="0">
                        <a:effectLst/>
                        <a:latin typeface="Agency FB" panose="020B0503020202020204" pitchFamily="34" charset="0"/>
                        <a:ea typeface="Calibri" panose="020F0502020204030204" pitchFamily="34" charset="0"/>
                      </a:endParaRPr>
                    </a:p>
                  </a:txBody>
                  <a:tcPr marL="68580" marR="68580" marT="0" marB="0"/>
                </a:tc>
                <a:tc>
                  <a:txBody>
                    <a:bodyPr/>
                    <a:lstStyle/>
                    <a:p>
                      <a:pPr algn="l">
                        <a:spcAft>
                          <a:spcPts val="400"/>
                        </a:spcAft>
                      </a:pPr>
                      <a:r>
                        <a:rPr lang="en-ZA" sz="1100" dirty="0" smtClean="0">
                          <a:effectLst/>
                          <a:latin typeface="Agency FB" panose="020B0503020202020204" pitchFamily="34" charset="0"/>
                          <a:ea typeface="Calibri" panose="020F0502020204030204" pitchFamily="34" charset="0"/>
                        </a:rPr>
                        <a:t>Consultant</a:t>
                      </a:r>
                      <a:r>
                        <a:rPr lang="en-ZA" sz="1100" baseline="0" dirty="0" smtClean="0">
                          <a:effectLst/>
                          <a:latin typeface="Agency FB" panose="020B0503020202020204" pitchFamily="34" charset="0"/>
                          <a:ea typeface="Calibri" panose="020F0502020204030204" pitchFamily="34" charset="0"/>
                        </a:rPr>
                        <a:t> performed poorly. Late submissions and Poor communication.</a:t>
                      </a:r>
                      <a:endParaRPr lang="en-ZA" sz="1100" dirty="0">
                        <a:effectLst/>
                        <a:latin typeface="Agency FB" panose="020B0503020202020204" pitchFamily="34" charset="0"/>
                        <a:ea typeface="Calibri" panose="020F0502020204030204" pitchFamily="34" charset="0"/>
                      </a:endParaRPr>
                    </a:p>
                  </a:txBody>
                  <a:tcPr marL="68580" marR="68580" marT="0" marB="0"/>
                </a:tc>
                <a:tc>
                  <a:txBody>
                    <a:bodyPr/>
                    <a:lstStyle/>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b="0" dirty="0" smtClean="0">
                          <a:latin typeface="Agency FB" panose="020B0503020202020204" pitchFamily="34" charset="0"/>
                          <a:cs typeface="Arial" panose="020B0604020202020204" pitchFamily="34" charset="0"/>
                        </a:rPr>
                        <a:t>Municipality</a:t>
                      </a:r>
                      <a:r>
                        <a:rPr lang="en-US" sz="1100" b="0" baseline="0" dirty="0" smtClean="0">
                          <a:latin typeface="Agency FB" panose="020B0503020202020204" pitchFamily="34" charset="0"/>
                          <a:cs typeface="Arial" panose="020B0604020202020204" pitchFamily="34" charset="0"/>
                        </a:rPr>
                        <a:t> to communicate with consultant to improve.</a:t>
                      </a:r>
                      <a:endParaRPr lang="en-US" sz="1100" b="0" dirty="0" smtClean="0">
                        <a:latin typeface="Agency FB" panose="020B0503020202020204" pitchFamily="34" charset="0"/>
                        <a:cs typeface="Arial" panose="020B0604020202020204" pitchFamily="34" charset="0"/>
                      </a:endParaRPr>
                    </a:p>
                    <a:p>
                      <a:pPr marL="0" indent="0" algn="l">
                        <a:buFont typeface="Arial" panose="020B0604020202020204" pitchFamily="34" charset="0"/>
                        <a:buNone/>
                      </a:pPr>
                      <a:endParaRPr lang="en-US" sz="1100" b="0" dirty="0" smtClean="0">
                        <a:latin typeface="Agency FB" panose="020B0503020202020204" pitchFamily="34" charset="0"/>
                        <a:cs typeface="Arial" panose="020B0604020202020204" pitchFamily="34" charset="0"/>
                      </a:endParaRPr>
                    </a:p>
                  </a:txBody>
                  <a:tcPr marL="68580" marR="68580" marT="0" marB="0"/>
                </a:tc>
              </a:tr>
              <a:tr h="508191">
                <a:tc>
                  <a:txBody>
                    <a:bodyPr/>
                    <a:lstStyle/>
                    <a:p>
                      <a:pPr algn="l">
                        <a:spcAft>
                          <a:spcPts val="400"/>
                        </a:spcAft>
                      </a:pPr>
                      <a:r>
                        <a:rPr lang="en-ZA" sz="1100" dirty="0" smtClean="0">
                          <a:effectLst/>
                          <a:latin typeface="Agency FB" panose="020B0503020202020204" pitchFamily="34" charset="0"/>
                          <a:ea typeface="Calibri" panose="020F0502020204030204" pitchFamily="34" charset="0"/>
                        </a:rPr>
                        <a:t>Dolmen Engineers</a:t>
                      </a:r>
                      <a:r>
                        <a:rPr lang="en-ZA" sz="1100" baseline="0" dirty="0" smtClean="0">
                          <a:effectLst/>
                          <a:latin typeface="Agency FB" panose="020B0503020202020204" pitchFamily="34" charset="0"/>
                          <a:ea typeface="Calibri" panose="020F0502020204030204" pitchFamily="34" charset="0"/>
                        </a:rPr>
                        <a:t> </a:t>
                      </a:r>
                      <a:endParaRPr lang="en-ZA" sz="1100" dirty="0">
                        <a:effectLst/>
                        <a:latin typeface="Agency FB" panose="020B0503020202020204" pitchFamily="34" charset="0"/>
                        <a:ea typeface="Calibri" panose="020F0502020204030204" pitchFamily="34" charset="0"/>
                      </a:endParaRPr>
                    </a:p>
                  </a:txBody>
                  <a:tcPr marL="68580" marR="68580" marT="0" marB="0"/>
                </a:tc>
                <a:tc>
                  <a:txBody>
                    <a:bodyPr/>
                    <a:lstStyle/>
                    <a:p>
                      <a:pPr algn="l">
                        <a:spcAft>
                          <a:spcPts val="400"/>
                        </a:spcAft>
                      </a:pPr>
                      <a:r>
                        <a:rPr lang="en-ZA" sz="1100" dirty="0" smtClean="0">
                          <a:effectLst/>
                          <a:latin typeface="Agency FB" panose="020B0503020202020204" pitchFamily="34" charset="0"/>
                          <a:ea typeface="Calibri" panose="020F0502020204030204" pitchFamily="34" charset="0"/>
                        </a:rPr>
                        <a:t>Elandskraal Internal Streets- </a:t>
                      </a:r>
                      <a:r>
                        <a:rPr lang="en-ZA" sz="1100" baseline="0" dirty="0" smtClean="0">
                          <a:effectLst/>
                          <a:latin typeface="Agency FB" panose="020B0503020202020204" pitchFamily="34" charset="0"/>
                          <a:ea typeface="Calibri" panose="020F0502020204030204" pitchFamily="34" charset="0"/>
                        </a:rPr>
                        <a:t>Consultant</a:t>
                      </a:r>
                      <a:endParaRPr lang="en-ZA" sz="1100" dirty="0">
                        <a:effectLst/>
                        <a:latin typeface="Agency FB" panose="020B0503020202020204" pitchFamily="34" charset="0"/>
                        <a:ea typeface="Calibri" panose="020F0502020204030204" pitchFamily="34" charset="0"/>
                      </a:endParaRPr>
                    </a:p>
                  </a:txBody>
                  <a:tcPr marL="68580" marR="68580" marT="0" marB="0"/>
                </a:tc>
                <a:tc>
                  <a:txBody>
                    <a:bodyPr/>
                    <a:lstStyle/>
                    <a:p>
                      <a:pPr algn="l">
                        <a:spcAft>
                          <a:spcPts val="400"/>
                        </a:spcAft>
                      </a:pPr>
                      <a:r>
                        <a:rPr lang="en-ZA" sz="1100" dirty="0" smtClean="0">
                          <a:effectLst/>
                          <a:latin typeface="Agency FB" panose="020B0503020202020204" pitchFamily="34" charset="0"/>
                          <a:ea typeface="Calibri" panose="020F0502020204030204" pitchFamily="34" charset="0"/>
                        </a:rPr>
                        <a:t>4</a:t>
                      </a:r>
                      <a:endParaRPr lang="en-ZA" sz="1100" dirty="0">
                        <a:effectLst/>
                        <a:latin typeface="Agency FB" panose="020B0503020202020204" pitchFamily="34" charset="0"/>
                        <a:ea typeface="Calibri" panose="020F0502020204030204" pitchFamily="34" charset="0"/>
                      </a:endParaRPr>
                    </a:p>
                  </a:txBody>
                  <a:tcPr marL="68580" marR="68580" marT="0" marB="0"/>
                </a:tc>
                <a:tc>
                  <a:txBody>
                    <a:bodyPr/>
                    <a:lstStyle/>
                    <a:p>
                      <a:pPr algn="l">
                        <a:spcAft>
                          <a:spcPts val="400"/>
                        </a:spcAft>
                      </a:pPr>
                      <a:r>
                        <a:rPr lang="en-ZA" sz="1100" dirty="0" smtClean="0">
                          <a:effectLst/>
                          <a:latin typeface="Agency FB" panose="020B0503020202020204" pitchFamily="34" charset="0"/>
                          <a:ea typeface="Calibri" panose="020F0502020204030204" pitchFamily="34" charset="0"/>
                        </a:rPr>
                        <a:t>None</a:t>
                      </a:r>
                      <a:endParaRPr lang="en-ZA" sz="1100" dirty="0">
                        <a:effectLst/>
                        <a:latin typeface="Agency FB" panose="020B0503020202020204" pitchFamily="34" charset="0"/>
                        <a:ea typeface="Calibri" panose="020F0502020204030204" pitchFamily="34" charset="0"/>
                      </a:endParaRPr>
                    </a:p>
                  </a:txBody>
                  <a:tcPr marL="68580" marR="68580" marT="0" marB="0"/>
                </a:tc>
                <a:tc>
                  <a:txBody>
                    <a:bodyPr/>
                    <a:lstStyle/>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ZA" sz="1100" dirty="0" smtClean="0">
                          <a:effectLst/>
                          <a:latin typeface="Agency FB" panose="020B0503020202020204" pitchFamily="34" charset="0"/>
                          <a:ea typeface="Calibri" panose="020F0502020204030204" pitchFamily="34" charset="0"/>
                        </a:rPr>
                        <a:t>None</a:t>
                      </a:r>
                    </a:p>
                    <a:p>
                      <a:pPr marL="285750" indent="-285750" algn="l">
                        <a:buFont typeface="Arial" panose="020B0604020202020204" pitchFamily="34" charset="0"/>
                        <a:buChar char="•"/>
                      </a:pPr>
                      <a:endParaRPr lang="en-US" sz="1100" b="0" dirty="0" smtClean="0">
                        <a:latin typeface="Agency FB" panose="020B0503020202020204" pitchFamily="34" charset="0"/>
                        <a:cs typeface="Arial" panose="020B0604020202020204" pitchFamily="34" charset="0"/>
                      </a:endParaRPr>
                    </a:p>
                  </a:txBody>
                  <a:tcPr marL="68580" marR="68580" marT="0" marB="0"/>
                </a:tc>
              </a:tr>
              <a:tr h="492545">
                <a:tc>
                  <a:txBody>
                    <a:bodyPr/>
                    <a:lstStyle/>
                    <a:p>
                      <a:pPr algn="l">
                        <a:spcAft>
                          <a:spcPts val="400"/>
                        </a:spcAft>
                      </a:pPr>
                      <a:r>
                        <a:rPr lang="en-ZA" sz="1100" dirty="0" smtClean="0">
                          <a:effectLst/>
                          <a:latin typeface="Agency FB" panose="020B0503020202020204" pitchFamily="34" charset="0"/>
                          <a:ea typeface="Calibri" panose="020F0502020204030204" pitchFamily="34" charset="0"/>
                        </a:rPr>
                        <a:t>Patrick Makgoka</a:t>
                      </a:r>
                      <a:r>
                        <a:rPr lang="en-ZA" sz="1100" baseline="0" dirty="0" smtClean="0">
                          <a:effectLst/>
                          <a:latin typeface="Agency FB" panose="020B0503020202020204" pitchFamily="34" charset="0"/>
                          <a:ea typeface="Calibri" panose="020F0502020204030204" pitchFamily="34" charset="0"/>
                        </a:rPr>
                        <a:t> Construction</a:t>
                      </a:r>
                      <a:endParaRPr lang="en-ZA" sz="1100" dirty="0">
                        <a:effectLst/>
                        <a:latin typeface="Agency FB" panose="020B0503020202020204" pitchFamily="34" charset="0"/>
                        <a:ea typeface="Calibri" panose="020F0502020204030204" pitchFamily="34" charset="0"/>
                      </a:endParaRPr>
                    </a:p>
                  </a:txBody>
                  <a:tcPr marL="68580" marR="68580" marT="0" marB="0"/>
                </a:tc>
                <a:tc>
                  <a:txBody>
                    <a:bodyPr/>
                    <a:lstStyle/>
                    <a:p>
                      <a:pPr marL="0" marR="0" indent="0" algn="l" defTabSz="914400" rtl="0" eaLnBrk="1" fontAlgn="auto" latinLnBrk="0" hangingPunct="1">
                        <a:lnSpc>
                          <a:spcPct val="100000"/>
                        </a:lnSpc>
                        <a:spcBef>
                          <a:spcPts val="0"/>
                        </a:spcBef>
                        <a:spcAft>
                          <a:spcPts val="400"/>
                        </a:spcAft>
                        <a:buClrTx/>
                        <a:buSzTx/>
                        <a:buFontTx/>
                        <a:buNone/>
                        <a:tabLst/>
                        <a:defRPr/>
                      </a:pPr>
                      <a:r>
                        <a:rPr lang="en-ZA" sz="1100" dirty="0" smtClean="0">
                          <a:effectLst/>
                          <a:latin typeface="Agency FB" panose="020B0503020202020204" pitchFamily="34" charset="0"/>
                          <a:ea typeface="Calibri" panose="020F0502020204030204" pitchFamily="34" charset="0"/>
                        </a:rPr>
                        <a:t>Elandskraal Internal Streets- </a:t>
                      </a:r>
                      <a:r>
                        <a:rPr lang="en-US" sz="1100" b="0" baseline="0" dirty="0" smtClean="0">
                          <a:effectLst/>
                          <a:latin typeface="Agency FB" panose="020B0503020202020204" pitchFamily="34" charset="0"/>
                          <a:ea typeface="Times New Roman"/>
                          <a:cs typeface="Arial" panose="020B0604020202020204" pitchFamily="34" charset="0"/>
                        </a:rPr>
                        <a:t>Contractor</a:t>
                      </a:r>
                      <a:endParaRPr lang="en-ZA" sz="1100" dirty="0" smtClean="0">
                        <a:effectLst/>
                        <a:latin typeface="Agency FB" panose="020B0503020202020204" pitchFamily="34" charset="0"/>
                        <a:ea typeface="Calibri" panose="020F0502020204030204" pitchFamily="34" charset="0"/>
                      </a:endParaRPr>
                    </a:p>
                  </a:txBody>
                  <a:tcPr marL="68580" marR="68580" marT="0" marB="0"/>
                </a:tc>
                <a:tc>
                  <a:txBody>
                    <a:bodyPr/>
                    <a:lstStyle/>
                    <a:p>
                      <a:pPr algn="l">
                        <a:spcAft>
                          <a:spcPts val="400"/>
                        </a:spcAft>
                      </a:pPr>
                      <a:r>
                        <a:rPr lang="en-ZA" sz="1100" dirty="0" smtClean="0">
                          <a:effectLst/>
                          <a:latin typeface="Agency FB" panose="020B0503020202020204" pitchFamily="34" charset="0"/>
                          <a:ea typeface="Calibri" panose="020F0502020204030204" pitchFamily="34" charset="0"/>
                        </a:rPr>
                        <a:t>5</a:t>
                      </a:r>
                      <a:endParaRPr lang="en-ZA" sz="1100" dirty="0">
                        <a:effectLst/>
                        <a:latin typeface="Agency FB" panose="020B0503020202020204" pitchFamily="34" charset="0"/>
                        <a:ea typeface="Calibri" panose="020F0502020204030204" pitchFamily="34" charset="0"/>
                      </a:endParaRPr>
                    </a:p>
                  </a:txBody>
                  <a:tcPr marL="68580" marR="68580" marT="0" marB="0"/>
                </a:tc>
                <a:tc>
                  <a:txBody>
                    <a:bodyPr/>
                    <a:lstStyle/>
                    <a:p>
                      <a:pPr algn="l">
                        <a:spcAft>
                          <a:spcPts val="400"/>
                        </a:spcAft>
                      </a:pPr>
                      <a:r>
                        <a:rPr lang="en-ZA" sz="1100" dirty="0" smtClean="0">
                          <a:effectLst/>
                          <a:latin typeface="Agency FB" panose="020B0503020202020204" pitchFamily="34" charset="0"/>
                          <a:ea typeface="Calibri" panose="020F0502020204030204" pitchFamily="34" charset="0"/>
                        </a:rPr>
                        <a:t>None</a:t>
                      </a:r>
                      <a:endParaRPr lang="en-ZA" sz="1100" dirty="0">
                        <a:effectLst/>
                        <a:latin typeface="Agency FB" panose="020B0503020202020204" pitchFamily="34" charset="0"/>
                        <a:ea typeface="Calibri" panose="020F0502020204030204" pitchFamily="34" charset="0"/>
                      </a:endParaRPr>
                    </a:p>
                  </a:txBody>
                  <a:tcPr marL="68580" marR="68580" marT="0" marB="0"/>
                </a:tc>
                <a:tc>
                  <a:txBody>
                    <a:bodyPr/>
                    <a:lstStyle/>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ZA" sz="1100" dirty="0" smtClean="0">
                          <a:effectLst/>
                          <a:latin typeface="Agency FB" panose="020B0503020202020204" pitchFamily="34" charset="0"/>
                          <a:ea typeface="Calibri" panose="020F0502020204030204" pitchFamily="34" charset="0"/>
                        </a:rPr>
                        <a:t>None</a:t>
                      </a:r>
                    </a:p>
                    <a:p>
                      <a:pPr marL="285750" indent="-285750" algn="l">
                        <a:buFont typeface="Arial" panose="020B0604020202020204" pitchFamily="34" charset="0"/>
                        <a:buChar char="•"/>
                      </a:pPr>
                      <a:endParaRPr lang="en-US" sz="1100" b="0" dirty="0" smtClean="0">
                        <a:latin typeface="Agency FB" panose="020B0503020202020204" pitchFamily="34" charset="0"/>
                        <a:cs typeface="Arial" panose="020B0604020202020204" pitchFamily="34" charset="0"/>
                      </a:endParaRPr>
                    </a:p>
                  </a:txBody>
                  <a:tcPr marL="68580" marR="68580" marT="0" marB="0"/>
                </a:tc>
              </a:tr>
              <a:tr h="488896">
                <a:tc>
                  <a:txBody>
                    <a:bodyPr/>
                    <a:lstStyle/>
                    <a:p>
                      <a:pPr marL="0" marR="0" lvl="2" indent="0" algn="l" defTabSz="957924" rtl="0" eaLnBrk="1" fontAlgn="auto" latinLnBrk="0" hangingPunct="1">
                        <a:lnSpc>
                          <a:spcPct val="100000"/>
                        </a:lnSpc>
                        <a:spcBef>
                          <a:spcPts val="0"/>
                        </a:spcBef>
                        <a:spcAft>
                          <a:spcPts val="0"/>
                        </a:spcAft>
                        <a:buClrTx/>
                        <a:buSzTx/>
                        <a:buFontTx/>
                        <a:buNone/>
                        <a:tabLst/>
                        <a:defRPr/>
                      </a:pPr>
                      <a:r>
                        <a:rPr lang="en-ZA" sz="1100" b="0" kern="1200" dirty="0" smtClean="0">
                          <a:solidFill>
                            <a:schemeClr val="dk1"/>
                          </a:solidFill>
                          <a:latin typeface="Agency FB" panose="020B0503020202020204" pitchFamily="34" charset="0"/>
                          <a:ea typeface="+mn-ea"/>
                          <a:cs typeface="Arial" panose="020B0604020202020204" pitchFamily="34" charset="0"/>
                        </a:rPr>
                        <a:t>Maesela Building Construction</a:t>
                      </a:r>
                    </a:p>
                  </a:txBody>
                  <a:tcPr marL="111568" marR="111568" marT="45711" marB="45711"/>
                </a:tc>
                <a:tc>
                  <a:txBody>
                    <a:bodyPr/>
                    <a:lstStyle/>
                    <a:p>
                      <a:pPr marL="0" marR="0" algn="l">
                        <a:lnSpc>
                          <a:spcPct val="115000"/>
                        </a:lnSpc>
                        <a:spcBef>
                          <a:spcPts val="0"/>
                        </a:spcBef>
                        <a:spcAft>
                          <a:spcPts val="0"/>
                        </a:spcAft>
                      </a:pPr>
                      <a:r>
                        <a:rPr lang="en-US" sz="1100" b="0" dirty="0" smtClean="0">
                          <a:effectLst/>
                          <a:latin typeface="Agency FB" panose="020B0503020202020204" pitchFamily="34" charset="0"/>
                          <a:ea typeface="Times New Roman"/>
                          <a:cs typeface="Arial" panose="020B0604020202020204" pitchFamily="34" charset="0"/>
                        </a:rPr>
                        <a:t>Matilu Internal</a:t>
                      </a:r>
                      <a:r>
                        <a:rPr lang="en-US" sz="1100" b="0" baseline="0" dirty="0" smtClean="0">
                          <a:effectLst/>
                          <a:latin typeface="Agency FB" panose="020B0503020202020204" pitchFamily="34" charset="0"/>
                          <a:ea typeface="Times New Roman"/>
                          <a:cs typeface="Arial" panose="020B0604020202020204" pitchFamily="34" charset="0"/>
                        </a:rPr>
                        <a:t> Streets- Contractor</a:t>
                      </a:r>
                      <a:endParaRPr lang="en-US" sz="1100" b="0" dirty="0">
                        <a:effectLst/>
                        <a:latin typeface="Agency FB" panose="020B0503020202020204" pitchFamily="34" charset="0"/>
                        <a:ea typeface="Times New Roman"/>
                        <a:cs typeface="Arial" panose="020B0604020202020204" pitchFamily="34" charset="0"/>
                      </a:endParaRPr>
                    </a:p>
                  </a:txBody>
                  <a:tcPr marL="68580" marR="68580" marT="0" marB="0"/>
                </a:tc>
                <a:tc>
                  <a:txBody>
                    <a:bodyPr/>
                    <a:lstStyle/>
                    <a:p>
                      <a:pPr algn="l"/>
                      <a:r>
                        <a:rPr lang="en-US" sz="1100" b="0" dirty="0" smtClean="0">
                          <a:solidFill>
                            <a:schemeClr val="tx1"/>
                          </a:solidFill>
                          <a:latin typeface="Agency FB" panose="020B0503020202020204" pitchFamily="34" charset="0"/>
                          <a:cs typeface="Arial" panose="020B0604020202020204" pitchFamily="34" charset="0"/>
                        </a:rPr>
                        <a:t>4</a:t>
                      </a:r>
                      <a:endParaRPr lang="en-US" sz="1100" b="0" dirty="0">
                        <a:solidFill>
                          <a:schemeClr val="tx1"/>
                        </a:solidFill>
                        <a:latin typeface="Agency FB" panose="020B0503020202020204" pitchFamily="34" charset="0"/>
                        <a:cs typeface="Arial" panose="020B0604020202020204" pitchFamily="34" charset="0"/>
                      </a:endParaRPr>
                    </a:p>
                  </a:txBody>
                  <a:tcPr marT="45727" marB="45727"/>
                </a:tc>
                <a:tc>
                  <a:txBody>
                    <a:bodyPr/>
                    <a:lstStyle/>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ZA" sz="1100" baseline="0" dirty="0" smtClean="0">
                          <a:latin typeface="Agency FB" panose="020B0503020202020204" pitchFamily="34" charset="0"/>
                          <a:cs typeface="Arial" panose="020B0604020202020204" pitchFamily="34" charset="0"/>
                        </a:rPr>
                        <a:t>None</a:t>
                      </a:r>
                    </a:p>
                  </a:txBody>
                  <a:tcPr marL="111551" marR="111551" marT="45709" marB="45709"/>
                </a:tc>
                <a:tc>
                  <a:txBody>
                    <a:bodyPr/>
                    <a:lstStyle/>
                    <a:p>
                      <a:pPr marL="285750" indent="-285750" algn="l">
                        <a:buFont typeface="Arial" panose="020B0604020202020204" pitchFamily="34" charset="0"/>
                        <a:buChar char="•"/>
                      </a:pPr>
                      <a:r>
                        <a:rPr lang="en-US" sz="1100" b="0" dirty="0" smtClean="0">
                          <a:latin typeface="Agency FB" panose="020B0503020202020204" pitchFamily="34" charset="0"/>
                          <a:cs typeface="Arial" panose="020B0604020202020204" pitchFamily="34" charset="0"/>
                        </a:rPr>
                        <a:t>None</a:t>
                      </a:r>
                    </a:p>
                  </a:txBody>
                  <a:tcPr marL="68580" marR="68580" marT="0" marB="0"/>
                </a:tc>
              </a:tr>
              <a:tr h="496262">
                <a:tc>
                  <a:txBody>
                    <a:bodyPr/>
                    <a:lstStyle/>
                    <a:p>
                      <a:pPr marL="0" marR="0" lvl="2" indent="0" algn="l" defTabSz="957924" rtl="0" eaLnBrk="1" fontAlgn="auto" latinLnBrk="0" hangingPunct="1">
                        <a:lnSpc>
                          <a:spcPct val="100000"/>
                        </a:lnSpc>
                        <a:spcBef>
                          <a:spcPts val="0"/>
                        </a:spcBef>
                        <a:spcAft>
                          <a:spcPts val="0"/>
                        </a:spcAft>
                        <a:buClrTx/>
                        <a:buSzTx/>
                        <a:buFontTx/>
                        <a:buNone/>
                        <a:tabLst/>
                        <a:defRPr/>
                      </a:pPr>
                      <a:r>
                        <a:rPr lang="en-ZA" sz="1100" b="0" kern="1200" dirty="0" smtClean="0">
                          <a:solidFill>
                            <a:schemeClr val="dk1"/>
                          </a:solidFill>
                          <a:latin typeface="Agency FB" panose="020B0503020202020204" pitchFamily="34" charset="0"/>
                          <a:ea typeface="+mn-ea"/>
                          <a:cs typeface="Arial" panose="020B0604020202020204" pitchFamily="34" charset="0"/>
                        </a:rPr>
                        <a:t>MTP Infrastructure</a:t>
                      </a:r>
                      <a:r>
                        <a:rPr lang="en-ZA" sz="1100" b="0" kern="1200" baseline="0" dirty="0" smtClean="0">
                          <a:solidFill>
                            <a:schemeClr val="dk1"/>
                          </a:solidFill>
                          <a:latin typeface="Agency FB" panose="020B0503020202020204" pitchFamily="34" charset="0"/>
                          <a:ea typeface="+mn-ea"/>
                          <a:cs typeface="Arial" panose="020B0604020202020204" pitchFamily="34" charset="0"/>
                        </a:rPr>
                        <a:t> Resources</a:t>
                      </a:r>
                      <a:endParaRPr lang="en-ZA" sz="1100" b="0" kern="1200" dirty="0" smtClean="0">
                        <a:solidFill>
                          <a:schemeClr val="dk1"/>
                        </a:solidFill>
                        <a:latin typeface="Agency FB" panose="020B0503020202020204" pitchFamily="34" charset="0"/>
                        <a:ea typeface="+mn-ea"/>
                        <a:cs typeface="Arial" panose="020B0604020202020204" pitchFamily="34" charset="0"/>
                      </a:endParaRPr>
                    </a:p>
                  </a:txBody>
                  <a:tcPr marL="111568" marR="111568" marT="45711" marB="45711"/>
                </a:tc>
                <a:tc>
                  <a:txBody>
                    <a:bodyPr/>
                    <a:lstStyle/>
                    <a:p>
                      <a:pPr marL="0" marR="0" algn="l">
                        <a:lnSpc>
                          <a:spcPct val="115000"/>
                        </a:lnSpc>
                        <a:spcBef>
                          <a:spcPts val="0"/>
                        </a:spcBef>
                        <a:spcAft>
                          <a:spcPts val="0"/>
                        </a:spcAft>
                      </a:pPr>
                      <a:r>
                        <a:rPr lang="en-US" sz="1100" b="0" dirty="0" smtClean="0">
                          <a:effectLst/>
                          <a:latin typeface="Agency FB" panose="020B0503020202020204" pitchFamily="34" charset="0"/>
                          <a:ea typeface="Times New Roman"/>
                          <a:cs typeface="Arial" panose="020B0604020202020204" pitchFamily="34" charset="0"/>
                        </a:rPr>
                        <a:t>Moganyaka</a:t>
                      </a:r>
                      <a:r>
                        <a:rPr lang="en-US" sz="1100" b="0" baseline="0" dirty="0" smtClean="0">
                          <a:effectLst/>
                          <a:latin typeface="Agency FB" panose="020B0503020202020204" pitchFamily="34" charset="0"/>
                          <a:ea typeface="Times New Roman"/>
                          <a:cs typeface="Arial" panose="020B0604020202020204" pitchFamily="34" charset="0"/>
                        </a:rPr>
                        <a:t> Internal Streets - Consultant</a:t>
                      </a:r>
                      <a:endParaRPr lang="en-US" sz="1100" b="0" dirty="0">
                        <a:effectLst/>
                        <a:latin typeface="Agency FB" panose="020B0503020202020204" pitchFamily="34" charset="0"/>
                        <a:ea typeface="Times New Roman"/>
                        <a:cs typeface="Arial" panose="020B0604020202020204" pitchFamily="34" charset="0"/>
                      </a:endParaRPr>
                    </a:p>
                  </a:txBody>
                  <a:tcPr marL="68580" marR="68580" marT="0" marB="0"/>
                </a:tc>
                <a:tc>
                  <a:txBody>
                    <a:bodyPr/>
                    <a:lstStyle/>
                    <a:p>
                      <a:pPr algn="l"/>
                      <a:r>
                        <a:rPr lang="en-US" sz="1100" b="0" dirty="0" smtClean="0">
                          <a:solidFill>
                            <a:schemeClr val="tx1"/>
                          </a:solidFill>
                          <a:latin typeface="Agency FB" panose="020B0503020202020204" pitchFamily="34" charset="0"/>
                          <a:cs typeface="Arial" panose="020B0604020202020204" pitchFamily="34" charset="0"/>
                        </a:rPr>
                        <a:t>3</a:t>
                      </a:r>
                      <a:endParaRPr lang="en-US" sz="1100" b="0" dirty="0">
                        <a:solidFill>
                          <a:schemeClr val="tx1"/>
                        </a:solidFill>
                        <a:latin typeface="Agency FB" panose="020B0503020202020204" pitchFamily="34" charset="0"/>
                        <a:cs typeface="Arial" panose="020B0604020202020204" pitchFamily="34" charset="0"/>
                      </a:endParaRPr>
                    </a:p>
                  </a:txBody>
                  <a:tcPr marT="45727" marB="45727"/>
                </a:tc>
                <a:tc>
                  <a:txBody>
                    <a:bodyPr/>
                    <a:lstStyle/>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ZA" sz="1100" baseline="0" dirty="0" smtClean="0">
                          <a:latin typeface="Agency FB" panose="020B0503020202020204" pitchFamily="34" charset="0"/>
                          <a:cs typeface="Arial" panose="020B0604020202020204" pitchFamily="34" charset="0"/>
                        </a:rPr>
                        <a:t>Late submissions.</a:t>
                      </a:r>
                    </a:p>
                  </a:txBody>
                  <a:tcPr marL="111551" marR="111551" marT="45709" marB="45709"/>
                </a:tc>
                <a:tc>
                  <a:txBody>
                    <a:bodyPr/>
                    <a:lstStyle/>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b="0" dirty="0" smtClean="0">
                          <a:latin typeface="Agency FB" panose="020B0503020202020204" pitchFamily="34" charset="0"/>
                          <a:cs typeface="Arial" panose="020B0604020202020204" pitchFamily="34" charset="0"/>
                        </a:rPr>
                        <a:t>Municipality</a:t>
                      </a:r>
                      <a:r>
                        <a:rPr lang="en-US" sz="1100" b="0" baseline="0" dirty="0" smtClean="0">
                          <a:latin typeface="Agency FB" panose="020B0503020202020204" pitchFamily="34" charset="0"/>
                          <a:cs typeface="Arial" panose="020B0604020202020204" pitchFamily="34" charset="0"/>
                        </a:rPr>
                        <a:t> to communicate with consultant to improve.</a:t>
                      </a:r>
                      <a:endParaRPr lang="en-US" sz="1100" b="0" dirty="0" smtClean="0">
                        <a:latin typeface="Agency FB" panose="020B0503020202020204" pitchFamily="34" charset="0"/>
                        <a:cs typeface="Arial" panose="020B0604020202020204" pitchFamily="34" charset="0"/>
                      </a:endParaRPr>
                    </a:p>
                    <a:p>
                      <a:pPr marL="285750" indent="-285750" algn="l">
                        <a:buFont typeface="Arial" panose="020B0604020202020204" pitchFamily="34" charset="0"/>
                        <a:buChar char="•"/>
                      </a:pPr>
                      <a:endParaRPr lang="en-US" sz="1100" b="0" dirty="0" smtClean="0">
                        <a:latin typeface="Agency FB" panose="020B0503020202020204" pitchFamily="34" charset="0"/>
                        <a:cs typeface="Arial" panose="020B0604020202020204" pitchFamily="34" charset="0"/>
                      </a:endParaRPr>
                    </a:p>
                  </a:txBody>
                  <a:tcPr marL="68580" marR="68580" marT="0" marB="0"/>
                </a:tc>
              </a:tr>
              <a:tr h="612326">
                <a:tc>
                  <a:txBody>
                    <a:bodyPr/>
                    <a:lstStyle/>
                    <a:p>
                      <a:pPr marL="0" marR="0" lvl="2" indent="0" algn="l" defTabSz="957924" rtl="0" eaLnBrk="1" fontAlgn="auto" latinLnBrk="0" hangingPunct="1">
                        <a:lnSpc>
                          <a:spcPct val="100000"/>
                        </a:lnSpc>
                        <a:spcBef>
                          <a:spcPts val="0"/>
                        </a:spcBef>
                        <a:spcAft>
                          <a:spcPts val="0"/>
                        </a:spcAft>
                        <a:buClrTx/>
                        <a:buSzTx/>
                        <a:buFontTx/>
                        <a:buNone/>
                        <a:tabLst/>
                        <a:defRPr/>
                      </a:pPr>
                      <a:r>
                        <a:rPr lang="en-ZA" sz="1100" b="0" kern="1200" dirty="0" smtClean="0">
                          <a:solidFill>
                            <a:schemeClr val="dk1"/>
                          </a:solidFill>
                          <a:latin typeface="Agency FB" panose="020B0503020202020204" pitchFamily="34" charset="0"/>
                          <a:ea typeface="+mn-ea"/>
                          <a:cs typeface="Arial" panose="020B0604020202020204" pitchFamily="34" charset="0"/>
                        </a:rPr>
                        <a:t>Kgwadi ya Madiba/Big Rock Construction</a:t>
                      </a:r>
                    </a:p>
                  </a:txBody>
                  <a:tcPr marL="111568" marR="111568" marT="45711" marB="45711"/>
                </a:tc>
                <a:tc>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en-US" sz="1100" b="0" dirty="0" smtClean="0">
                          <a:effectLst/>
                          <a:latin typeface="Agency FB" panose="020B0503020202020204" pitchFamily="34" charset="0"/>
                          <a:ea typeface="Times New Roman"/>
                          <a:cs typeface="Arial" panose="020B0604020202020204" pitchFamily="34" charset="0"/>
                        </a:rPr>
                        <a:t>Moganyaka</a:t>
                      </a:r>
                      <a:r>
                        <a:rPr lang="en-US" sz="1100" b="0" baseline="0" dirty="0" smtClean="0">
                          <a:effectLst/>
                          <a:latin typeface="Agency FB" panose="020B0503020202020204" pitchFamily="34" charset="0"/>
                          <a:ea typeface="Times New Roman"/>
                          <a:cs typeface="Arial" panose="020B0604020202020204" pitchFamily="34" charset="0"/>
                        </a:rPr>
                        <a:t> Internal Streets - Contractor</a:t>
                      </a:r>
                      <a:endParaRPr lang="en-US" sz="1100" b="0" dirty="0" smtClean="0">
                        <a:effectLst/>
                        <a:latin typeface="Agency FB" panose="020B0503020202020204" pitchFamily="34" charset="0"/>
                        <a:ea typeface="Times New Roman"/>
                        <a:cs typeface="Arial" panose="020B0604020202020204" pitchFamily="34" charset="0"/>
                      </a:endParaRPr>
                    </a:p>
                    <a:p>
                      <a:pPr marL="0" marR="0" algn="l">
                        <a:lnSpc>
                          <a:spcPct val="115000"/>
                        </a:lnSpc>
                        <a:spcBef>
                          <a:spcPts val="0"/>
                        </a:spcBef>
                        <a:spcAft>
                          <a:spcPts val="0"/>
                        </a:spcAft>
                      </a:pPr>
                      <a:endParaRPr lang="en-US" sz="1100" b="0" dirty="0">
                        <a:effectLst/>
                        <a:latin typeface="Agency FB" panose="020B0503020202020204" pitchFamily="34" charset="0"/>
                        <a:ea typeface="Times New Roman"/>
                        <a:cs typeface="Arial" panose="020B0604020202020204" pitchFamily="34" charset="0"/>
                      </a:endParaRPr>
                    </a:p>
                  </a:txBody>
                  <a:tcPr marL="68580" marR="68580" marT="0" marB="0"/>
                </a:tc>
                <a:tc>
                  <a:txBody>
                    <a:bodyPr/>
                    <a:lstStyle/>
                    <a:p>
                      <a:pPr algn="l"/>
                      <a:r>
                        <a:rPr lang="en-US" sz="1100" b="0" dirty="0" smtClean="0">
                          <a:solidFill>
                            <a:schemeClr val="tx1"/>
                          </a:solidFill>
                          <a:latin typeface="Agency FB" panose="020B0503020202020204" pitchFamily="34" charset="0"/>
                          <a:cs typeface="Arial" panose="020B0604020202020204" pitchFamily="34" charset="0"/>
                        </a:rPr>
                        <a:t>4</a:t>
                      </a:r>
                      <a:endParaRPr lang="en-US" sz="1100" b="0" dirty="0">
                        <a:solidFill>
                          <a:schemeClr val="tx1"/>
                        </a:solidFill>
                        <a:latin typeface="Agency FB" panose="020B0503020202020204" pitchFamily="34" charset="0"/>
                        <a:cs typeface="Arial" panose="020B0604020202020204" pitchFamily="34" charset="0"/>
                      </a:endParaRPr>
                    </a:p>
                  </a:txBody>
                  <a:tcPr marT="45727" marB="45727"/>
                </a:tc>
                <a:tc>
                  <a:txBody>
                    <a:bodyPr/>
                    <a:lstStyle/>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ZA" sz="1100" baseline="0" dirty="0" smtClean="0">
                          <a:latin typeface="Agency FB" panose="020B0503020202020204" pitchFamily="34" charset="0"/>
                          <a:cs typeface="Arial" panose="020B0604020202020204" pitchFamily="34" charset="0"/>
                        </a:rPr>
                        <a:t>None</a:t>
                      </a:r>
                    </a:p>
                  </a:txBody>
                  <a:tcPr marL="111551" marR="111551" marT="45709" marB="45709"/>
                </a:tc>
                <a:tc>
                  <a:txBody>
                    <a:bodyPr/>
                    <a:lstStyle/>
                    <a:p>
                      <a:pPr marL="285750" indent="-285750" algn="l">
                        <a:buFont typeface="Arial" panose="020B0604020202020204" pitchFamily="34" charset="0"/>
                        <a:buChar char="•"/>
                      </a:pPr>
                      <a:r>
                        <a:rPr lang="en-US" sz="1100" b="0" dirty="0" smtClean="0">
                          <a:latin typeface="Agency FB" panose="020B0503020202020204" pitchFamily="34" charset="0"/>
                          <a:cs typeface="Arial" panose="020B0604020202020204" pitchFamily="34" charset="0"/>
                        </a:rPr>
                        <a:t>None</a:t>
                      </a:r>
                    </a:p>
                  </a:txBody>
                  <a:tcPr marL="68580" marR="68580" marT="0" marB="0"/>
                </a:tc>
              </a:tr>
              <a:tr h="607863">
                <a:tc>
                  <a:txBody>
                    <a:bodyPr/>
                    <a:lstStyle/>
                    <a:p>
                      <a:pPr marL="0" marR="0" lvl="2" indent="0" algn="l" defTabSz="957924" rtl="0" eaLnBrk="1" fontAlgn="auto" latinLnBrk="0" hangingPunct="1">
                        <a:lnSpc>
                          <a:spcPct val="100000"/>
                        </a:lnSpc>
                        <a:spcBef>
                          <a:spcPts val="0"/>
                        </a:spcBef>
                        <a:spcAft>
                          <a:spcPts val="0"/>
                        </a:spcAft>
                        <a:buClrTx/>
                        <a:buSzTx/>
                        <a:buFontTx/>
                        <a:buNone/>
                        <a:tabLst/>
                        <a:defRPr/>
                      </a:pPr>
                      <a:r>
                        <a:rPr lang="en-ZA" sz="1100" b="0" kern="1200" dirty="0" smtClean="0">
                          <a:solidFill>
                            <a:schemeClr val="dk1"/>
                          </a:solidFill>
                          <a:latin typeface="Agency FB" panose="020B0503020202020204" pitchFamily="34" charset="0"/>
                          <a:ea typeface="+mn-ea"/>
                          <a:cs typeface="Arial" panose="020B0604020202020204" pitchFamily="34" charset="0"/>
                        </a:rPr>
                        <a:t>Big Rock Construction</a:t>
                      </a:r>
                    </a:p>
                  </a:txBody>
                  <a:tcPr marL="111568" marR="111568" marT="45711" marB="45711"/>
                </a:tc>
                <a:tc>
                  <a:txBody>
                    <a:bodyPr/>
                    <a:lstStyle/>
                    <a:p>
                      <a:pPr marL="0" marR="0" algn="l">
                        <a:lnSpc>
                          <a:spcPct val="115000"/>
                        </a:lnSpc>
                        <a:spcBef>
                          <a:spcPts val="0"/>
                        </a:spcBef>
                        <a:spcAft>
                          <a:spcPts val="0"/>
                        </a:spcAft>
                      </a:pPr>
                      <a:r>
                        <a:rPr lang="en-US" sz="1100" b="0" dirty="0" smtClean="0">
                          <a:effectLst/>
                          <a:latin typeface="Agency FB" panose="020B0503020202020204" pitchFamily="34" charset="0"/>
                          <a:ea typeface="Times New Roman"/>
                          <a:cs typeface="Arial" panose="020B0604020202020204" pitchFamily="34" charset="0"/>
                        </a:rPr>
                        <a:t>Dichoeung Internal Streets-</a:t>
                      </a:r>
                      <a:r>
                        <a:rPr lang="en-US" sz="1100" b="0" baseline="0" dirty="0" smtClean="0">
                          <a:effectLst/>
                          <a:latin typeface="Agency FB" panose="020B0503020202020204" pitchFamily="34" charset="0"/>
                          <a:ea typeface="Times New Roman"/>
                          <a:cs typeface="Arial" panose="020B0604020202020204" pitchFamily="34" charset="0"/>
                        </a:rPr>
                        <a:t> Contractor</a:t>
                      </a:r>
                      <a:endParaRPr lang="en-US" sz="1100" b="0" dirty="0">
                        <a:effectLst/>
                        <a:latin typeface="Agency FB" panose="020B0503020202020204" pitchFamily="34" charset="0"/>
                        <a:ea typeface="Times New Roman"/>
                        <a:cs typeface="Arial" panose="020B0604020202020204" pitchFamily="34" charset="0"/>
                      </a:endParaRPr>
                    </a:p>
                  </a:txBody>
                  <a:tcPr marL="68580" marR="68580" marT="0" marB="0"/>
                </a:tc>
                <a:tc>
                  <a:txBody>
                    <a:bodyPr/>
                    <a:lstStyle/>
                    <a:p>
                      <a:pPr algn="l"/>
                      <a:r>
                        <a:rPr lang="en-US" sz="1100" b="0" dirty="0" smtClean="0">
                          <a:solidFill>
                            <a:schemeClr val="tx1"/>
                          </a:solidFill>
                          <a:latin typeface="Agency FB" panose="020B0503020202020204" pitchFamily="34" charset="0"/>
                          <a:cs typeface="Arial" panose="020B0604020202020204" pitchFamily="34" charset="0"/>
                        </a:rPr>
                        <a:t>5</a:t>
                      </a:r>
                      <a:endParaRPr lang="en-US" sz="1100" b="0" dirty="0">
                        <a:solidFill>
                          <a:schemeClr val="tx1"/>
                        </a:solidFill>
                        <a:latin typeface="Agency FB" panose="020B0503020202020204" pitchFamily="34" charset="0"/>
                        <a:cs typeface="Arial" panose="020B0604020202020204" pitchFamily="34" charset="0"/>
                      </a:endParaRPr>
                    </a:p>
                  </a:txBody>
                  <a:tcPr marT="45727" marB="45727"/>
                </a:tc>
                <a:tc>
                  <a:txBody>
                    <a:bodyPr/>
                    <a:lstStyle/>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ZA" sz="1100" baseline="0" dirty="0" smtClean="0">
                          <a:latin typeface="Agency FB" panose="020B0503020202020204" pitchFamily="34" charset="0"/>
                          <a:cs typeface="Arial" panose="020B0604020202020204" pitchFamily="34" charset="0"/>
                        </a:rPr>
                        <a:t>None</a:t>
                      </a:r>
                    </a:p>
                  </a:txBody>
                  <a:tcPr marL="111551" marR="111551" marT="45709" marB="45709"/>
                </a:tc>
                <a:tc>
                  <a:txBody>
                    <a:bodyPr/>
                    <a:lstStyle/>
                    <a:p>
                      <a:pPr marL="285750" indent="-285750" algn="l">
                        <a:buFont typeface="Arial" panose="020B0604020202020204" pitchFamily="34" charset="0"/>
                        <a:buChar char="•"/>
                      </a:pPr>
                      <a:r>
                        <a:rPr lang="en-US" sz="1100" b="0" dirty="0" smtClean="0">
                          <a:latin typeface="Agency FB" panose="020B0503020202020204" pitchFamily="34" charset="0"/>
                          <a:cs typeface="Arial" panose="020B0604020202020204" pitchFamily="34" charset="0"/>
                        </a:rPr>
                        <a:t>None</a:t>
                      </a:r>
                    </a:p>
                  </a:txBody>
                  <a:tcPr marL="68580" marR="68580" marT="0" marB="0"/>
                </a:tc>
              </a:tr>
              <a:tr h="640471">
                <a:tc>
                  <a:txBody>
                    <a:bodyPr/>
                    <a:lstStyle/>
                    <a:p>
                      <a:pPr marL="0" marR="0" lvl="2" indent="0" algn="l" defTabSz="957924" rtl="0" eaLnBrk="1" fontAlgn="auto" latinLnBrk="0" hangingPunct="1">
                        <a:lnSpc>
                          <a:spcPct val="100000"/>
                        </a:lnSpc>
                        <a:spcBef>
                          <a:spcPts val="0"/>
                        </a:spcBef>
                        <a:spcAft>
                          <a:spcPts val="0"/>
                        </a:spcAft>
                        <a:buClrTx/>
                        <a:buSzTx/>
                        <a:buFontTx/>
                        <a:buNone/>
                        <a:tabLst/>
                        <a:defRPr/>
                      </a:pPr>
                      <a:r>
                        <a:rPr lang="en-ZA" sz="1100" b="0" kern="1200" dirty="0" smtClean="0">
                          <a:solidFill>
                            <a:schemeClr val="dk1"/>
                          </a:solidFill>
                          <a:latin typeface="Agency FB" panose="020B0503020202020204" pitchFamily="34" charset="0"/>
                          <a:ea typeface="+mn-ea"/>
                          <a:cs typeface="Arial" panose="020B0604020202020204" pitchFamily="34" charset="0"/>
                        </a:rPr>
                        <a:t>EMC Consulting Engineers</a:t>
                      </a:r>
                    </a:p>
                  </a:txBody>
                  <a:tcPr marL="111568" marR="111568" marT="45711" marB="45711"/>
                </a:tc>
                <a:tc>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en-US" sz="1100" b="0" dirty="0" smtClean="0">
                          <a:effectLst/>
                          <a:latin typeface="Agency FB" panose="020B0503020202020204" pitchFamily="34" charset="0"/>
                          <a:ea typeface="Times New Roman"/>
                          <a:cs typeface="Arial" panose="020B0604020202020204" pitchFamily="34" charset="0"/>
                        </a:rPr>
                        <a:t>Dichoeung Internal Streets-</a:t>
                      </a:r>
                      <a:r>
                        <a:rPr lang="en-US" sz="1100" b="0" baseline="0" dirty="0" smtClean="0">
                          <a:effectLst/>
                          <a:latin typeface="Agency FB" panose="020B0503020202020204" pitchFamily="34" charset="0"/>
                          <a:ea typeface="Times New Roman"/>
                          <a:cs typeface="Arial" panose="020B0604020202020204" pitchFamily="34" charset="0"/>
                        </a:rPr>
                        <a:t> Consultant</a:t>
                      </a:r>
                      <a:endParaRPr lang="en-US" sz="1100" b="0" dirty="0" smtClean="0">
                        <a:effectLst/>
                        <a:latin typeface="Agency FB" panose="020B0503020202020204" pitchFamily="34" charset="0"/>
                        <a:ea typeface="Times New Roman"/>
                        <a:cs typeface="Arial" panose="020B0604020202020204" pitchFamily="34" charset="0"/>
                      </a:endParaRPr>
                    </a:p>
                    <a:p>
                      <a:pPr marL="0" marR="0" algn="l">
                        <a:lnSpc>
                          <a:spcPct val="115000"/>
                        </a:lnSpc>
                        <a:spcBef>
                          <a:spcPts val="0"/>
                        </a:spcBef>
                        <a:spcAft>
                          <a:spcPts val="0"/>
                        </a:spcAft>
                      </a:pPr>
                      <a:endParaRPr lang="en-US" sz="1100" b="0" dirty="0">
                        <a:effectLst/>
                        <a:latin typeface="Agency FB" panose="020B0503020202020204" pitchFamily="34" charset="0"/>
                        <a:ea typeface="Times New Roman"/>
                        <a:cs typeface="Arial" panose="020B0604020202020204" pitchFamily="34" charset="0"/>
                      </a:endParaRPr>
                    </a:p>
                  </a:txBody>
                  <a:tcPr marL="68580" marR="68580" marT="0" marB="0"/>
                </a:tc>
                <a:tc>
                  <a:txBody>
                    <a:bodyPr/>
                    <a:lstStyle/>
                    <a:p>
                      <a:pPr algn="l"/>
                      <a:r>
                        <a:rPr lang="en-US" sz="1100" b="0" dirty="0" smtClean="0">
                          <a:solidFill>
                            <a:schemeClr val="tx1"/>
                          </a:solidFill>
                          <a:latin typeface="Agency FB" panose="020B0503020202020204" pitchFamily="34" charset="0"/>
                          <a:cs typeface="Arial" panose="020B0604020202020204" pitchFamily="34" charset="0"/>
                        </a:rPr>
                        <a:t>3</a:t>
                      </a:r>
                      <a:endParaRPr lang="en-US" sz="1100" b="0" dirty="0">
                        <a:solidFill>
                          <a:schemeClr val="tx1"/>
                        </a:solidFill>
                        <a:latin typeface="Agency FB" panose="020B0503020202020204" pitchFamily="34" charset="0"/>
                        <a:cs typeface="Arial" panose="020B0604020202020204" pitchFamily="34" charset="0"/>
                      </a:endParaRPr>
                    </a:p>
                  </a:txBody>
                  <a:tcPr marT="45727" marB="45727"/>
                </a:tc>
                <a:tc>
                  <a:txBody>
                    <a:bodyPr/>
                    <a:lstStyle/>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ZA" sz="1100" baseline="0" dirty="0" smtClean="0">
                          <a:latin typeface="Agency FB" panose="020B0503020202020204" pitchFamily="34" charset="0"/>
                          <a:cs typeface="Arial" panose="020B0604020202020204" pitchFamily="34" charset="0"/>
                        </a:rPr>
                        <a:t>Late submissions</a:t>
                      </a:r>
                    </a:p>
                  </a:txBody>
                  <a:tcPr marL="111551" marR="111551" marT="45709" marB="45709"/>
                </a:tc>
                <a:tc>
                  <a:txBody>
                    <a:bodyPr/>
                    <a:lstStyle/>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b="0" dirty="0" smtClean="0">
                          <a:latin typeface="Agency FB" panose="020B0503020202020204" pitchFamily="34" charset="0"/>
                          <a:cs typeface="Arial" panose="020B0604020202020204" pitchFamily="34" charset="0"/>
                        </a:rPr>
                        <a:t>Municipality</a:t>
                      </a:r>
                      <a:r>
                        <a:rPr lang="en-US" sz="1100" b="0" baseline="0" dirty="0" smtClean="0">
                          <a:latin typeface="Agency FB" panose="020B0503020202020204" pitchFamily="34" charset="0"/>
                          <a:cs typeface="Arial" panose="020B0604020202020204" pitchFamily="34" charset="0"/>
                        </a:rPr>
                        <a:t> to communicate with consultant to improve.</a:t>
                      </a:r>
                      <a:endParaRPr lang="en-US" sz="1100" b="0" dirty="0" smtClean="0">
                        <a:latin typeface="Agency FB" panose="020B0503020202020204" pitchFamily="34" charset="0"/>
                        <a:cs typeface="Arial" panose="020B0604020202020204" pitchFamily="34" charset="0"/>
                      </a:endParaRPr>
                    </a:p>
                    <a:p>
                      <a:pPr marL="285750" indent="-285750" algn="l">
                        <a:buFont typeface="Arial" panose="020B0604020202020204" pitchFamily="34" charset="0"/>
                        <a:buChar char="•"/>
                      </a:pPr>
                      <a:endParaRPr lang="en-US" sz="1100" b="0" dirty="0" smtClean="0">
                        <a:latin typeface="Agency FB" panose="020B0503020202020204" pitchFamily="34" charset="0"/>
                        <a:cs typeface="Arial" panose="020B0604020202020204" pitchFamily="34" charset="0"/>
                      </a:endParaRPr>
                    </a:p>
                  </a:txBody>
                  <a:tcPr marL="68580" marR="68580" marT="0" marB="0"/>
                </a:tc>
              </a:tr>
            </a:tbl>
          </a:graphicData>
        </a:graphic>
      </p:graphicFrame>
    </p:spTree>
    <p:extLst>
      <p:ext uri="{BB962C8B-B14F-4D97-AF65-F5344CB8AC3E}">
        <p14:creationId xmlns:p14="http://schemas.microsoft.com/office/powerpoint/2010/main" val="1818536422"/>
      </p:ext>
    </p:extLst>
  </p:cSld>
  <p:clrMapOvr>
    <a:masterClrMapping/>
  </p:clrMapOvr>
  <p:transition spd="slow">
    <p:fade/>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6089073" y="-16164"/>
            <a:ext cx="3982029" cy="923330"/>
          </a:xfrm>
          <a:prstGeom prst="rect">
            <a:avLst/>
          </a:prstGeom>
          <a:solidFill>
            <a:srgbClr val="92D050"/>
          </a:solidFill>
        </p:spPr>
        <p:txBody>
          <a:bodyPr wrap="square" rtlCol="0">
            <a:spAutoFit/>
          </a:bodyPr>
          <a:lstStyle/>
          <a:p>
            <a:pPr algn="ctr"/>
            <a:r>
              <a:rPr lang="en-US" b="1" dirty="0" smtClean="0">
                <a:solidFill>
                  <a:srgbClr val="002060"/>
                </a:solidFill>
              </a:rPr>
              <a:t>EPMLM 2015/2016 ANNUAL PERFORMANCE RESULTS INFRASTRUCTURE</a:t>
            </a:r>
            <a:endParaRPr lang="en-US" b="1" dirty="0">
              <a:solidFill>
                <a:srgbClr val="002060"/>
              </a:solidFill>
            </a:endParaRPr>
          </a:p>
        </p:txBody>
      </p:sp>
      <p:pic>
        <p:nvPicPr>
          <p:cNvPr id="15362"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071102" y="-28466"/>
            <a:ext cx="914400" cy="703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Slide Number Placeholder 3"/>
          <p:cNvSpPr>
            <a:spLocks noGrp="1"/>
          </p:cNvSpPr>
          <p:nvPr>
            <p:ph type="sldNum" sz="quarter" idx="12"/>
          </p:nvPr>
        </p:nvSpPr>
        <p:spPr/>
        <p:txBody>
          <a:bodyPr/>
          <a:lstStyle/>
          <a:p>
            <a:fld id="{01BCFC26-62B4-4113-B485-962636936649}" type="slidenum">
              <a:rPr lang="en-US" smtClean="0"/>
              <a:pPr/>
              <a:t>36</a:t>
            </a:fld>
            <a:endParaRPr lang="en-US"/>
          </a:p>
        </p:txBody>
      </p:sp>
      <p:sp>
        <p:nvSpPr>
          <p:cNvPr id="7" name="TextBox 6"/>
          <p:cNvSpPr txBox="1"/>
          <p:nvPr/>
        </p:nvSpPr>
        <p:spPr>
          <a:xfrm>
            <a:off x="621217" y="323166"/>
            <a:ext cx="4800600" cy="368300"/>
          </a:xfrm>
          <a:prstGeom prst="rect">
            <a:avLst/>
          </a:prstGeom>
          <a:ln/>
        </p:spPr>
        <p:style>
          <a:lnRef idx="1">
            <a:schemeClr val="accent1"/>
          </a:lnRef>
          <a:fillRef idx="2">
            <a:schemeClr val="accent1"/>
          </a:fillRef>
          <a:effectRef idx="1">
            <a:schemeClr val="accent1"/>
          </a:effectRef>
          <a:fontRef idx="minor">
            <a:schemeClr val="dk1"/>
          </a:fontRef>
        </p:style>
        <p:txBody>
          <a:bodyPr>
            <a:spAutoFit/>
          </a:bodyPr>
          <a:lstStyle/>
          <a:p>
            <a:pPr algn="ctr" eaLnBrk="1" hangingPunct="1">
              <a:defRPr/>
            </a:pPr>
            <a:r>
              <a:rPr lang="en-US" dirty="0" smtClean="0"/>
              <a:t>Performance of Service Providers</a:t>
            </a:r>
            <a:endParaRPr lang="en-US" dirty="0"/>
          </a:p>
        </p:txBody>
      </p:sp>
      <p:graphicFrame>
        <p:nvGraphicFramePr>
          <p:cNvPr id="9" name="Content Placeholder 5"/>
          <p:cNvGraphicFramePr>
            <a:graphicFrameLocks/>
          </p:cNvGraphicFramePr>
          <p:nvPr>
            <p:extLst>
              <p:ext uri="{D42A27DB-BD31-4B8C-83A1-F6EECF244321}">
                <p14:modId xmlns:p14="http://schemas.microsoft.com/office/powerpoint/2010/main" val="2900474895"/>
              </p:ext>
            </p:extLst>
          </p:nvPr>
        </p:nvGraphicFramePr>
        <p:xfrm>
          <a:off x="763121" y="860612"/>
          <a:ext cx="10651903" cy="5483241"/>
        </p:xfrm>
        <a:graphic>
          <a:graphicData uri="http://schemas.openxmlformats.org/drawingml/2006/table">
            <a:tbl>
              <a:tblPr firstRow="1" bandRow="1">
                <a:tableStyleId>{5C22544A-7EE6-4342-B048-85BDC9FD1C3A}</a:tableStyleId>
              </a:tblPr>
              <a:tblGrid>
                <a:gridCol w="1867419"/>
                <a:gridCol w="2378697"/>
                <a:gridCol w="1633610"/>
                <a:gridCol w="2366682"/>
                <a:gridCol w="2405495"/>
              </a:tblGrid>
              <a:tr h="798950">
                <a:tc>
                  <a:txBody>
                    <a:bodyPr/>
                    <a:lstStyle/>
                    <a:p>
                      <a:r>
                        <a:rPr lang="en-US" sz="1300" dirty="0" smtClean="0">
                          <a:solidFill>
                            <a:schemeClr val="tx1"/>
                          </a:solidFill>
                        </a:rPr>
                        <a:t>SERVICE PROVIDER </a:t>
                      </a:r>
                    </a:p>
                    <a:p>
                      <a:r>
                        <a:rPr lang="en-US" sz="1300" dirty="0" smtClean="0">
                          <a:solidFill>
                            <a:schemeClr val="tx1"/>
                          </a:solidFill>
                        </a:rPr>
                        <a:t>(above R30 000)</a:t>
                      </a:r>
                      <a:endParaRPr lang="en-US" sz="1300" dirty="0">
                        <a:solidFill>
                          <a:schemeClr val="tx1"/>
                        </a:solidFill>
                      </a:endParaRPr>
                    </a:p>
                  </a:txBody>
                  <a:tcPr marT="45736" marB="45736"/>
                </a:tc>
                <a:tc>
                  <a:txBody>
                    <a:bodyPr/>
                    <a:lstStyle/>
                    <a:p>
                      <a:r>
                        <a:rPr lang="en-US" sz="1300" dirty="0" smtClean="0">
                          <a:solidFill>
                            <a:schemeClr val="tx1"/>
                          </a:solidFill>
                        </a:rPr>
                        <a:t>PROJECT/SERVICE</a:t>
                      </a:r>
                      <a:endParaRPr lang="en-US" sz="1300" dirty="0">
                        <a:solidFill>
                          <a:schemeClr val="tx1"/>
                        </a:solidFill>
                      </a:endParaRPr>
                    </a:p>
                  </a:txBody>
                  <a:tcPr marT="45736" marB="45736"/>
                </a:tc>
                <a:tc>
                  <a:txBody>
                    <a:bodyPr/>
                    <a:lstStyle/>
                    <a:p>
                      <a:r>
                        <a:rPr lang="en-US" sz="1300" dirty="0" smtClean="0">
                          <a:solidFill>
                            <a:schemeClr val="tx1"/>
                          </a:solidFill>
                        </a:rPr>
                        <a:t>PERFORMANCE</a:t>
                      </a:r>
                      <a:endParaRPr lang="en-US" sz="1300" dirty="0">
                        <a:solidFill>
                          <a:schemeClr val="tx1"/>
                        </a:solidFill>
                      </a:endParaRPr>
                    </a:p>
                  </a:txBody>
                  <a:tcPr marT="45736" marB="45736"/>
                </a:tc>
                <a:tc>
                  <a:txBody>
                    <a:bodyPr/>
                    <a:lstStyle/>
                    <a:p>
                      <a:r>
                        <a:rPr lang="en-US" sz="1300" dirty="0" smtClean="0">
                          <a:solidFill>
                            <a:schemeClr val="tx1"/>
                          </a:solidFill>
                        </a:rPr>
                        <a:t>CHALLENGES </a:t>
                      </a:r>
                      <a:endParaRPr lang="en-US" sz="1300" dirty="0">
                        <a:solidFill>
                          <a:schemeClr val="tx1"/>
                        </a:solidFill>
                      </a:endParaRPr>
                    </a:p>
                  </a:txBody>
                  <a:tcPr marT="45736" marB="45736"/>
                </a:tc>
                <a:tc>
                  <a:txBody>
                    <a:bodyPr/>
                    <a:lstStyle/>
                    <a:p>
                      <a:r>
                        <a:rPr lang="en-US" sz="1300" dirty="0" smtClean="0">
                          <a:solidFill>
                            <a:schemeClr val="tx1"/>
                          </a:solidFill>
                        </a:rPr>
                        <a:t>REMEDIAL ACTION</a:t>
                      </a:r>
                      <a:endParaRPr lang="en-US" sz="1300" dirty="0">
                        <a:solidFill>
                          <a:schemeClr val="tx1"/>
                        </a:solidFill>
                      </a:endParaRPr>
                    </a:p>
                  </a:txBody>
                  <a:tcPr marT="45736" marB="45736"/>
                </a:tc>
              </a:tr>
              <a:tr h="449498">
                <a:tc>
                  <a:txBody>
                    <a:bodyPr/>
                    <a:lstStyle/>
                    <a:p>
                      <a:pPr algn="l">
                        <a:spcAft>
                          <a:spcPts val="400"/>
                        </a:spcAft>
                      </a:pPr>
                      <a:r>
                        <a:rPr lang="en-ZA" sz="1100" dirty="0" smtClean="0">
                          <a:effectLst/>
                          <a:latin typeface="Agency FB" panose="020B0503020202020204" pitchFamily="34" charset="0"/>
                          <a:ea typeface="Calibri" panose="020F0502020204030204" pitchFamily="34" charset="0"/>
                        </a:rPr>
                        <a:t>Sihle</a:t>
                      </a:r>
                      <a:r>
                        <a:rPr lang="en-ZA" sz="1100" baseline="0" dirty="0" smtClean="0">
                          <a:effectLst/>
                          <a:latin typeface="Agency FB" panose="020B0503020202020204" pitchFamily="34" charset="0"/>
                          <a:ea typeface="Calibri" panose="020F0502020204030204" pitchFamily="34" charset="0"/>
                        </a:rPr>
                        <a:t> JV</a:t>
                      </a:r>
                      <a:endParaRPr lang="en-ZA" sz="1100" dirty="0">
                        <a:effectLst/>
                        <a:latin typeface="Agency FB" panose="020B0503020202020204" pitchFamily="34" charset="0"/>
                        <a:ea typeface="Calibri" panose="020F0502020204030204" pitchFamily="34" charset="0"/>
                      </a:endParaRPr>
                    </a:p>
                  </a:txBody>
                  <a:tcPr marL="68580" marR="68580" marT="0" marB="0"/>
                </a:tc>
                <a:tc>
                  <a:txBody>
                    <a:bodyPr/>
                    <a:lstStyle/>
                    <a:p>
                      <a:pPr algn="l">
                        <a:spcAft>
                          <a:spcPts val="400"/>
                        </a:spcAft>
                      </a:pPr>
                      <a:r>
                        <a:rPr lang="en-ZA" sz="1100" dirty="0" smtClean="0">
                          <a:effectLst/>
                          <a:latin typeface="Agency FB" panose="020B0503020202020204" pitchFamily="34" charset="0"/>
                          <a:ea typeface="Calibri" panose="020F0502020204030204" pitchFamily="34" charset="0"/>
                        </a:rPr>
                        <a:t>Mohlalaotwane</a:t>
                      </a:r>
                      <a:r>
                        <a:rPr lang="en-ZA" sz="1100" baseline="0" dirty="0" smtClean="0">
                          <a:effectLst/>
                          <a:latin typeface="Agency FB" panose="020B0503020202020204" pitchFamily="34" charset="0"/>
                          <a:ea typeface="Calibri" panose="020F0502020204030204" pitchFamily="34" charset="0"/>
                        </a:rPr>
                        <a:t> Internal Streets- Contractor</a:t>
                      </a:r>
                      <a:endParaRPr lang="en-ZA" sz="1100" dirty="0">
                        <a:effectLst/>
                        <a:latin typeface="Agency FB" panose="020B0503020202020204" pitchFamily="34" charset="0"/>
                        <a:ea typeface="Calibri" panose="020F0502020204030204" pitchFamily="34" charset="0"/>
                      </a:endParaRPr>
                    </a:p>
                  </a:txBody>
                  <a:tcPr marL="68580" marR="68580" marT="0" marB="0"/>
                </a:tc>
                <a:tc>
                  <a:txBody>
                    <a:bodyPr/>
                    <a:lstStyle/>
                    <a:p>
                      <a:pPr algn="l">
                        <a:spcAft>
                          <a:spcPts val="400"/>
                        </a:spcAft>
                      </a:pPr>
                      <a:r>
                        <a:rPr lang="en-ZA" sz="1100" dirty="0" smtClean="0">
                          <a:effectLst/>
                          <a:latin typeface="Agency FB" panose="020B0503020202020204" pitchFamily="34" charset="0"/>
                          <a:ea typeface="Calibri" panose="020F0502020204030204" pitchFamily="34" charset="0"/>
                        </a:rPr>
                        <a:t>5</a:t>
                      </a:r>
                      <a:endParaRPr lang="en-ZA" sz="1100" dirty="0">
                        <a:effectLst/>
                        <a:latin typeface="Agency FB" panose="020B0503020202020204" pitchFamily="34" charset="0"/>
                        <a:ea typeface="Calibri" panose="020F0502020204030204" pitchFamily="34" charset="0"/>
                      </a:endParaRPr>
                    </a:p>
                  </a:txBody>
                  <a:tcPr marL="68580" marR="68580" marT="0" marB="0"/>
                </a:tc>
                <a:tc>
                  <a:txBody>
                    <a:bodyPr/>
                    <a:lstStyle/>
                    <a:p>
                      <a:pPr algn="l">
                        <a:spcAft>
                          <a:spcPts val="400"/>
                        </a:spcAft>
                      </a:pPr>
                      <a:r>
                        <a:rPr lang="en-ZA" sz="1100" dirty="0" smtClean="0">
                          <a:effectLst/>
                          <a:latin typeface="Agency FB" panose="020B0503020202020204" pitchFamily="34" charset="0"/>
                          <a:ea typeface="Calibri" panose="020F0502020204030204" pitchFamily="34" charset="0"/>
                        </a:rPr>
                        <a:t>None</a:t>
                      </a:r>
                      <a:endParaRPr lang="en-ZA" sz="1100" dirty="0">
                        <a:effectLst/>
                        <a:latin typeface="Agency FB" panose="020B0503020202020204" pitchFamily="34" charset="0"/>
                        <a:ea typeface="Calibri" panose="020F0502020204030204" pitchFamily="34" charset="0"/>
                      </a:endParaRPr>
                    </a:p>
                  </a:txBody>
                  <a:tcPr marL="68580" marR="68580" marT="0" marB="0"/>
                </a:tc>
                <a:tc>
                  <a:txBody>
                    <a:bodyPr/>
                    <a:lstStyle/>
                    <a:p>
                      <a:pPr marL="285750" indent="-285750" algn="l">
                        <a:buFont typeface="Arial" panose="020B0604020202020204" pitchFamily="34" charset="0"/>
                        <a:buChar char="•"/>
                      </a:pPr>
                      <a:r>
                        <a:rPr lang="en-US" sz="1100" b="0" dirty="0" smtClean="0">
                          <a:latin typeface="Agency FB" panose="020B0503020202020204" pitchFamily="34" charset="0"/>
                          <a:cs typeface="Arial" panose="020B0604020202020204" pitchFamily="34" charset="0"/>
                        </a:rPr>
                        <a:t>None</a:t>
                      </a:r>
                    </a:p>
                  </a:txBody>
                  <a:tcPr marL="68580" marR="68580" marT="0" marB="0"/>
                </a:tc>
              </a:tr>
              <a:tr h="391859">
                <a:tc>
                  <a:txBody>
                    <a:bodyPr/>
                    <a:lstStyle/>
                    <a:p>
                      <a:pPr algn="l">
                        <a:spcAft>
                          <a:spcPts val="400"/>
                        </a:spcAft>
                      </a:pPr>
                      <a:r>
                        <a:rPr lang="en-ZA" sz="1100" dirty="0" smtClean="0">
                          <a:effectLst/>
                          <a:latin typeface="Agency FB" panose="020B0503020202020204" pitchFamily="34" charset="0"/>
                          <a:ea typeface="Calibri" panose="020F0502020204030204" pitchFamily="34" charset="0"/>
                        </a:rPr>
                        <a:t>Tshego Consulting</a:t>
                      </a:r>
                      <a:r>
                        <a:rPr lang="en-ZA" sz="1100" baseline="0" dirty="0" smtClean="0">
                          <a:effectLst/>
                          <a:latin typeface="Agency FB" panose="020B0503020202020204" pitchFamily="34" charset="0"/>
                          <a:ea typeface="Calibri" panose="020F0502020204030204" pitchFamily="34" charset="0"/>
                        </a:rPr>
                        <a:t> Engineers</a:t>
                      </a:r>
                      <a:endParaRPr lang="en-ZA" sz="1100" dirty="0">
                        <a:effectLst/>
                        <a:latin typeface="Agency FB" panose="020B0503020202020204" pitchFamily="34" charset="0"/>
                        <a:ea typeface="Calibri" panose="020F0502020204030204" pitchFamily="34" charset="0"/>
                      </a:endParaRPr>
                    </a:p>
                  </a:txBody>
                  <a:tcPr marL="68580" marR="68580" marT="0" marB="0"/>
                </a:tc>
                <a:tc>
                  <a:txBody>
                    <a:bodyPr/>
                    <a:lstStyle/>
                    <a:p>
                      <a:pPr algn="l">
                        <a:spcAft>
                          <a:spcPts val="400"/>
                        </a:spcAft>
                      </a:pPr>
                      <a:r>
                        <a:rPr lang="en-ZA" sz="1100" dirty="0" smtClean="0">
                          <a:effectLst/>
                          <a:latin typeface="Agency FB" panose="020B0503020202020204" pitchFamily="34" charset="0"/>
                          <a:ea typeface="Calibri" panose="020F0502020204030204" pitchFamily="34" charset="0"/>
                        </a:rPr>
                        <a:t>Mohlalaotwane</a:t>
                      </a:r>
                      <a:r>
                        <a:rPr lang="en-ZA" sz="1100" baseline="0" dirty="0" smtClean="0">
                          <a:effectLst/>
                          <a:latin typeface="Agency FB" panose="020B0503020202020204" pitchFamily="34" charset="0"/>
                          <a:ea typeface="Calibri" panose="020F0502020204030204" pitchFamily="34" charset="0"/>
                        </a:rPr>
                        <a:t> Internal Streets- Consultant</a:t>
                      </a:r>
                      <a:endParaRPr lang="en-ZA" sz="1100" dirty="0">
                        <a:effectLst/>
                        <a:latin typeface="Agency FB" panose="020B0503020202020204" pitchFamily="34" charset="0"/>
                        <a:ea typeface="Calibri" panose="020F0502020204030204" pitchFamily="34" charset="0"/>
                      </a:endParaRPr>
                    </a:p>
                  </a:txBody>
                  <a:tcPr marL="68580" marR="68580" marT="0" marB="0"/>
                </a:tc>
                <a:tc>
                  <a:txBody>
                    <a:bodyPr/>
                    <a:lstStyle/>
                    <a:p>
                      <a:pPr algn="l">
                        <a:spcAft>
                          <a:spcPts val="400"/>
                        </a:spcAft>
                      </a:pPr>
                      <a:r>
                        <a:rPr lang="en-ZA" sz="1100" dirty="0" smtClean="0">
                          <a:effectLst/>
                          <a:latin typeface="Agency FB" panose="020B0503020202020204" pitchFamily="34" charset="0"/>
                          <a:ea typeface="Calibri" panose="020F0502020204030204" pitchFamily="34" charset="0"/>
                        </a:rPr>
                        <a:t>3</a:t>
                      </a:r>
                      <a:endParaRPr lang="en-ZA" sz="1100" dirty="0">
                        <a:effectLst/>
                        <a:latin typeface="Agency FB" panose="020B0503020202020204" pitchFamily="34" charset="0"/>
                        <a:ea typeface="Calibri" panose="020F0502020204030204" pitchFamily="34" charset="0"/>
                      </a:endParaRPr>
                    </a:p>
                  </a:txBody>
                  <a:tcPr marL="68580" marR="68580" marT="0" marB="0"/>
                </a:tc>
                <a:tc>
                  <a:txBody>
                    <a:bodyPr/>
                    <a:lstStyle/>
                    <a:p>
                      <a:pPr algn="l">
                        <a:spcAft>
                          <a:spcPts val="400"/>
                        </a:spcAft>
                      </a:pPr>
                      <a:r>
                        <a:rPr lang="en-ZA" sz="1100" dirty="0" smtClean="0">
                          <a:effectLst/>
                          <a:latin typeface="Agency FB" panose="020B0503020202020204" pitchFamily="34" charset="0"/>
                          <a:ea typeface="Calibri" panose="020F0502020204030204" pitchFamily="34" charset="0"/>
                        </a:rPr>
                        <a:t>Late submissions</a:t>
                      </a:r>
                      <a:r>
                        <a:rPr lang="en-ZA" sz="1100" baseline="0" dirty="0" smtClean="0">
                          <a:effectLst/>
                          <a:latin typeface="Agency FB" panose="020B0503020202020204" pitchFamily="34" charset="0"/>
                          <a:ea typeface="Calibri" panose="020F0502020204030204" pitchFamily="34" charset="0"/>
                        </a:rPr>
                        <a:t> and Poor communications</a:t>
                      </a:r>
                      <a:endParaRPr lang="en-ZA" sz="1100" dirty="0">
                        <a:effectLst/>
                        <a:latin typeface="Agency FB" panose="020B0503020202020204" pitchFamily="34" charset="0"/>
                        <a:ea typeface="Calibri" panose="020F0502020204030204" pitchFamily="34" charset="0"/>
                      </a:endParaRPr>
                    </a:p>
                  </a:txBody>
                  <a:tcPr marL="68580" marR="68580" marT="0" marB="0"/>
                </a:tc>
                <a:tc>
                  <a:txBody>
                    <a:bodyPr/>
                    <a:lstStyle/>
                    <a:p>
                      <a:pPr marL="285750" indent="-285750" algn="l">
                        <a:buFont typeface="Arial" panose="020B0604020202020204" pitchFamily="34" charset="0"/>
                        <a:buChar char="•"/>
                      </a:pPr>
                      <a:r>
                        <a:rPr lang="en-US" sz="1100" b="0" dirty="0" smtClean="0">
                          <a:latin typeface="Agency FB" panose="020B0503020202020204" pitchFamily="34" charset="0"/>
                          <a:cs typeface="Arial" panose="020B0604020202020204" pitchFamily="34" charset="0"/>
                        </a:rPr>
                        <a:t>Municipality</a:t>
                      </a:r>
                      <a:r>
                        <a:rPr lang="en-US" sz="1100" b="0" baseline="0" dirty="0" smtClean="0">
                          <a:latin typeface="Agency FB" panose="020B0503020202020204" pitchFamily="34" charset="0"/>
                          <a:cs typeface="Arial" panose="020B0604020202020204" pitchFamily="34" charset="0"/>
                        </a:rPr>
                        <a:t> to communicate with consultant to improve.</a:t>
                      </a:r>
                      <a:endParaRPr lang="en-US" sz="1100" b="0" dirty="0" smtClean="0">
                        <a:latin typeface="Agency FB" panose="020B0503020202020204" pitchFamily="34" charset="0"/>
                        <a:cs typeface="Arial" panose="020B0604020202020204" pitchFamily="34" charset="0"/>
                      </a:endParaRPr>
                    </a:p>
                  </a:txBody>
                  <a:tcPr marL="68580" marR="68580" marT="0" marB="0"/>
                </a:tc>
              </a:tr>
              <a:tr h="391860">
                <a:tc>
                  <a:txBody>
                    <a:bodyPr/>
                    <a:lstStyle/>
                    <a:p>
                      <a:pPr algn="l">
                        <a:spcAft>
                          <a:spcPts val="400"/>
                        </a:spcAft>
                      </a:pPr>
                      <a:r>
                        <a:rPr lang="en-ZA" sz="1100" dirty="0" smtClean="0">
                          <a:effectLst/>
                          <a:latin typeface="Agency FB" panose="020B0503020202020204" pitchFamily="34" charset="0"/>
                          <a:ea typeface="Calibri" panose="020F0502020204030204" pitchFamily="34" charset="0"/>
                        </a:rPr>
                        <a:t>Mulalo Consulting</a:t>
                      </a:r>
                      <a:r>
                        <a:rPr lang="en-ZA" sz="1100" baseline="0" dirty="0" smtClean="0">
                          <a:effectLst/>
                          <a:latin typeface="Agency FB" panose="020B0503020202020204" pitchFamily="34" charset="0"/>
                          <a:ea typeface="Calibri" panose="020F0502020204030204" pitchFamily="34" charset="0"/>
                        </a:rPr>
                        <a:t> Engineers</a:t>
                      </a:r>
                      <a:endParaRPr lang="en-ZA" sz="1100" dirty="0">
                        <a:effectLst/>
                        <a:latin typeface="Agency FB" panose="020B0503020202020204" pitchFamily="34" charset="0"/>
                        <a:ea typeface="Calibri" panose="020F0502020204030204" pitchFamily="34" charset="0"/>
                      </a:endParaRPr>
                    </a:p>
                  </a:txBody>
                  <a:tcPr marL="68580" marR="68580" marT="0" marB="0"/>
                </a:tc>
                <a:tc>
                  <a:txBody>
                    <a:bodyPr/>
                    <a:lstStyle/>
                    <a:p>
                      <a:pPr algn="l">
                        <a:spcAft>
                          <a:spcPts val="400"/>
                        </a:spcAft>
                      </a:pPr>
                      <a:r>
                        <a:rPr lang="en-ZA" sz="1100" dirty="0" smtClean="0">
                          <a:effectLst/>
                          <a:latin typeface="Agency FB" panose="020B0503020202020204" pitchFamily="34" charset="0"/>
                          <a:ea typeface="Calibri" panose="020F0502020204030204" pitchFamily="34" charset="0"/>
                        </a:rPr>
                        <a:t>Marble Hall</a:t>
                      </a:r>
                      <a:r>
                        <a:rPr lang="en-ZA" sz="1100" baseline="0" dirty="0" smtClean="0">
                          <a:effectLst/>
                          <a:latin typeface="Agency FB" panose="020B0503020202020204" pitchFamily="34" charset="0"/>
                          <a:ea typeface="Calibri" panose="020F0502020204030204" pitchFamily="34" charset="0"/>
                        </a:rPr>
                        <a:t> Ext.6 Stormwater- Consultant</a:t>
                      </a:r>
                      <a:endParaRPr lang="en-ZA" sz="1100" dirty="0">
                        <a:effectLst/>
                        <a:latin typeface="Agency FB" panose="020B0503020202020204" pitchFamily="34" charset="0"/>
                        <a:ea typeface="Calibri" panose="020F0502020204030204" pitchFamily="34" charset="0"/>
                      </a:endParaRPr>
                    </a:p>
                  </a:txBody>
                  <a:tcPr marL="68580" marR="68580" marT="0" marB="0"/>
                </a:tc>
                <a:tc>
                  <a:txBody>
                    <a:bodyPr/>
                    <a:lstStyle/>
                    <a:p>
                      <a:pPr algn="l">
                        <a:spcAft>
                          <a:spcPts val="400"/>
                        </a:spcAft>
                      </a:pPr>
                      <a:r>
                        <a:rPr lang="en-ZA" sz="1100" dirty="0" smtClean="0">
                          <a:effectLst/>
                          <a:latin typeface="Agency FB" panose="020B0503020202020204" pitchFamily="34" charset="0"/>
                          <a:ea typeface="Calibri" panose="020F0502020204030204" pitchFamily="34" charset="0"/>
                        </a:rPr>
                        <a:t>3</a:t>
                      </a:r>
                      <a:endParaRPr lang="en-ZA" sz="1100" dirty="0">
                        <a:effectLst/>
                        <a:latin typeface="Agency FB" panose="020B0503020202020204" pitchFamily="34" charset="0"/>
                        <a:ea typeface="Calibri" panose="020F0502020204030204" pitchFamily="34" charset="0"/>
                      </a:endParaRPr>
                    </a:p>
                  </a:txBody>
                  <a:tcPr marL="68580" marR="68580" marT="0" marB="0"/>
                </a:tc>
                <a:tc>
                  <a:txBody>
                    <a:bodyPr/>
                    <a:lstStyle/>
                    <a:p>
                      <a:pPr algn="l">
                        <a:spcAft>
                          <a:spcPts val="400"/>
                        </a:spcAft>
                      </a:pPr>
                      <a:r>
                        <a:rPr lang="en-ZA" sz="1100" dirty="0" smtClean="0">
                          <a:effectLst/>
                          <a:latin typeface="Agency FB" panose="020B0503020202020204" pitchFamily="34" charset="0"/>
                          <a:ea typeface="Calibri" panose="020F0502020204030204" pitchFamily="34" charset="0"/>
                        </a:rPr>
                        <a:t>Late</a:t>
                      </a:r>
                      <a:r>
                        <a:rPr lang="en-ZA" sz="1100" baseline="0" dirty="0" smtClean="0">
                          <a:effectLst/>
                          <a:latin typeface="Agency FB" panose="020B0503020202020204" pitchFamily="34" charset="0"/>
                          <a:ea typeface="Calibri" panose="020F0502020204030204" pitchFamily="34" charset="0"/>
                        </a:rPr>
                        <a:t> submissions and Poor communications</a:t>
                      </a:r>
                      <a:endParaRPr lang="en-ZA" sz="1100" dirty="0">
                        <a:effectLst/>
                        <a:latin typeface="Agency FB" panose="020B0503020202020204" pitchFamily="34" charset="0"/>
                        <a:ea typeface="Calibri" panose="020F0502020204030204" pitchFamily="34" charset="0"/>
                      </a:endParaRPr>
                    </a:p>
                  </a:txBody>
                  <a:tcPr marL="68580" marR="68580" marT="0" marB="0"/>
                </a:tc>
                <a:tc>
                  <a:txBody>
                    <a:bodyPr/>
                    <a:lstStyle/>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b="0" dirty="0" smtClean="0">
                          <a:latin typeface="Agency FB" panose="020B0503020202020204" pitchFamily="34" charset="0"/>
                          <a:cs typeface="Arial" panose="020B0604020202020204" pitchFamily="34" charset="0"/>
                        </a:rPr>
                        <a:t>Municipality</a:t>
                      </a:r>
                      <a:r>
                        <a:rPr lang="en-US" sz="1100" b="0" baseline="0" dirty="0" smtClean="0">
                          <a:latin typeface="Agency FB" panose="020B0503020202020204" pitchFamily="34" charset="0"/>
                          <a:cs typeface="Arial" panose="020B0604020202020204" pitchFamily="34" charset="0"/>
                        </a:rPr>
                        <a:t> to communicate with consultant to improve.</a:t>
                      </a:r>
                      <a:endParaRPr lang="en-US" sz="1100" b="0" dirty="0" smtClean="0">
                        <a:latin typeface="Agency FB" panose="020B0503020202020204" pitchFamily="34" charset="0"/>
                        <a:cs typeface="Arial" panose="020B0604020202020204" pitchFamily="34" charset="0"/>
                      </a:endParaRPr>
                    </a:p>
                  </a:txBody>
                  <a:tcPr marL="68580" marR="68580" marT="0" marB="0"/>
                </a:tc>
              </a:tr>
              <a:tr h="300426">
                <a:tc>
                  <a:txBody>
                    <a:bodyPr/>
                    <a:lstStyle/>
                    <a:p>
                      <a:pPr algn="l">
                        <a:spcAft>
                          <a:spcPts val="400"/>
                        </a:spcAft>
                      </a:pPr>
                      <a:r>
                        <a:rPr lang="en-ZA" sz="1100" dirty="0" err="1" smtClean="0">
                          <a:effectLst/>
                          <a:latin typeface="Agency FB" panose="020B0503020202020204" pitchFamily="34" charset="0"/>
                          <a:ea typeface="Calibri" panose="020F0502020204030204" pitchFamily="34" charset="0"/>
                        </a:rPr>
                        <a:t>Tshatshu</a:t>
                      </a:r>
                      <a:r>
                        <a:rPr lang="en-ZA" sz="1100" dirty="0" smtClean="0">
                          <a:effectLst/>
                          <a:latin typeface="Agency FB" panose="020B0503020202020204" pitchFamily="34" charset="0"/>
                          <a:ea typeface="Calibri" panose="020F0502020204030204" pitchFamily="34" charset="0"/>
                        </a:rPr>
                        <a:t> Consulting and Project Managers</a:t>
                      </a:r>
                      <a:endParaRPr lang="en-ZA" sz="1100" dirty="0">
                        <a:effectLst/>
                        <a:latin typeface="Agency FB" panose="020B0503020202020204" pitchFamily="34" charset="0"/>
                        <a:ea typeface="Calibri" panose="020F0502020204030204" pitchFamily="34" charset="0"/>
                      </a:endParaRPr>
                    </a:p>
                  </a:txBody>
                  <a:tcPr marL="68580" marR="68580" marT="0" marB="0"/>
                </a:tc>
                <a:tc>
                  <a:txBody>
                    <a:bodyPr/>
                    <a:lstStyle/>
                    <a:p>
                      <a:pPr algn="l">
                        <a:spcAft>
                          <a:spcPts val="400"/>
                        </a:spcAft>
                      </a:pPr>
                      <a:r>
                        <a:rPr lang="en-ZA" sz="1100" dirty="0" smtClean="0">
                          <a:effectLst/>
                          <a:latin typeface="Agency FB" panose="020B0503020202020204" pitchFamily="34" charset="0"/>
                          <a:ea typeface="Calibri" panose="020F0502020204030204" pitchFamily="34" charset="0"/>
                        </a:rPr>
                        <a:t>N11 Intersections</a:t>
                      </a:r>
                      <a:endParaRPr lang="en-ZA" sz="1100" dirty="0">
                        <a:effectLst/>
                        <a:latin typeface="Agency FB" panose="020B0503020202020204" pitchFamily="34" charset="0"/>
                        <a:ea typeface="Calibri" panose="020F0502020204030204" pitchFamily="34" charset="0"/>
                      </a:endParaRPr>
                    </a:p>
                  </a:txBody>
                  <a:tcPr marL="68580" marR="68580" marT="0" marB="0"/>
                </a:tc>
                <a:tc>
                  <a:txBody>
                    <a:bodyPr/>
                    <a:lstStyle/>
                    <a:p>
                      <a:pPr algn="l">
                        <a:spcAft>
                          <a:spcPts val="400"/>
                        </a:spcAft>
                      </a:pPr>
                      <a:r>
                        <a:rPr lang="en-ZA" sz="1100" dirty="0" smtClean="0">
                          <a:effectLst/>
                          <a:latin typeface="Agency FB" panose="020B0503020202020204" pitchFamily="34" charset="0"/>
                          <a:ea typeface="Calibri" panose="020F0502020204030204" pitchFamily="34" charset="0"/>
                        </a:rPr>
                        <a:t>5</a:t>
                      </a:r>
                      <a:endParaRPr lang="en-ZA" sz="1100" dirty="0">
                        <a:effectLst/>
                        <a:latin typeface="Agency FB" panose="020B0503020202020204" pitchFamily="34" charset="0"/>
                        <a:ea typeface="Calibri" panose="020F0502020204030204" pitchFamily="34" charset="0"/>
                      </a:endParaRPr>
                    </a:p>
                  </a:txBody>
                  <a:tcPr marL="68580" marR="68580" marT="0" marB="0"/>
                </a:tc>
                <a:tc>
                  <a:txBody>
                    <a:bodyPr/>
                    <a:lstStyle/>
                    <a:p>
                      <a:pPr algn="l">
                        <a:spcAft>
                          <a:spcPts val="400"/>
                        </a:spcAft>
                      </a:pPr>
                      <a:r>
                        <a:rPr lang="en-ZA" sz="1100" dirty="0" smtClean="0">
                          <a:effectLst/>
                          <a:latin typeface="Agency FB" panose="020B0503020202020204" pitchFamily="34" charset="0"/>
                          <a:ea typeface="Calibri" panose="020F0502020204030204" pitchFamily="34" charset="0"/>
                        </a:rPr>
                        <a:t>None </a:t>
                      </a:r>
                      <a:endParaRPr lang="en-ZA" sz="1100" dirty="0">
                        <a:effectLst/>
                        <a:latin typeface="Agency FB" panose="020B0503020202020204" pitchFamily="34" charset="0"/>
                        <a:ea typeface="Calibri" panose="020F0502020204030204" pitchFamily="34" charset="0"/>
                      </a:endParaRPr>
                    </a:p>
                  </a:txBody>
                  <a:tcPr marL="68580" marR="68580" marT="0" marB="0"/>
                </a:tc>
                <a:tc>
                  <a:txBody>
                    <a:bodyPr/>
                    <a:lstStyle/>
                    <a:p>
                      <a:pPr marL="285750" indent="-285750" algn="l">
                        <a:buFont typeface="Arial" panose="020B0604020202020204" pitchFamily="34" charset="0"/>
                        <a:buChar char="•"/>
                      </a:pPr>
                      <a:r>
                        <a:rPr lang="en-US" sz="1100" b="0" dirty="0" smtClean="0">
                          <a:latin typeface="Agency FB" panose="020B0503020202020204" pitchFamily="34" charset="0"/>
                          <a:cs typeface="Arial" panose="020B0604020202020204" pitchFamily="34" charset="0"/>
                        </a:rPr>
                        <a:t>None</a:t>
                      </a:r>
                    </a:p>
                  </a:txBody>
                  <a:tcPr marL="68580" marR="68580" marT="0" marB="0"/>
                </a:tc>
              </a:tr>
              <a:tr h="365735">
                <a:tc>
                  <a:txBody>
                    <a:bodyPr/>
                    <a:lstStyle/>
                    <a:p>
                      <a:pPr marL="0" marR="0" lvl="2" indent="0" algn="l" defTabSz="957924" rtl="0" eaLnBrk="1" fontAlgn="auto" latinLnBrk="0" hangingPunct="1">
                        <a:lnSpc>
                          <a:spcPct val="100000"/>
                        </a:lnSpc>
                        <a:spcBef>
                          <a:spcPts val="0"/>
                        </a:spcBef>
                        <a:spcAft>
                          <a:spcPts val="0"/>
                        </a:spcAft>
                        <a:buClrTx/>
                        <a:buSzTx/>
                        <a:buFontTx/>
                        <a:buNone/>
                        <a:tabLst/>
                        <a:defRPr/>
                      </a:pPr>
                      <a:r>
                        <a:rPr lang="en-ZA" sz="1100" b="0" kern="1200" dirty="0" err="1" smtClean="0">
                          <a:solidFill>
                            <a:schemeClr val="dk1"/>
                          </a:solidFill>
                          <a:latin typeface="Agency FB" panose="020B0503020202020204" pitchFamily="34" charset="0"/>
                          <a:ea typeface="+mn-ea"/>
                          <a:cs typeface="Arial" panose="020B0604020202020204" pitchFamily="34" charset="0"/>
                        </a:rPr>
                        <a:t>Marumo</a:t>
                      </a:r>
                      <a:r>
                        <a:rPr lang="en-ZA" sz="1100" b="0" kern="1200" dirty="0" smtClean="0">
                          <a:solidFill>
                            <a:schemeClr val="dk1"/>
                          </a:solidFill>
                          <a:latin typeface="Agency FB" panose="020B0503020202020204" pitchFamily="34" charset="0"/>
                          <a:ea typeface="+mn-ea"/>
                          <a:cs typeface="Arial" panose="020B0604020202020204" pitchFamily="34" charset="0"/>
                        </a:rPr>
                        <a:t> Consulting Engineers</a:t>
                      </a:r>
                    </a:p>
                  </a:txBody>
                  <a:tcPr marL="111568" marR="111568" marT="45711" marB="45711"/>
                </a:tc>
                <a:tc>
                  <a:txBody>
                    <a:bodyPr/>
                    <a:lstStyle/>
                    <a:p>
                      <a:pPr marL="0" marR="0" algn="l">
                        <a:lnSpc>
                          <a:spcPct val="115000"/>
                        </a:lnSpc>
                        <a:spcBef>
                          <a:spcPts val="0"/>
                        </a:spcBef>
                        <a:spcAft>
                          <a:spcPts val="0"/>
                        </a:spcAft>
                      </a:pPr>
                      <a:r>
                        <a:rPr lang="en-US" sz="1100" b="0" dirty="0" smtClean="0">
                          <a:effectLst/>
                          <a:latin typeface="Agency FB" panose="020B0503020202020204" pitchFamily="34" charset="0"/>
                          <a:ea typeface="Times New Roman"/>
                          <a:cs typeface="Arial" panose="020B0604020202020204" pitchFamily="34" charset="0"/>
                        </a:rPr>
                        <a:t>Reviewable of the Roads and </a:t>
                      </a:r>
                      <a:r>
                        <a:rPr lang="en-US" sz="1100" b="0" dirty="0" err="1" smtClean="0">
                          <a:effectLst/>
                          <a:latin typeface="Agency FB" panose="020B0503020202020204" pitchFamily="34" charset="0"/>
                          <a:ea typeface="Times New Roman"/>
                          <a:cs typeface="Arial" panose="020B0604020202020204" pitchFamily="34" charset="0"/>
                        </a:rPr>
                        <a:t>stormwater</a:t>
                      </a:r>
                      <a:r>
                        <a:rPr lang="en-US" sz="1100" b="0" dirty="0" smtClean="0">
                          <a:effectLst/>
                          <a:latin typeface="Agency FB" panose="020B0503020202020204" pitchFamily="34" charset="0"/>
                          <a:ea typeface="Times New Roman"/>
                          <a:cs typeface="Arial" panose="020B0604020202020204" pitchFamily="34" charset="0"/>
                        </a:rPr>
                        <a:t> Master Plan</a:t>
                      </a:r>
                    </a:p>
                  </a:txBody>
                  <a:tcPr marL="68580" marR="68580" marT="0" marB="0"/>
                </a:tc>
                <a:tc>
                  <a:txBody>
                    <a:bodyPr/>
                    <a:lstStyle/>
                    <a:p>
                      <a:pPr algn="l"/>
                      <a:r>
                        <a:rPr lang="en-US" sz="1100" b="0" dirty="0" smtClean="0">
                          <a:solidFill>
                            <a:schemeClr val="tx1"/>
                          </a:solidFill>
                          <a:latin typeface="Agency FB" panose="020B0503020202020204" pitchFamily="34" charset="0"/>
                          <a:cs typeface="Arial" panose="020B0604020202020204" pitchFamily="34" charset="0"/>
                        </a:rPr>
                        <a:t>5</a:t>
                      </a:r>
                      <a:endParaRPr lang="en-US" sz="1100" b="0" dirty="0">
                        <a:solidFill>
                          <a:schemeClr val="tx1"/>
                        </a:solidFill>
                        <a:latin typeface="Agency FB" panose="020B0503020202020204" pitchFamily="34" charset="0"/>
                        <a:cs typeface="Arial" panose="020B0604020202020204" pitchFamily="34" charset="0"/>
                      </a:endParaRPr>
                    </a:p>
                  </a:txBody>
                  <a:tcPr marT="45727" marB="45727"/>
                </a:tc>
                <a:tc>
                  <a:txBody>
                    <a:bodyPr/>
                    <a:lstStyle/>
                    <a:p>
                      <a:pPr algn="l">
                        <a:spcAft>
                          <a:spcPts val="400"/>
                        </a:spcAft>
                      </a:pPr>
                      <a:r>
                        <a:rPr lang="en-ZA" sz="1100" dirty="0" smtClean="0">
                          <a:effectLst/>
                          <a:latin typeface="Agency FB" panose="020B0503020202020204" pitchFamily="34" charset="0"/>
                          <a:ea typeface="Calibri" panose="020F0502020204030204" pitchFamily="34" charset="0"/>
                        </a:rPr>
                        <a:t>None </a:t>
                      </a:r>
                      <a:endParaRPr lang="en-ZA" sz="1100" dirty="0">
                        <a:effectLst/>
                        <a:latin typeface="Agency FB" panose="020B0503020202020204" pitchFamily="34" charset="0"/>
                        <a:ea typeface="Calibri" panose="020F0502020204030204" pitchFamily="34" charset="0"/>
                      </a:endParaRPr>
                    </a:p>
                  </a:txBody>
                  <a:tcPr marL="68580" marR="68580" marT="0" marB="0"/>
                </a:tc>
                <a:tc>
                  <a:txBody>
                    <a:bodyPr/>
                    <a:lstStyle/>
                    <a:p>
                      <a:pPr marL="285750" indent="-285750" algn="l">
                        <a:buFont typeface="Arial" panose="020B0604020202020204" pitchFamily="34" charset="0"/>
                        <a:buChar char="•"/>
                      </a:pPr>
                      <a:r>
                        <a:rPr lang="en-US" sz="1100" b="0" dirty="0" smtClean="0">
                          <a:latin typeface="Agency FB" panose="020B0503020202020204" pitchFamily="34" charset="0"/>
                          <a:cs typeface="Arial" panose="020B0604020202020204" pitchFamily="34" charset="0"/>
                        </a:rPr>
                        <a:t>None</a:t>
                      </a:r>
                    </a:p>
                  </a:txBody>
                  <a:tcPr marL="68580" marR="68580" marT="0" marB="0"/>
                </a:tc>
              </a:tr>
              <a:tr h="352674">
                <a:tc>
                  <a:txBody>
                    <a:bodyPr/>
                    <a:lstStyle/>
                    <a:p>
                      <a:pPr marL="0" marR="0" lvl="2" indent="0" algn="l" defTabSz="957924" rtl="0" eaLnBrk="1" fontAlgn="auto" latinLnBrk="0" hangingPunct="1">
                        <a:lnSpc>
                          <a:spcPct val="100000"/>
                        </a:lnSpc>
                        <a:spcBef>
                          <a:spcPts val="0"/>
                        </a:spcBef>
                        <a:spcAft>
                          <a:spcPts val="0"/>
                        </a:spcAft>
                        <a:buClrTx/>
                        <a:buSzTx/>
                        <a:buFontTx/>
                        <a:buNone/>
                        <a:tabLst/>
                        <a:defRPr/>
                      </a:pPr>
                      <a:r>
                        <a:rPr lang="en-ZA" sz="1100" b="0" kern="1200" dirty="0" smtClean="0">
                          <a:solidFill>
                            <a:schemeClr val="dk1"/>
                          </a:solidFill>
                          <a:latin typeface="Agency FB" panose="020B0503020202020204" pitchFamily="34" charset="0"/>
                          <a:ea typeface="+mn-ea"/>
                          <a:cs typeface="Arial" panose="020B0604020202020204" pitchFamily="34" charset="0"/>
                        </a:rPr>
                        <a:t>NJ Nkosana Business Enterprise</a:t>
                      </a:r>
                    </a:p>
                  </a:txBody>
                  <a:tcPr marL="111568" marR="111568" marT="45711" marB="45711"/>
                </a:tc>
                <a:tc>
                  <a:txBody>
                    <a:bodyPr/>
                    <a:lstStyle/>
                    <a:p>
                      <a:pPr marL="0" marR="0" algn="l">
                        <a:lnSpc>
                          <a:spcPct val="115000"/>
                        </a:lnSpc>
                        <a:spcBef>
                          <a:spcPts val="0"/>
                        </a:spcBef>
                        <a:spcAft>
                          <a:spcPts val="0"/>
                        </a:spcAft>
                      </a:pPr>
                      <a:r>
                        <a:rPr lang="en-US" sz="1100" b="0" dirty="0" smtClean="0">
                          <a:effectLst/>
                          <a:latin typeface="Agency FB" panose="020B0503020202020204" pitchFamily="34" charset="0"/>
                          <a:ea typeface="Times New Roman"/>
                          <a:cs typeface="Arial" panose="020B0604020202020204" pitchFamily="34" charset="0"/>
                        </a:rPr>
                        <a:t>Supply and delivery of roads maintenance Equipment for</a:t>
                      </a:r>
                      <a:r>
                        <a:rPr lang="en-US" sz="1100" b="0" baseline="0" dirty="0" smtClean="0">
                          <a:effectLst/>
                          <a:latin typeface="Agency FB" panose="020B0503020202020204" pitchFamily="34" charset="0"/>
                          <a:ea typeface="Times New Roman"/>
                          <a:cs typeface="Arial" panose="020B0604020202020204" pitchFamily="34" charset="0"/>
                        </a:rPr>
                        <a:t> 24 months as and when required</a:t>
                      </a:r>
                      <a:endParaRPr lang="en-US" sz="1100" b="0" dirty="0">
                        <a:effectLst/>
                        <a:latin typeface="Agency FB" panose="020B0503020202020204" pitchFamily="34" charset="0"/>
                        <a:ea typeface="Times New Roman"/>
                        <a:cs typeface="Arial" panose="020B0604020202020204" pitchFamily="34" charset="0"/>
                      </a:endParaRPr>
                    </a:p>
                  </a:txBody>
                  <a:tcPr marL="68580" marR="68580" marT="0" marB="0"/>
                </a:tc>
                <a:tc>
                  <a:txBody>
                    <a:bodyPr/>
                    <a:lstStyle/>
                    <a:p>
                      <a:pPr algn="l"/>
                      <a:r>
                        <a:rPr lang="en-US" sz="1100" b="0" dirty="0" smtClean="0">
                          <a:solidFill>
                            <a:schemeClr val="tx1"/>
                          </a:solidFill>
                          <a:latin typeface="Agency FB" panose="020B0503020202020204" pitchFamily="34" charset="0"/>
                          <a:cs typeface="Arial" panose="020B0604020202020204" pitchFamily="34" charset="0"/>
                        </a:rPr>
                        <a:t>5</a:t>
                      </a:r>
                      <a:endParaRPr lang="en-US" sz="1100" b="0" dirty="0">
                        <a:solidFill>
                          <a:schemeClr val="tx1"/>
                        </a:solidFill>
                        <a:latin typeface="Agency FB" panose="020B0503020202020204" pitchFamily="34" charset="0"/>
                        <a:cs typeface="Arial" panose="020B0604020202020204" pitchFamily="34" charset="0"/>
                      </a:endParaRPr>
                    </a:p>
                  </a:txBody>
                  <a:tcPr marT="45727" marB="45727"/>
                </a:tc>
                <a:tc>
                  <a:txBody>
                    <a:bodyPr/>
                    <a:lstStyle/>
                    <a:p>
                      <a:pPr algn="l">
                        <a:spcAft>
                          <a:spcPts val="400"/>
                        </a:spcAft>
                      </a:pPr>
                      <a:r>
                        <a:rPr lang="en-ZA" sz="1100" dirty="0" smtClean="0">
                          <a:effectLst/>
                          <a:latin typeface="Agency FB" panose="020B0503020202020204" pitchFamily="34" charset="0"/>
                          <a:ea typeface="Calibri" panose="020F0502020204030204" pitchFamily="34" charset="0"/>
                        </a:rPr>
                        <a:t>None </a:t>
                      </a:r>
                      <a:endParaRPr lang="en-ZA" sz="1100" dirty="0">
                        <a:effectLst/>
                        <a:latin typeface="Agency FB" panose="020B0503020202020204" pitchFamily="34" charset="0"/>
                        <a:ea typeface="Calibri" panose="020F0502020204030204" pitchFamily="34" charset="0"/>
                      </a:endParaRPr>
                    </a:p>
                  </a:txBody>
                  <a:tcPr marL="68580" marR="68580" marT="0" marB="0"/>
                </a:tc>
                <a:tc>
                  <a:txBody>
                    <a:bodyPr/>
                    <a:lstStyle/>
                    <a:p>
                      <a:pPr marL="285750" indent="-285750" algn="l">
                        <a:buFont typeface="Arial" panose="020B0604020202020204" pitchFamily="34" charset="0"/>
                        <a:buChar char="•"/>
                      </a:pPr>
                      <a:r>
                        <a:rPr lang="en-US" sz="1100" b="0" dirty="0" smtClean="0">
                          <a:latin typeface="Agency FB" panose="020B0503020202020204" pitchFamily="34" charset="0"/>
                          <a:cs typeface="Arial" panose="020B0604020202020204" pitchFamily="34" charset="0"/>
                        </a:rPr>
                        <a:t>None</a:t>
                      </a:r>
                    </a:p>
                  </a:txBody>
                  <a:tcPr marL="68580" marR="68580" marT="0" marB="0"/>
                </a:tc>
              </a:tr>
              <a:tr h="417984">
                <a:tc>
                  <a:txBody>
                    <a:bodyPr/>
                    <a:lstStyle/>
                    <a:p>
                      <a:pPr marL="0" marR="0" lvl="2" indent="0" algn="l" defTabSz="957924" rtl="0" eaLnBrk="1" fontAlgn="auto" latinLnBrk="0" hangingPunct="1">
                        <a:lnSpc>
                          <a:spcPct val="100000"/>
                        </a:lnSpc>
                        <a:spcBef>
                          <a:spcPts val="0"/>
                        </a:spcBef>
                        <a:spcAft>
                          <a:spcPts val="0"/>
                        </a:spcAft>
                        <a:buClrTx/>
                        <a:buSzTx/>
                        <a:buFontTx/>
                        <a:buNone/>
                        <a:tabLst/>
                        <a:defRPr/>
                      </a:pPr>
                      <a:r>
                        <a:rPr lang="en-ZA" sz="1100" b="0" kern="1200" dirty="0" err="1" smtClean="0">
                          <a:solidFill>
                            <a:schemeClr val="dk1"/>
                          </a:solidFill>
                          <a:latin typeface="Agency FB" panose="020B0503020202020204" pitchFamily="34" charset="0"/>
                          <a:ea typeface="+mn-ea"/>
                          <a:cs typeface="Arial" panose="020B0604020202020204" pitchFamily="34" charset="0"/>
                        </a:rPr>
                        <a:t>Maesh</a:t>
                      </a:r>
                      <a:r>
                        <a:rPr lang="en-ZA" sz="1100" b="0" kern="1200" dirty="0" smtClean="0">
                          <a:solidFill>
                            <a:schemeClr val="dk1"/>
                          </a:solidFill>
                          <a:latin typeface="Agency FB" panose="020B0503020202020204" pitchFamily="34" charset="0"/>
                          <a:ea typeface="+mn-ea"/>
                          <a:cs typeface="Arial" panose="020B0604020202020204" pitchFamily="34" charset="0"/>
                        </a:rPr>
                        <a:t> (Pty)Ltd</a:t>
                      </a:r>
                    </a:p>
                  </a:txBody>
                  <a:tcPr marL="111568" marR="111568" marT="45711" marB="45711"/>
                </a:tc>
                <a:tc>
                  <a:txBody>
                    <a:bodyPr/>
                    <a:lstStyle/>
                    <a:p>
                      <a:pPr marL="0" marR="0" algn="l">
                        <a:lnSpc>
                          <a:spcPct val="115000"/>
                        </a:lnSpc>
                        <a:spcBef>
                          <a:spcPts val="0"/>
                        </a:spcBef>
                        <a:spcAft>
                          <a:spcPts val="0"/>
                        </a:spcAft>
                      </a:pPr>
                      <a:r>
                        <a:rPr lang="en-US" sz="1100" b="0" dirty="0" smtClean="0">
                          <a:effectLst/>
                          <a:latin typeface="Agency FB" panose="020B0503020202020204" pitchFamily="34" charset="0"/>
                          <a:ea typeface="Times New Roman"/>
                          <a:cs typeface="Arial" panose="020B0604020202020204" pitchFamily="34" charset="0"/>
                        </a:rPr>
                        <a:t>Supply and delivery Asphalt  for</a:t>
                      </a:r>
                      <a:r>
                        <a:rPr lang="en-US" sz="1100" b="0" baseline="0" dirty="0" smtClean="0">
                          <a:effectLst/>
                          <a:latin typeface="Agency FB" panose="020B0503020202020204" pitchFamily="34" charset="0"/>
                          <a:ea typeface="Times New Roman"/>
                          <a:cs typeface="Arial" panose="020B0604020202020204" pitchFamily="34" charset="0"/>
                        </a:rPr>
                        <a:t> 24 months as and when required</a:t>
                      </a:r>
                      <a:endParaRPr lang="en-US" sz="1100" b="0" dirty="0">
                        <a:effectLst/>
                        <a:latin typeface="Agency FB" panose="020B0503020202020204" pitchFamily="34" charset="0"/>
                        <a:ea typeface="Times New Roman"/>
                        <a:cs typeface="Arial" panose="020B0604020202020204" pitchFamily="34" charset="0"/>
                      </a:endParaRPr>
                    </a:p>
                  </a:txBody>
                  <a:tcPr marL="68580" marR="68580" marT="0" marB="0"/>
                </a:tc>
                <a:tc>
                  <a:txBody>
                    <a:bodyPr/>
                    <a:lstStyle/>
                    <a:p>
                      <a:pPr algn="l"/>
                      <a:r>
                        <a:rPr lang="en-US" sz="1100" b="0" dirty="0" smtClean="0">
                          <a:solidFill>
                            <a:schemeClr val="tx1"/>
                          </a:solidFill>
                          <a:latin typeface="Agency FB" panose="020B0503020202020204" pitchFamily="34" charset="0"/>
                          <a:cs typeface="Arial" panose="020B0604020202020204" pitchFamily="34" charset="0"/>
                        </a:rPr>
                        <a:t>5</a:t>
                      </a:r>
                      <a:endParaRPr lang="en-US" sz="1100" b="0" dirty="0">
                        <a:solidFill>
                          <a:schemeClr val="tx1"/>
                        </a:solidFill>
                        <a:latin typeface="Agency FB" panose="020B0503020202020204" pitchFamily="34" charset="0"/>
                        <a:cs typeface="Arial" panose="020B0604020202020204" pitchFamily="34" charset="0"/>
                      </a:endParaRPr>
                    </a:p>
                  </a:txBody>
                  <a:tcPr marT="45727" marB="45727"/>
                </a:tc>
                <a:tc>
                  <a:txBody>
                    <a:bodyPr/>
                    <a:lstStyle/>
                    <a:p>
                      <a:pPr algn="l">
                        <a:spcAft>
                          <a:spcPts val="400"/>
                        </a:spcAft>
                      </a:pPr>
                      <a:r>
                        <a:rPr lang="en-ZA" sz="1100" dirty="0" smtClean="0">
                          <a:effectLst/>
                          <a:latin typeface="Agency FB" panose="020B0503020202020204" pitchFamily="34" charset="0"/>
                          <a:ea typeface="Calibri" panose="020F0502020204030204" pitchFamily="34" charset="0"/>
                        </a:rPr>
                        <a:t>None </a:t>
                      </a:r>
                      <a:endParaRPr lang="en-ZA" sz="1100" dirty="0">
                        <a:effectLst/>
                        <a:latin typeface="Agency FB" panose="020B0503020202020204" pitchFamily="34" charset="0"/>
                        <a:ea typeface="Calibri" panose="020F0502020204030204" pitchFamily="34" charset="0"/>
                      </a:endParaRPr>
                    </a:p>
                  </a:txBody>
                  <a:tcPr marL="68580" marR="68580" marT="0" marB="0"/>
                </a:tc>
                <a:tc>
                  <a:txBody>
                    <a:bodyPr/>
                    <a:lstStyle/>
                    <a:p>
                      <a:pPr marL="285750" indent="-285750" algn="l">
                        <a:buFont typeface="Arial" panose="020B0604020202020204" pitchFamily="34" charset="0"/>
                        <a:buChar char="•"/>
                      </a:pPr>
                      <a:r>
                        <a:rPr lang="en-US" sz="1100" b="0" dirty="0" smtClean="0">
                          <a:latin typeface="Agency FB" panose="020B0503020202020204" pitchFamily="34" charset="0"/>
                          <a:cs typeface="Arial" panose="020B0604020202020204" pitchFamily="34" charset="0"/>
                        </a:rPr>
                        <a:t>None</a:t>
                      </a:r>
                    </a:p>
                  </a:txBody>
                  <a:tcPr marL="68580" marR="68580" marT="0" marB="0"/>
                </a:tc>
              </a:tr>
              <a:tr h="444108">
                <a:tc>
                  <a:txBody>
                    <a:bodyPr/>
                    <a:lstStyle/>
                    <a:p>
                      <a:pPr marL="0" marR="0" lvl="2" indent="0" algn="l" defTabSz="957924" rtl="0" eaLnBrk="1" fontAlgn="auto" latinLnBrk="0" hangingPunct="1">
                        <a:lnSpc>
                          <a:spcPct val="100000"/>
                        </a:lnSpc>
                        <a:spcBef>
                          <a:spcPts val="0"/>
                        </a:spcBef>
                        <a:spcAft>
                          <a:spcPts val="0"/>
                        </a:spcAft>
                        <a:buClrTx/>
                        <a:buSzTx/>
                        <a:buFontTx/>
                        <a:buNone/>
                        <a:tabLst/>
                        <a:defRPr/>
                      </a:pPr>
                      <a:r>
                        <a:rPr lang="en-ZA" sz="1100" b="0" kern="1200" dirty="0" smtClean="0">
                          <a:solidFill>
                            <a:schemeClr val="dk1"/>
                          </a:solidFill>
                          <a:latin typeface="Agency FB" panose="020B0503020202020204" pitchFamily="34" charset="0"/>
                          <a:ea typeface="+mn-ea"/>
                          <a:cs typeface="Arial" panose="020B0604020202020204" pitchFamily="34" charset="0"/>
                        </a:rPr>
                        <a:t>Genius VIP</a:t>
                      </a:r>
                    </a:p>
                    <a:p>
                      <a:pPr marL="0" marR="0" lvl="2" indent="0" algn="l" defTabSz="957924" rtl="0" eaLnBrk="1" fontAlgn="auto" latinLnBrk="0" hangingPunct="1">
                        <a:lnSpc>
                          <a:spcPct val="100000"/>
                        </a:lnSpc>
                        <a:spcBef>
                          <a:spcPts val="0"/>
                        </a:spcBef>
                        <a:spcAft>
                          <a:spcPts val="0"/>
                        </a:spcAft>
                        <a:buClrTx/>
                        <a:buSzTx/>
                        <a:buFontTx/>
                        <a:buNone/>
                        <a:tabLst/>
                        <a:defRPr/>
                      </a:pPr>
                      <a:endParaRPr lang="en-ZA" sz="1100" b="0" kern="1200" dirty="0" smtClean="0">
                        <a:solidFill>
                          <a:schemeClr val="dk1"/>
                        </a:solidFill>
                        <a:latin typeface="Agency FB" panose="020B0503020202020204" pitchFamily="34" charset="0"/>
                        <a:ea typeface="+mn-ea"/>
                        <a:cs typeface="Arial" panose="020B0604020202020204" pitchFamily="34" charset="0"/>
                      </a:endParaRPr>
                    </a:p>
                    <a:p>
                      <a:pPr marL="0" marR="0" lvl="2" indent="0" algn="l" defTabSz="957924" rtl="0" eaLnBrk="1" fontAlgn="auto" latinLnBrk="0" hangingPunct="1">
                        <a:lnSpc>
                          <a:spcPct val="100000"/>
                        </a:lnSpc>
                        <a:spcBef>
                          <a:spcPts val="0"/>
                        </a:spcBef>
                        <a:spcAft>
                          <a:spcPts val="0"/>
                        </a:spcAft>
                        <a:buClrTx/>
                        <a:buSzTx/>
                        <a:buFontTx/>
                        <a:buNone/>
                        <a:tabLst/>
                        <a:defRPr/>
                      </a:pPr>
                      <a:endParaRPr lang="en-ZA" sz="1100" b="0" kern="1200" dirty="0" smtClean="0">
                        <a:solidFill>
                          <a:schemeClr val="dk1"/>
                        </a:solidFill>
                        <a:latin typeface="Agency FB" panose="020B0503020202020204" pitchFamily="34" charset="0"/>
                        <a:ea typeface="+mn-ea"/>
                        <a:cs typeface="Arial" panose="020B0604020202020204" pitchFamily="34" charset="0"/>
                      </a:endParaRPr>
                    </a:p>
                  </a:txBody>
                  <a:tcPr marL="111568" marR="111568" marT="45711" marB="45711"/>
                </a:tc>
                <a:tc>
                  <a:txBody>
                    <a:bodyPr/>
                    <a:lstStyle/>
                    <a:p>
                      <a:pPr marL="0" marR="0" algn="l">
                        <a:lnSpc>
                          <a:spcPct val="115000"/>
                        </a:lnSpc>
                        <a:spcBef>
                          <a:spcPts val="0"/>
                        </a:spcBef>
                        <a:spcAft>
                          <a:spcPts val="0"/>
                        </a:spcAft>
                      </a:pPr>
                      <a:r>
                        <a:rPr lang="en-US" sz="1100" b="0" dirty="0" smtClean="0">
                          <a:effectLst/>
                          <a:latin typeface="Agency FB" panose="020B0503020202020204" pitchFamily="34" charset="0"/>
                          <a:ea typeface="Times New Roman"/>
                          <a:cs typeface="Arial" panose="020B0604020202020204" pitchFamily="34" charset="0"/>
                        </a:rPr>
                        <a:t>Supply and</a:t>
                      </a:r>
                      <a:r>
                        <a:rPr lang="en-US" sz="1100" b="0" baseline="0" dirty="0" smtClean="0">
                          <a:effectLst/>
                          <a:latin typeface="Agency FB" panose="020B0503020202020204" pitchFamily="34" charset="0"/>
                          <a:ea typeface="Times New Roman"/>
                          <a:cs typeface="Arial" panose="020B0604020202020204" pitchFamily="34" charset="0"/>
                        </a:rPr>
                        <a:t> delivery of pipe and box Culverts</a:t>
                      </a:r>
                      <a:endParaRPr lang="en-US" sz="1100" b="0" dirty="0">
                        <a:effectLst/>
                        <a:latin typeface="Agency FB" panose="020B0503020202020204" pitchFamily="34" charset="0"/>
                        <a:ea typeface="Times New Roman"/>
                        <a:cs typeface="Arial" panose="020B0604020202020204" pitchFamily="34" charset="0"/>
                      </a:endParaRPr>
                    </a:p>
                  </a:txBody>
                  <a:tcPr marL="68580" marR="68580" marT="0" marB="0"/>
                </a:tc>
                <a:tc>
                  <a:txBody>
                    <a:bodyPr/>
                    <a:lstStyle/>
                    <a:p>
                      <a:pPr algn="l"/>
                      <a:r>
                        <a:rPr lang="en-US" sz="1100" b="0" dirty="0" smtClean="0">
                          <a:solidFill>
                            <a:schemeClr val="tx1"/>
                          </a:solidFill>
                          <a:latin typeface="Agency FB" panose="020B0503020202020204" pitchFamily="34" charset="0"/>
                          <a:cs typeface="Arial" panose="020B0604020202020204" pitchFamily="34" charset="0"/>
                        </a:rPr>
                        <a:t>5</a:t>
                      </a:r>
                      <a:endParaRPr lang="en-US" sz="1100" b="0" dirty="0">
                        <a:solidFill>
                          <a:schemeClr val="tx1"/>
                        </a:solidFill>
                        <a:latin typeface="Agency FB" panose="020B0503020202020204" pitchFamily="34" charset="0"/>
                        <a:cs typeface="Arial" panose="020B0604020202020204" pitchFamily="34" charset="0"/>
                      </a:endParaRPr>
                    </a:p>
                  </a:txBody>
                  <a:tcPr marT="45727" marB="45727"/>
                </a:tc>
                <a:tc>
                  <a:txBody>
                    <a:bodyPr/>
                    <a:lstStyle/>
                    <a:p>
                      <a:pPr algn="l">
                        <a:spcAft>
                          <a:spcPts val="400"/>
                        </a:spcAft>
                      </a:pPr>
                      <a:r>
                        <a:rPr lang="en-ZA" sz="1100" dirty="0" smtClean="0">
                          <a:effectLst/>
                          <a:latin typeface="Agency FB" panose="020B0503020202020204" pitchFamily="34" charset="0"/>
                          <a:ea typeface="Calibri" panose="020F0502020204030204" pitchFamily="34" charset="0"/>
                        </a:rPr>
                        <a:t>None </a:t>
                      </a:r>
                      <a:endParaRPr lang="en-ZA" sz="1100" dirty="0">
                        <a:effectLst/>
                        <a:latin typeface="Agency FB" panose="020B0503020202020204" pitchFamily="34" charset="0"/>
                        <a:ea typeface="Calibri" panose="020F0502020204030204" pitchFamily="34" charset="0"/>
                      </a:endParaRPr>
                    </a:p>
                  </a:txBody>
                  <a:tcPr marL="68580" marR="68580" marT="0" marB="0"/>
                </a:tc>
                <a:tc>
                  <a:txBody>
                    <a:bodyPr/>
                    <a:lstStyle/>
                    <a:p>
                      <a:pPr marL="285750" indent="-285750" algn="l">
                        <a:buFont typeface="Arial" panose="020B0604020202020204" pitchFamily="34" charset="0"/>
                        <a:buChar char="•"/>
                      </a:pPr>
                      <a:r>
                        <a:rPr lang="en-US" sz="1100" b="0" dirty="0" smtClean="0">
                          <a:latin typeface="Agency FB" panose="020B0503020202020204" pitchFamily="34" charset="0"/>
                          <a:cs typeface="Arial" panose="020B0604020202020204" pitchFamily="34" charset="0"/>
                        </a:rPr>
                        <a:t>None</a:t>
                      </a:r>
                    </a:p>
                  </a:txBody>
                  <a:tcPr marL="68580" marR="68580" marT="0" marB="0"/>
                </a:tc>
              </a:tr>
              <a:tr h="444108">
                <a:tc>
                  <a:txBody>
                    <a:bodyPr/>
                    <a:lstStyle/>
                    <a:p>
                      <a:pPr marL="0" marR="0" lvl="2" indent="0" algn="l" defTabSz="957924" rtl="0" eaLnBrk="1" fontAlgn="auto" latinLnBrk="0" hangingPunct="1">
                        <a:lnSpc>
                          <a:spcPct val="100000"/>
                        </a:lnSpc>
                        <a:spcBef>
                          <a:spcPts val="0"/>
                        </a:spcBef>
                        <a:spcAft>
                          <a:spcPts val="0"/>
                        </a:spcAft>
                        <a:buClrTx/>
                        <a:buSzTx/>
                        <a:buFontTx/>
                        <a:buNone/>
                        <a:tabLst/>
                        <a:defRPr/>
                      </a:pPr>
                      <a:r>
                        <a:rPr lang="en-ZA" sz="1100" b="0" kern="1200" dirty="0" err="1" smtClean="0">
                          <a:solidFill>
                            <a:schemeClr val="dk1"/>
                          </a:solidFill>
                          <a:latin typeface="Agency FB" panose="020B0503020202020204" pitchFamily="34" charset="0"/>
                          <a:ea typeface="+mn-ea"/>
                          <a:cs typeface="Arial" panose="020B0604020202020204" pitchFamily="34" charset="0"/>
                        </a:rPr>
                        <a:t>Ntshadikwe</a:t>
                      </a:r>
                      <a:r>
                        <a:rPr lang="en-ZA" sz="1100" b="0" kern="1200" baseline="0" dirty="0" smtClean="0">
                          <a:solidFill>
                            <a:schemeClr val="dk1"/>
                          </a:solidFill>
                          <a:latin typeface="Agency FB" panose="020B0503020202020204" pitchFamily="34" charset="0"/>
                          <a:ea typeface="+mn-ea"/>
                          <a:cs typeface="Arial" panose="020B0604020202020204" pitchFamily="34" charset="0"/>
                        </a:rPr>
                        <a:t> Construction and Projects</a:t>
                      </a:r>
                      <a:endParaRPr lang="en-ZA" sz="1100" b="0" kern="1200" dirty="0" smtClean="0">
                        <a:solidFill>
                          <a:schemeClr val="dk1"/>
                        </a:solidFill>
                        <a:latin typeface="Agency FB" panose="020B0503020202020204" pitchFamily="34" charset="0"/>
                        <a:ea typeface="+mn-ea"/>
                        <a:cs typeface="Arial" panose="020B0604020202020204" pitchFamily="34" charset="0"/>
                      </a:endParaRPr>
                    </a:p>
                  </a:txBody>
                  <a:tcPr marL="111568" marR="111568" marT="45711" marB="45711"/>
                </a:tc>
                <a:tc>
                  <a:txBody>
                    <a:bodyPr/>
                    <a:lstStyle/>
                    <a:p>
                      <a:pPr marL="0" marR="0" algn="l">
                        <a:lnSpc>
                          <a:spcPct val="115000"/>
                        </a:lnSpc>
                        <a:spcBef>
                          <a:spcPts val="0"/>
                        </a:spcBef>
                        <a:spcAft>
                          <a:spcPts val="0"/>
                        </a:spcAft>
                      </a:pPr>
                      <a:r>
                        <a:rPr lang="en-US" sz="1100" b="0" dirty="0" smtClean="0">
                          <a:effectLst/>
                          <a:latin typeface="Agency FB" panose="020B0503020202020204" pitchFamily="34" charset="0"/>
                          <a:ea typeface="Times New Roman"/>
                          <a:cs typeface="Arial" panose="020B0604020202020204" pitchFamily="34" charset="0"/>
                        </a:rPr>
                        <a:t>Supply and delivery of temporary </a:t>
                      </a:r>
                      <a:r>
                        <a:rPr lang="en-US" sz="1100" b="0" dirty="0" err="1" smtClean="0">
                          <a:effectLst/>
                          <a:latin typeface="Agency FB" panose="020B0503020202020204" pitchFamily="34" charset="0"/>
                          <a:ea typeface="Times New Roman"/>
                          <a:cs typeface="Arial" panose="020B0604020202020204" pitchFamily="34" charset="0"/>
                        </a:rPr>
                        <a:t>nd</a:t>
                      </a:r>
                      <a:r>
                        <a:rPr lang="en-US" sz="1100" b="0" dirty="0" smtClean="0">
                          <a:effectLst/>
                          <a:latin typeface="Agency FB" panose="020B0503020202020204" pitchFamily="34" charset="0"/>
                          <a:ea typeface="Times New Roman"/>
                          <a:cs typeface="Arial" panose="020B0604020202020204" pitchFamily="34" charset="0"/>
                        </a:rPr>
                        <a:t> permanent roads signs</a:t>
                      </a:r>
                      <a:endParaRPr lang="en-US" sz="1100" b="0" dirty="0">
                        <a:effectLst/>
                        <a:latin typeface="Agency FB" panose="020B0503020202020204" pitchFamily="34" charset="0"/>
                        <a:ea typeface="Times New Roman"/>
                        <a:cs typeface="Arial" panose="020B0604020202020204" pitchFamily="34" charset="0"/>
                      </a:endParaRPr>
                    </a:p>
                  </a:txBody>
                  <a:tcPr marL="68580" marR="68580" marT="0" marB="0"/>
                </a:tc>
                <a:tc>
                  <a:txBody>
                    <a:bodyPr/>
                    <a:lstStyle/>
                    <a:p>
                      <a:pPr algn="l"/>
                      <a:r>
                        <a:rPr lang="en-US" sz="1100" b="0" dirty="0" smtClean="0">
                          <a:solidFill>
                            <a:schemeClr val="tx1"/>
                          </a:solidFill>
                          <a:latin typeface="Agency FB" panose="020B0503020202020204" pitchFamily="34" charset="0"/>
                          <a:cs typeface="Arial" panose="020B0604020202020204" pitchFamily="34" charset="0"/>
                        </a:rPr>
                        <a:t>5</a:t>
                      </a:r>
                      <a:endParaRPr lang="en-US" sz="1100" b="0" dirty="0">
                        <a:solidFill>
                          <a:schemeClr val="tx1"/>
                        </a:solidFill>
                        <a:latin typeface="Agency FB" panose="020B0503020202020204" pitchFamily="34" charset="0"/>
                        <a:cs typeface="Arial" panose="020B0604020202020204" pitchFamily="34" charset="0"/>
                      </a:endParaRPr>
                    </a:p>
                  </a:txBody>
                  <a:tcPr marT="45727" marB="45727"/>
                </a:tc>
                <a:tc>
                  <a:txBody>
                    <a:bodyPr/>
                    <a:lstStyle/>
                    <a:p>
                      <a:pPr algn="l">
                        <a:spcAft>
                          <a:spcPts val="400"/>
                        </a:spcAft>
                      </a:pPr>
                      <a:r>
                        <a:rPr lang="en-ZA" sz="1100" dirty="0" smtClean="0">
                          <a:effectLst/>
                          <a:latin typeface="Agency FB" panose="020B0503020202020204" pitchFamily="34" charset="0"/>
                          <a:ea typeface="Calibri" panose="020F0502020204030204" pitchFamily="34" charset="0"/>
                        </a:rPr>
                        <a:t>None </a:t>
                      </a:r>
                      <a:endParaRPr lang="en-ZA" sz="1100" dirty="0">
                        <a:effectLst/>
                        <a:latin typeface="Agency FB" panose="020B0503020202020204" pitchFamily="34" charset="0"/>
                        <a:ea typeface="Calibri" panose="020F0502020204030204" pitchFamily="34" charset="0"/>
                      </a:endParaRPr>
                    </a:p>
                  </a:txBody>
                  <a:tcPr marL="68580" marR="68580" marT="0" marB="0"/>
                </a:tc>
                <a:tc>
                  <a:txBody>
                    <a:bodyPr/>
                    <a:lstStyle/>
                    <a:p>
                      <a:pPr marL="285750" indent="-285750" algn="l">
                        <a:buFont typeface="Arial" panose="020B0604020202020204" pitchFamily="34" charset="0"/>
                        <a:buChar char="•"/>
                      </a:pPr>
                      <a:r>
                        <a:rPr lang="en-US" sz="1100" b="0" dirty="0" smtClean="0">
                          <a:latin typeface="Agency FB" panose="020B0503020202020204" pitchFamily="34" charset="0"/>
                          <a:cs typeface="Arial" panose="020B0604020202020204" pitchFamily="34" charset="0"/>
                        </a:rPr>
                        <a:t>None</a:t>
                      </a:r>
                    </a:p>
                  </a:txBody>
                  <a:tcPr marL="68580" marR="68580" marT="0" marB="0"/>
                </a:tc>
              </a:tr>
              <a:tr h="444108">
                <a:tc>
                  <a:txBody>
                    <a:bodyPr/>
                    <a:lstStyle/>
                    <a:p>
                      <a:pPr marL="0" marR="0" lvl="2" indent="0" algn="l" defTabSz="957924" rtl="0" eaLnBrk="1" fontAlgn="auto" latinLnBrk="0" hangingPunct="1">
                        <a:lnSpc>
                          <a:spcPct val="100000"/>
                        </a:lnSpc>
                        <a:spcBef>
                          <a:spcPts val="0"/>
                        </a:spcBef>
                        <a:spcAft>
                          <a:spcPts val="0"/>
                        </a:spcAft>
                        <a:buClrTx/>
                        <a:buSzTx/>
                        <a:buFontTx/>
                        <a:buNone/>
                        <a:tabLst/>
                        <a:defRPr/>
                      </a:pPr>
                      <a:r>
                        <a:rPr lang="en-ZA" sz="1100" b="0" kern="1200" dirty="0" err="1" smtClean="0">
                          <a:solidFill>
                            <a:schemeClr val="dk1"/>
                          </a:solidFill>
                          <a:latin typeface="Agency FB" panose="020B0503020202020204" pitchFamily="34" charset="0"/>
                          <a:ea typeface="+mn-ea"/>
                          <a:cs typeface="Arial" panose="020B0604020202020204" pitchFamily="34" charset="0"/>
                        </a:rPr>
                        <a:t>Mashmock</a:t>
                      </a:r>
                      <a:r>
                        <a:rPr lang="en-ZA" sz="1100" b="0" kern="1200" dirty="0" smtClean="0">
                          <a:solidFill>
                            <a:schemeClr val="dk1"/>
                          </a:solidFill>
                          <a:latin typeface="Agency FB" panose="020B0503020202020204" pitchFamily="34" charset="0"/>
                          <a:ea typeface="+mn-ea"/>
                          <a:cs typeface="Arial" panose="020B0604020202020204" pitchFamily="34" charset="0"/>
                        </a:rPr>
                        <a:t> </a:t>
                      </a:r>
                    </a:p>
                  </a:txBody>
                  <a:tcPr marL="111568" marR="111568" marT="45711" marB="45711"/>
                </a:tc>
                <a:tc>
                  <a:txBody>
                    <a:bodyPr/>
                    <a:lstStyle/>
                    <a:p>
                      <a:pPr marL="0" marR="0" algn="l">
                        <a:lnSpc>
                          <a:spcPct val="115000"/>
                        </a:lnSpc>
                        <a:spcBef>
                          <a:spcPts val="0"/>
                        </a:spcBef>
                        <a:spcAft>
                          <a:spcPts val="0"/>
                        </a:spcAft>
                      </a:pPr>
                      <a:r>
                        <a:rPr lang="en-US" sz="1100" b="0" dirty="0" smtClean="0">
                          <a:effectLst/>
                          <a:latin typeface="Agency FB" panose="020B0503020202020204" pitchFamily="34" charset="0"/>
                          <a:ea typeface="Times New Roman"/>
                          <a:cs typeface="Arial" panose="020B0604020202020204" pitchFamily="34" charset="0"/>
                        </a:rPr>
                        <a:t>Supply and delivery of PPE’’s for EPWP</a:t>
                      </a:r>
                      <a:endParaRPr lang="en-US" sz="1100" b="0" dirty="0">
                        <a:effectLst/>
                        <a:latin typeface="Agency FB" panose="020B0503020202020204" pitchFamily="34" charset="0"/>
                        <a:ea typeface="Times New Roman"/>
                        <a:cs typeface="Arial" panose="020B0604020202020204" pitchFamily="34" charset="0"/>
                      </a:endParaRPr>
                    </a:p>
                  </a:txBody>
                  <a:tcPr marL="68580" marR="68580" marT="0" marB="0"/>
                </a:tc>
                <a:tc>
                  <a:txBody>
                    <a:bodyPr/>
                    <a:lstStyle/>
                    <a:p>
                      <a:pPr algn="l"/>
                      <a:r>
                        <a:rPr lang="en-US" sz="1100" b="0" dirty="0" smtClean="0">
                          <a:solidFill>
                            <a:schemeClr val="tx1"/>
                          </a:solidFill>
                          <a:latin typeface="Agency FB" panose="020B0503020202020204" pitchFamily="34" charset="0"/>
                          <a:cs typeface="Arial" panose="020B0604020202020204" pitchFamily="34" charset="0"/>
                        </a:rPr>
                        <a:t>5</a:t>
                      </a:r>
                      <a:endParaRPr lang="en-US" sz="1100" b="0" dirty="0">
                        <a:solidFill>
                          <a:schemeClr val="tx1"/>
                        </a:solidFill>
                        <a:latin typeface="Agency FB" panose="020B0503020202020204" pitchFamily="34" charset="0"/>
                        <a:cs typeface="Arial" panose="020B0604020202020204" pitchFamily="34" charset="0"/>
                      </a:endParaRPr>
                    </a:p>
                  </a:txBody>
                  <a:tcPr marT="45727" marB="45727"/>
                </a:tc>
                <a:tc>
                  <a:txBody>
                    <a:bodyPr/>
                    <a:lstStyle/>
                    <a:p>
                      <a:pPr algn="l">
                        <a:spcAft>
                          <a:spcPts val="400"/>
                        </a:spcAft>
                      </a:pPr>
                      <a:r>
                        <a:rPr lang="en-ZA" sz="1100" dirty="0" smtClean="0">
                          <a:effectLst/>
                          <a:latin typeface="Agency FB" panose="020B0503020202020204" pitchFamily="34" charset="0"/>
                          <a:ea typeface="Calibri" panose="020F0502020204030204" pitchFamily="34" charset="0"/>
                        </a:rPr>
                        <a:t>None </a:t>
                      </a:r>
                      <a:endParaRPr lang="en-ZA" sz="1100" dirty="0">
                        <a:effectLst/>
                        <a:latin typeface="Agency FB" panose="020B0503020202020204" pitchFamily="34" charset="0"/>
                        <a:ea typeface="Calibri" panose="020F0502020204030204" pitchFamily="34" charset="0"/>
                      </a:endParaRPr>
                    </a:p>
                  </a:txBody>
                  <a:tcPr marL="68580" marR="68580" marT="0" marB="0"/>
                </a:tc>
                <a:tc>
                  <a:txBody>
                    <a:bodyPr/>
                    <a:lstStyle/>
                    <a:p>
                      <a:pPr marL="285750" indent="-285750" algn="l">
                        <a:buFont typeface="Arial" panose="020B0604020202020204" pitchFamily="34" charset="0"/>
                        <a:buChar char="•"/>
                      </a:pPr>
                      <a:r>
                        <a:rPr lang="en-US" sz="1100" b="0" dirty="0" smtClean="0">
                          <a:latin typeface="Agency FB" panose="020B0503020202020204" pitchFamily="34" charset="0"/>
                          <a:cs typeface="Arial" panose="020B0604020202020204" pitchFamily="34" charset="0"/>
                        </a:rPr>
                        <a:t>None</a:t>
                      </a:r>
                    </a:p>
                  </a:txBody>
                  <a:tcPr marL="68580" marR="68580" marT="0" marB="0"/>
                </a:tc>
              </a:tr>
              <a:tr h="444108">
                <a:tc>
                  <a:txBody>
                    <a:bodyPr/>
                    <a:lstStyle/>
                    <a:p>
                      <a:pPr marL="0" marR="0" lvl="2" indent="0" algn="l" defTabSz="957924" rtl="0" eaLnBrk="1" fontAlgn="auto" latinLnBrk="0" hangingPunct="1">
                        <a:lnSpc>
                          <a:spcPct val="100000"/>
                        </a:lnSpc>
                        <a:spcBef>
                          <a:spcPts val="0"/>
                        </a:spcBef>
                        <a:spcAft>
                          <a:spcPts val="0"/>
                        </a:spcAft>
                        <a:buClrTx/>
                        <a:buSzTx/>
                        <a:buFontTx/>
                        <a:buNone/>
                        <a:tabLst/>
                        <a:defRPr/>
                      </a:pPr>
                      <a:endParaRPr lang="en-ZA" sz="1100" b="0" kern="1200" dirty="0" smtClean="0">
                        <a:solidFill>
                          <a:schemeClr val="dk1"/>
                        </a:solidFill>
                        <a:latin typeface="Agency FB" panose="020B0503020202020204" pitchFamily="34" charset="0"/>
                        <a:ea typeface="+mn-ea"/>
                        <a:cs typeface="Arial" panose="020B0604020202020204" pitchFamily="34" charset="0"/>
                      </a:endParaRPr>
                    </a:p>
                  </a:txBody>
                  <a:tcPr marL="111568" marR="111568" marT="45711" marB="45711"/>
                </a:tc>
                <a:tc>
                  <a:txBody>
                    <a:bodyPr/>
                    <a:lstStyle/>
                    <a:p>
                      <a:pPr marL="0" marR="0" algn="l">
                        <a:lnSpc>
                          <a:spcPct val="115000"/>
                        </a:lnSpc>
                        <a:spcBef>
                          <a:spcPts val="0"/>
                        </a:spcBef>
                        <a:spcAft>
                          <a:spcPts val="0"/>
                        </a:spcAft>
                      </a:pPr>
                      <a:endParaRPr lang="en-US" sz="1100" b="0" dirty="0">
                        <a:effectLst/>
                        <a:latin typeface="Agency FB" panose="020B0503020202020204" pitchFamily="34" charset="0"/>
                        <a:ea typeface="Times New Roman"/>
                        <a:cs typeface="Arial" panose="020B0604020202020204" pitchFamily="34" charset="0"/>
                      </a:endParaRPr>
                    </a:p>
                  </a:txBody>
                  <a:tcPr marL="68580" marR="68580" marT="0" marB="0"/>
                </a:tc>
                <a:tc>
                  <a:txBody>
                    <a:bodyPr/>
                    <a:lstStyle/>
                    <a:p>
                      <a:pPr algn="l"/>
                      <a:endParaRPr lang="en-US" sz="1100" b="0" dirty="0">
                        <a:solidFill>
                          <a:schemeClr val="tx1"/>
                        </a:solidFill>
                        <a:latin typeface="Agency FB" panose="020B0503020202020204" pitchFamily="34" charset="0"/>
                        <a:cs typeface="Arial" panose="020B0604020202020204" pitchFamily="34" charset="0"/>
                      </a:endParaRPr>
                    </a:p>
                  </a:txBody>
                  <a:tcPr marT="45727" marB="45727"/>
                </a:tc>
                <a:tc>
                  <a:txBody>
                    <a:bodyPr/>
                    <a:lstStyle/>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ZA" sz="1100" baseline="0" dirty="0" smtClean="0">
                        <a:latin typeface="Agency FB" panose="020B0503020202020204" pitchFamily="34" charset="0"/>
                        <a:cs typeface="Arial" panose="020B0604020202020204" pitchFamily="34" charset="0"/>
                      </a:endParaRPr>
                    </a:p>
                  </a:txBody>
                  <a:tcPr marL="111551" marR="111551" marT="45709" marB="45709"/>
                </a:tc>
                <a:tc>
                  <a:txBody>
                    <a:bodyPr/>
                    <a:lstStyle/>
                    <a:p>
                      <a:pPr marL="285750" indent="-285750" algn="l">
                        <a:buFont typeface="Arial" panose="020B0604020202020204" pitchFamily="34" charset="0"/>
                        <a:buChar char="•"/>
                      </a:pPr>
                      <a:endParaRPr lang="en-US" sz="1100" b="0" dirty="0" smtClean="0">
                        <a:latin typeface="Agency FB" panose="020B0503020202020204" pitchFamily="34" charset="0"/>
                        <a:cs typeface="Arial" panose="020B0604020202020204" pitchFamily="34" charset="0"/>
                      </a:endParaRPr>
                    </a:p>
                  </a:txBody>
                  <a:tcPr marL="68580" marR="68580" marT="0" marB="0"/>
                </a:tc>
              </a:tr>
            </a:tbl>
          </a:graphicData>
        </a:graphic>
      </p:graphicFrame>
    </p:spTree>
    <p:extLst>
      <p:ext uri="{BB962C8B-B14F-4D97-AF65-F5344CB8AC3E}">
        <p14:creationId xmlns:p14="http://schemas.microsoft.com/office/powerpoint/2010/main" val="3568437514"/>
      </p:ext>
    </p:extLst>
  </p:cSld>
  <p:clrMapOvr>
    <a:masterClrMapping/>
  </p:clrMapOvr>
  <p:transition spd="slow">
    <p:fade/>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6089073" y="-16164"/>
            <a:ext cx="3982029" cy="923330"/>
          </a:xfrm>
          <a:prstGeom prst="rect">
            <a:avLst/>
          </a:prstGeom>
          <a:solidFill>
            <a:srgbClr val="92D050"/>
          </a:solidFill>
        </p:spPr>
        <p:txBody>
          <a:bodyPr wrap="square" rtlCol="0">
            <a:spAutoFit/>
          </a:bodyPr>
          <a:lstStyle/>
          <a:p>
            <a:pPr algn="ctr"/>
            <a:r>
              <a:rPr lang="en-US" b="1" dirty="0" smtClean="0">
                <a:solidFill>
                  <a:srgbClr val="002060"/>
                </a:solidFill>
              </a:rPr>
              <a:t>EPMLM 2015/2016 ANNUAL PERFORMANCE RESULTS INFRASTRUCTURE</a:t>
            </a:r>
            <a:endParaRPr lang="en-US" b="1" dirty="0">
              <a:solidFill>
                <a:srgbClr val="002060"/>
              </a:solidFill>
            </a:endParaRPr>
          </a:p>
        </p:txBody>
      </p:sp>
      <p:pic>
        <p:nvPicPr>
          <p:cNvPr id="15362"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071102" y="-28466"/>
            <a:ext cx="914400" cy="703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Slide Number Placeholder 3"/>
          <p:cNvSpPr>
            <a:spLocks noGrp="1"/>
          </p:cNvSpPr>
          <p:nvPr>
            <p:ph type="sldNum" sz="quarter" idx="12"/>
          </p:nvPr>
        </p:nvSpPr>
        <p:spPr/>
        <p:txBody>
          <a:bodyPr/>
          <a:lstStyle/>
          <a:p>
            <a:fld id="{01BCFC26-62B4-4113-B485-962636936649}" type="slidenum">
              <a:rPr lang="en-US" smtClean="0"/>
              <a:pPr/>
              <a:t>37</a:t>
            </a:fld>
            <a:endParaRPr lang="en-US"/>
          </a:p>
        </p:txBody>
      </p:sp>
      <p:sp>
        <p:nvSpPr>
          <p:cNvPr id="7" name="TextBox 6"/>
          <p:cNvSpPr txBox="1"/>
          <p:nvPr/>
        </p:nvSpPr>
        <p:spPr>
          <a:xfrm>
            <a:off x="621217" y="323166"/>
            <a:ext cx="4800600" cy="368300"/>
          </a:xfrm>
          <a:prstGeom prst="rect">
            <a:avLst/>
          </a:prstGeom>
          <a:ln/>
        </p:spPr>
        <p:style>
          <a:lnRef idx="1">
            <a:schemeClr val="accent1"/>
          </a:lnRef>
          <a:fillRef idx="2">
            <a:schemeClr val="accent1"/>
          </a:fillRef>
          <a:effectRef idx="1">
            <a:schemeClr val="accent1"/>
          </a:effectRef>
          <a:fontRef idx="minor">
            <a:schemeClr val="dk1"/>
          </a:fontRef>
        </p:style>
        <p:txBody>
          <a:bodyPr>
            <a:spAutoFit/>
          </a:bodyPr>
          <a:lstStyle/>
          <a:p>
            <a:pPr algn="ctr" eaLnBrk="1" hangingPunct="1">
              <a:defRPr/>
            </a:pPr>
            <a:r>
              <a:rPr lang="en-US" dirty="0" smtClean="0"/>
              <a:t>Performance of Service Providers</a:t>
            </a:r>
            <a:endParaRPr lang="en-US" dirty="0"/>
          </a:p>
        </p:txBody>
      </p:sp>
      <p:graphicFrame>
        <p:nvGraphicFramePr>
          <p:cNvPr id="9" name="Content Placeholder 5"/>
          <p:cNvGraphicFramePr>
            <a:graphicFrameLocks/>
          </p:cNvGraphicFramePr>
          <p:nvPr>
            <p:extLst>
              <p:ext uri="{D42A27DB-BD31-4B8C-83A1-F6EECF244321}">
                <p14:modId xmlns:p14="http://schemas.microsoft.com/office/powerpoint/2010/main" val="2373057366"/>
              </p:ext>
            </p:extLst>
          </p:nvPr>
        </p:nvGraphicFramePr>
        <p:xfrm>
          <a:off x="766482" y="1048870"/>
          <a:ext cx="10636624" cy="4755208"/>
        </p:xfrm>
        <a:graphic>
          <a:graphicData uri="http://schemas.openxmlformats.org/drawingml/2006/table">
            <a:tbl>
              <a:tblPr firstRow="1" bandRow="1">
                <a:tableStyleId>{5C22544A-7EE6-4342-B048-85BDC9FD1C3A}</a:tableStyleId>
              </a:tblPr>
              <a:tblGrid>
                <a:gridCol w="1932949"/>
                <a:gridCol w="1711204"/>
                <a:gridCol w="1392556"/>
                <a:gridCol w="2733426"/>
                <a:gridCol w="2866489"/>
              </a:tblGrid>
              <a:tr h="846622">
                <a:tc>
                  <a:txBody>
                    <a:bodyPr/>
                    <a:lstStyle/>
                    <a:p>
                      <a:r>
                        <a:rPr lang="en-US" sz="1300" dirty="0" smtClean="0">
                          <a:solidFill>
                            <a:schemeClr val="tx1"/>
                          </a:solidFill>
                        </a:rPr>
                        <a:t>SERVICE PROVIDER </a:t>
                      </a:r>
                      <a:endParaRPr lang="en-US" sz="1300" dirty="0">
                        <a:solidFill>
                          <a:schemeClr val="tx1"/>
                        </a:solidFill>
                      </a:endParaRPr>
                    </a:p>
                  </a:txBody>
                  <a:tcPr marT="45736" marB="45736"/>
                </a:tc>
                <a:tc>
                  <a:txBody>
                    <a:bodyPr/>
                    <a:lstStyle/>
                    <a:p>
                      <a:r>
                        <a:rPr lang="en-US" sz="1300" dirty="0" smtClean="0">
                          <a:solidFill>
                            <a:schemeClr val="tx1"/>
                          </a:solidFill>
                        </a:rPr>
                        <a:t>PROJECT/SERVICE</a:t>
                      </a:r>
                      <a:endParaRPr lang="en-US" sz="1300" dirty="0">
                        <a:solidFill>
                          <a:schemeClr val="tx1"/>
                        </a:solidFill>
                      </a:endParaRPr>
                    </a:p>
                  </a:txBody>
                  <a:tcPr marT="45736" marB="45736"/>
                </a:tc>
                <a:tc>
                  <a:txBody>
                    <a:bodyPr/>
                    <a:lstStyle/>
                    <a:p>
                      <a:r>
                        <a:rPr lang="en-US" sz="1300" dirty="0" smtClean="0">
                          <a:solidFill>
                            <a:schemeClr val="tx1"/>
                          </a:solidFill>
                        </a:rPr>
                        <a:t>PERFORMANCE</a:t>
                      </a:r>
                      <a:endParaRPr lang="en-US" sz="1300" dirty="0">
                        <a:solidFill>
                          <a:schemeClr val="tx1"/>
                        </a:solidFill>
                      </a:endParaRPr>
                    </a:p>
                  </a:txBody>
                  <a:tcPr marT="45736" marB="45736"/>
                </a:tc>
                <a:tc>
                  <a:txBody>
                    <a:bodyPr/>
                    <a:lstStyle/>
                    <a:p>
                      <a:r>
                        <a:rPr lang="en-US" sz="1300" dirty="0" smtClean="0">
                          <a:solidFill>
                            <a:schemeClr val="tx1"/>
                          </a:solidFill>
                        </a:rPr>
                        <a:t>CHALLENGES </a:t>
                      </a:r>
                      <a:endParaRPr lang="en-US" sz="1300" dirty="0">
                        <a:solidFill>
                          <a:schemeClr val="tx1"/>
                        </a:solidFill>
                      </a:endParaRPr>
                    </a:p>
                  </a:txBody>
                  <a:tcPr marT="45736" marB="45736"/>
                </a:tc>
                <a:tc>
                  <a:txBody>
                    <a:bodyPr/>
                    <a:lstStyle/>
                    <a:p>
                      <a:r>
                        <a:rPr lang="en-US" sz="1300" dirty="0" smtClean="0">
                          <a:solidFill>
                            <a:schemeClr val="tx1"/>
                          </a:solidFill>
                        </a:rPr>
                        <a:t>REMEDIAL ACTION</a:t>
                      </a:r>
                      <a:endParaRPr lang="en-US" sz="1300" dirty="0">
                        <a:solidFill>
                          <a:schemeClr val="tx1"/>
                        </a:solidFill>
                      </a:endParaRPr>
                    </a:p>
                  </a:txBody>
                  <a:tcPr marT="45736" marB="45736"/>
                </a:tc>
              </a:tr>
              <a:tr h="412279">
                <a:tc>
                  <a:txBody>
                    <a:bodyPr/>
                    <a:lstStyle/>
                    <a:p>
                      <a:pPr algn="l">
                        <a:spcAft>
                          <a:spcPts val="400"/>
                        </a:spcAft>
                      </a:pPr>
                      <a:r>
                        <a:rPr lang="en-ZA" sz="1100" dirty="0" smtClean="0">
                          <a:effectLst/>
                          <a:latin typeface="Agency FB" panose="020B0503020202020204" pitchFamily="34" charset="0"/>
                          <a:ea typeface="Calibri" panose="020F0502020204030204" pitchFamily="34" charset="0"/>
                        </a:rPr>
                        <a:t>ESKOM</a:t>
                      </a:r>
                      <a:endParaRPr lang="en-ZA" sz="1100" dirty="0">
                        <a:effectLst/>
                        <a:latin typeface="Agency FB" panose="020B0503020202020204" pitchFamily="34" charset="0"/>
                        <a:ea typeface="Calibri" panose="020F0502020204030204" pitchFamily="34" charset="0"/>
                      </a:endParaRPr>
                    </a:p>
                  </a:txBody>
                  <a:tcPr marL="68580" marR="68580" marT="0" marB="0"/>
                </a:tc>
                <a:tc>
                  <a:txBody>
                    <a:bodyPr/>
                    <a:lstStyle/>
                    <a:p>
                      <a:pPr algn="l">
                        <a:spcAft>
                          <a:spcPts val="400"/>
                        </a:spcAft>
                      </a:pPr>
                      <a:r>
                        <a:rPr lang="en-ZA" sz="1100" dirty="0" smtClean="0">
                          <a:effectLst/>
                          <a:latin typeface="Agency FB" panose="020B0503020202020204" pitchFamily="34" charset="0"/>
                          <a:ea typeface="Calibri" panose="020F0502020204030204" pitchFamily="34" charset="0"/>
                        </a:rPr>
                        <a:t>Supply for mast light projects</a:t>
                      </a:r>
                      <a:endParaRPr lang="en-ZA" sz="1100" dirty="0">
                        <a:effectLst/>
                        <a:latin typeface="Agency FB" panose="020B0503020202020204" pitchFamily="34" charset="0"/>
                        <a:ea typeface="Calibri" panose="020F0502020204030204" pitchFamily="34" charset="0"/>
                      </a:endParaRPr>
                    </a:p>
                  </a:txBody>
                  <a:tcPr marL="68580" marR="68580" marT="0" marB="0"/>
                </a:tc>
                <a:tc>
                  <a:txBody>
                    <a:bodyPr/>
                    <a:lstStyle/>
                    <a:p>
                      <a:pPr algn="l">
                        <a:spcAft>
                          <a:spcPts val="400"/>
                        </a:spcAft>
                      </a:pPr>
                      <a:r>
                        <a:rPr lang="en-ZA" sz="1100" dirty="0" smtClean="0">
                          <a:effectLst/>
                          <a:latin typeface="Agency FB" panose="020B0503020202020204" pitchFamily="34" charset="0"/>
                          <a:ea typeface="Calibri" panose="020F0502020204030204" pitchFamily="34" charset="0"/>
                        </a:rPr>
                        <a:t>1</a:t>
                      </a:r>
                      <a:endParaRPr lang="en-ZA" sz="1100" dirty="0">
                        <a:effectLst/>
                        <a:latin typeface="Agency FB" panose="020B0503020202020204" pitchFamily="34" charset="0"/>
                        <a:ea typeface="Calibri" panose="020F0502020204030204" pitchFamily="34" charset="0"/>
                      </a:endParaRPr>
                    </a:p>
                  </a:txBody>
                  <a:tcPr marL="68580" marR="68580" marT="0" marB="0"/>
                </a:tc>
                <a:tc>
                  <a:txBody>
                    <a:bodyPr/>
                    <a:lstStyle/>
                    <a:p>
                      <a:pPr algn="l">
                        <a:spcAft>
                          <a:spcPts val="400"/>
                        </a:spcAft>
                      </a:pPr>
                      <a:r>
                        <a:rPr lang="en-ZA" sz="1100" dirty="0" smtClean="0">
                          <a:effectLst/>
                          <a:latin typeface="Agency FB" panose="020B0503020202020204" pitchFamily="34" charset="0"/>
                          <a:ea typeface="Calibri" panose="020F0502020204030204" pitchFamily="34" charset="0"/>
                        </a:rPr>
                        <a:t>It took three years to get quotations and the last invoices was provided at the end of the financial year. </a:t>
                      </a:r>
                      <a:r>
                        <a:rPr lang="en-ZA" sz="1100" baseline="0" dirty="0" smtClean="0">
                          <a:effectLst/>
                          <a:latin typeface="Agency FB" panose="020B0503020202020204" pitchFamily="34" charset="0"/>
                          <a:ea typeface="Calibri" panose="020F0502020204030204" pitchFamily="34" charset="0"/>
                        </a:rPr>
                        <a:t> </a:t>
                      </a:r>
                      <a:endParaRPr lang="en-ZA" sz="1100" dirty="0">
                        <a:effectLst/>
                        <a:latin typeface="Agency FB" panose="020B0503020202020204" pitchFamily="34" charset="0"/>
                        <a:ea typeface="Calibri" panose="020F0502020204030204" pitchFamily="34" charset="0"/>
                      </a:endParaRPr>
                    </a:p>
                  </a:txBody>
                  <a:tcPr marL="68580" marR="68580" marT="0" marB="0"/>
                </a:tc>
                <a:tc>
                  <a:txBody>
                    <a:bodyPr/>
                    <a:lstStyle/>
                    <a:p>
                      <a:pPr marL="285750" indent="-285750" algn="l">
                        <a:buFont typeface="Arial" panose="020B0604020202020204" pitchFamily="34" charset="0"/>
                        <a:buChar char="•"/>
                      </a:pPr>
                      <a:r>
                        <a:rPr lang="en-US" sz="1100" b="0" smtClean="0">
                          <a:latin typeface="Agency FB" panose="020B0503020202020204" pitchFamily="34" charset="0"/>
                          <a:cs typeface="Arial" panose="020B0604020202020204" pitchFamily="34" charset="0"/>
                        </a:rPr>
                        <a:t>Municipality have tried everything</a:t>
                      </a:r>
                      <a:endParaRPr lang="en-US" sz="1100" b="0" dirty="0" smtClean="0">
                        <a:latin typeface="Agency FB" panose="020B0503020202020204" pitchFamily="34" charset="0"/>
                        <a:cs typeface="Arial" panose="020B0604020202020204" pitchFamily="34" charset="0"/>
                      </a:endParaRPr>
                    </a:p>
                  </a:txBody>
                  <a:tcPr marL="68580" marR="68580" marT="0" marB="0"/>
                </a:tc>
              </a:tr>
              <a:tr h="337458">
                <a:tc>
                  <a:txBody>
                    <a:bodyPr/>
                    <a:lstStyle/>
                    <a:p>
                      <a:pPr algn="l">
                        <a:spcAft>
                          <a:spcPts val="400"/>
                        </a:spcAft>
                      </a:pPr>
                      <a:r>
                        <a:rPr lang="en-ZA" sz="1100" dirty="0" smtClean="0">
                          <a:effectLst/>
                          <a:latin typeface="Agency FB" panose="020B0503020202020204" pitchFamily="34" charset="0"/>
                          <a:ea typeface="Calibri" panose="020F0502020204030204" pitchFamily="34" charset="0"/>
                        </a:rPr>
                        <a:t>Giftron Distribution</a:t>
                      </a:r>
                      <a:endParaRPr lang="en-ZA" sz="1100" dirty="0">
                        <a:effectLst/>
                        <a:latin typeface="Agency FB" panose="020B0503020202020204" pitchFamily="34" charset="0"/>
                        <a:ea typeface="Calibri" panose="020F0502020204030204" pitchFamily="34" charset="0"/>
                      </a:endParaRPr>
                    </a:p>
                  </a:txBody>
                  <a:tcPr marL="68580" marR="68580" marT="0" marB="0"/>
                </a:tc>
                <a:tc>
                  <a:txBody>
                    <a:bodyPr/>
                    <a:lstStyle/>
                    <a:p>
                      <a:pPr algn="l">
                        <a:spcAft>
                          <a:spcPts val="400"/>
                        </a:spcAft>
                      </a:pPr>
                      <a:r>
                        <a:rPr lang="en-ZA" sz="1100" dirty="0" smtClean="0">
                          <a:effectLst/>
                          <a:latin typeface="Agency FB" panose="020B0503020202020204" pitchFamily="34" charset="0"/>
                          <a:ea typeface="Calibri" panose="020F0502020204030204" pitchFamily="34" charset="0"/>
                        </a:rPr>
                        <a:t>Transformer oil testing</a:t>
                      </a:r>
                      <a:endParaRPr lang="en-ZA" sz="1100" dirty="0">
                        <a:effectLst/>
                        <a:latin typeface="Agency FB" panose="020B0503020202020204" pitchFamily="34" charset="0"/>
                        <a:ea typeface="Calibri" panose="020F0502020204030204" pitchFamily="34" charset="0"/>
                      </a:endParaRPr>
                    </a:p>
                  </a:txBody>
                  <a:tcPr marL="68580" marR="68580" marT="0" marB="0"/>
                </a:tc>
                <a:tc>
                  <a:txBody>
                    <a:bodyPr/>
                    <a:lstStyle/>
                    <a:p>
                      <a:pPr algn="l">
                        <a:spcAft>
                          <a:spcPts val="400"/>
                        </a:spcAft>
                      </a:pPr>
                      <a:r>
                        <a:rPr lang="en-ZA" sz="1100" dirty="0" smtClean="0">
                          <a:effectLst/>
                          <a:latin typeface="Agency FB" panose="020B0503020202020204" pitchFamily="34" charset="0"/>
                          <a:ea typeface="Calibri" panose="020F0502020204030204" pitchFamily="34" charset="0"/>
                        </a:rPr>
                        <a:t>4</a:t>
                      </a:r>
                      <a:endParaRPr lang="en-ZA" sz="1100" dirty="0">
                        <a:effectLst/>
                        <a:latin typeface="Agency FB" panose="020B0503020202020204" pitchFamily="34" charset="0"/>
                        <a:ea typeface="Calibri" panose="020F0502020204030204" pitchFamily="34" charset="0"/>
                      </a:endParaRPr>
                    </a:p>
                  </a:txBody>
                  <a:tcPr marL="68580" marR="68580" marT="0" marB="0"/>
                </a:tc>
                <a:tc>
                  <a:txBody>
                    <a:bodyPr/>
                    <a:lstStyle/>
                    <a:p>
                      <a:pPr algn="l">
                        <a:spcAft>
                          <a:spcPts val="400"/>
                        </a:spcAft>
                      </a:pPr>
                      <a:r>
                        <a:rPr lang="en-ZA" sz="1100" dirty="0" smtClean="0">
                          <a:effectLst/>
                          <a:latin typeface="Agency FB" panose="020B0503020202020204" pitchFamily="34" charset="0"/>
                          <a:ea typeface="Calibri" panose="020F0502020204030204" pitchFamily="34" charset="0"/>
                        </a:rPr>
                        <a:t>None</a:t>
                      </a:r>
                      <a:endParaRPr lang="en-ZA" sz="1100" dirty="0">
                        <a:effectLst/>
                        <a:latin typeface="Agency FB" panose="020B0503020202020204" pitchFamily="34" charset="0"/>
                        <a:ea typeface="Calibri" panose="020F0502020204030204" pitchFamily="34" charset="0"/>
                      </a:endParaRPr>
                    </a:p>
                  </a:txBody>
                  <a:tcPr marL="68580" marR="68580" marT="0" marB="0"/>
                </a:tc>
                <a:tc>
                  <a:txBody>
                    <a:bodyPr/>
                    <a:lstStyle/>
                    <a:p>
                      <a:pPr marL="285750" indent="-285750" algn="l">
                        <a:buFont typeface="Arial" panose="020B0604020202020204" pitchFamily="34" charset="0"/>
                        <a:buChar char="•"/>
                      </a:pPr>
                      <a:r>
                        <a:rPr lang="en-US" sz="1100" b="0" smtClean="0">
                          <a:latin typeface="Agency FB" panose="020B0503020202020204" pitchFamily="34" charset="0"/>
                          <a:cs typeface="Arial" panose="020B0604020202020204" pitchFamily="34" charset="0"/>
                        </a:rPr>
                        <a:t>None</a:t>
                      </a:r>
                      <a:endParaRPr lang="en-US" sz="1100" b="0" dirty="0" smtClean="0">
                        <a:latin typeface="Agency FB" panose="020B0503020202020204" pitchFamily="34" charset="0"/>
                        <a:cs typeface="Arial" panose="020B0604020202020204" pitchFamily="34" charset="0"/>
                      </a:endParaRPr>
                    </a:p>
                  </a:txBody>
                  <a:tcPr marL="68580" marR="68580" marT="0" marB="0"/>
                </a:tc>
              </a:tr>
              <a:tr h="431391">
                <a:tc>
                  <a:txBody>
                    <a:bodyPr/>
                    <a:lstStyle/>
                    <a:p>
                      <a:pPr algn="l">
                        <a:spcAft>
                          <a:spcPts val="400"/>
                        </a:spcAft>
                      </a:pPr>
                      <a:r>
                        <a:rPr lang="en-ZA" sz="1100" smtClean="0">
                          <a:effectLst/>
                          <a:latin typeface="Agency FB" panose="020B0503020202020204" pitchFamily="34" charset="0"/>
                          <a:ea typeface="Calibri" panose="020F0502020204030204" pitchFamily="34" charset="0"/>
                        </a:rPr>
                        <a:t>Mokakatledi a Thapo</a:t>
                      </a:r>
                      <a:endParaRPr lang="en-ZA" sz="1100">
                        <a:effectLst/>
                        <a:latin typeface="Agency FB" panose="020B0503020202020204" pitchFamily="34" charset="0"/>
                        <a:ea typeface="Calibri" panose="020F0502020204030204" pitchFamily="34" charset="0"/>
                      </a:endParaRPr>
                    </a:p>
                  </a:txBody>
                  <a:tcPr marL="68580" marR="68580" marT="0" marB="0"/>
                </a:tc>
                <a:tc>
                  <a:txBody>
                    <a:bodyPr/>
                    <a:lstStyle/>
                    <a:p>
                      <a:pPr algn="l">
                        <a:spcAft>
                          <a:spcPts val="400"/>
                        </a:spcAft>
                      </a:pPr>
                      <a:r>
                        <a:rPr lang="en-ZA" sz="1100" dirty="0" smtClean="0">
                          <a:effectLst/>
                          <a:latin typeface="Agency FB" panose="020B0503020202020204" pitchFamily="34" charset="0"/>
                          <a:ea typeface="Calibri" panose="020F0502020204030204" pitchFamily="34" charset="0"/>
                        </a:rPr>
                        <a:t>Public lighting maintenance material</a:t>
                      </a:r>
                      <a:endParaRPr lang="en-ZA" sz="1100" dirty="0">
                        <a:effectLst/>
                        <a:latin typeface="Agency FB" panose="020B0503020202020204" pitchFamily="34" charset="0"/>
                        <a:ea typeface="Calibri" panose="020F0502020204030204" pitchFamily="34" charset="0"/>
                      </a:endParaRPr>
                    </a:p>
                  </a:txBody>
                  <a:tcPr marL="68580" marR="68580" marT="0" marB="0"/>
                </a:tc>
                <a:tc>
                  <a:txBody>
                    <a:bodyPr/>
                    <a:lstStyle/>
                    <a:p>
                      <a:pPr algn="l">
                        <a:spcAft>
                          <a:spcPts val="400"/>
                        </a:spcAft>
                      </a:pPr>
                      <a:r>
                        <a:rPr lang="en-ZA" sz="1100" dirty="0" smtClean="0">
                          <a:effectLst/>
                          <a:latin typeface="Agency FB" panose="020B0503020202020204" pitchFamily="34" charset="0"/>
                          <a:ea typeface="Calibri" panose="020F0502020204030204" pitchFamily="34" charset="0"/>
                        </a:rPr>
                        <a:t>1</a:t>
                      </a:r>
                      <a:endParaRPr lang="en-ZA" sz="1100" dirty="0">
                        <a:effectLst/>
                        <a:latin typeface="Agency FB" panose="020B0503020202020204" pitchFamily="34" charset="0"/>
                        <a:ea typeface="Calibri" panose="020F0502020204030204" pitchFamily="34" charset="0"/>
                      </a:endParaRPr>
                    </a:p>
                  </a:txBody>
                  <a:tcPr marL="68580" marR="68580" marT="0" marB="0"/>
                </a:tc>
                <a:tc>
                  <a:txBody>
                    <a:bodyPr/>
                    <a:lstStyle/>
                    <a:p>
                      <a:pPr algn="l">
                        <a:spcAft>
                          <a:spcPts val="400"/>
                        </a:spcAft>
                      </a:pPr>
                      <a:r>
                        <a:rPr lang="en-ZA" sz="1100" dirty="0" smtClean="0">
                          <a:effectLst/>
                          <a:latin typeface="Agency FB" panose="020B0503020202020204" pitchFamily="34" charset="0"/>
                          <a:ea typeface="Calibri" panose="020F0502020204030204" pitchFamily="34" charset="0"/>
                        </a:rPr>
                        <a:t>Failed to complete. Incorrect material. Exceeding time frames.</a:t>
                      </a:r>
                      <a:endParaRPr lang="en-ZA" sz="1100" dirty="0">
                        <a:effectLst/>
                        <a:latin typeface="Agency FB" panose="020B0503020202020204" pitchFamily="34" charset="0"/>
                        <a:ea typeface="Calibri" panose="020F0502020204030204" pitchFamily="34" charset="0"/>
                      </a:endParaRPr>
                    </a:p>
                  </a:txBody>
                  <a:tcPr marL="68580" marR="68580" marT="0" marB="0"/>
                </a:tc>
                <a:tc>
                  <a:txBody>
                    <a:bodyPr/>
                    <a:lstStyle/>
                    <a:p>
                      <a:pPr marL="285750" indent="-285750" algn="l">
                        <a:buFont typeface="Arial" panose="020B0604020202020204" pitchFamily="34" charset="0"/>
                        <a:buChar char="•"/>
                      </a:pPr>
                      <a:r>
                        <a:rPr lang="en-US" sz="1100" b="0" smtClean="0">
                          <a:latin typeface="Agency FB" panose="020B0503020202020204" pitchFamily="34" charset="0"/>
                          <a:cs typeface="Arial" panose="020B0604020202020204" pitchFamily="34" charset="0"/>
                        </a:rPr>
                        <a:t>Black list on database</a:t>
                      </a:r>
                      <a:endParaRPr lang="en-US" sz="1100" b="0" dirty="0" smtClean="0">
                        <a:latin typeface="Agency FB" panose="020B0503020202020204" pitchFamily="34" charset="0"/>
                        <a:cs typeface="Arial" panose="020B0604020202020204" pitchFamily="34" charset="0"/>
                      </a:endParaRPr>
                    </a:p>
                  </a:txBody>
                  <a:tcPr marL="68580" marR="68580" marT="0" marB="0"/>
                </a:tc>
              </a:tr>
              <a:tr h="355657">
                <a:tc>
                  <a:txBody>
                    <a:bodyPr/>
                    <a:lstStyle/>
                    <a:p>
                      <a:pPr algn="l">
                        <a:spcAft>
                          <a:spcPts val="400"/>
                        </a:spcAft>
                      </a:pPr>
                      <a:r>
                        <a:rPr lang="en-ZA" sz="1100" smtClean="0">
                          <a:effectLst/>
                          <a:latin typeface="Agency FB" panose="020B0503020202020204" pitchFamily="34" charset="0"/>
                          <a:ea typeface="Calibri" panose="020F0502020204030204" pitchFamily="34" charset="0"/>
                        </a:rPr>
                        <a:t>Ntshadikwe Construction &amp; Projects.</a:t>
                      </a:r>
                      <a:endParaRPr lang="en-ZA" sz="1100">
                        <a:effectLst/>
                        <a:latin typeface="Agency FB" panose="020B0503020202020204" pitchFamily="34" charset="0"/>
                        <a:ea typeface="Calibri" panose="020F0502020204030204" pitchFamily="34" charset="0"/>
                      </a:endParaRPr>
                    </a:p>
                  </a:txBody>
                  <a:tcPr marL="68580" marR="68580" marT="0" marB="0"/>
                </a:tc>
                <a:tc>
                  <a:txBody>
                    <a:bodyPr/>
                    <a:lstStyle/>
                    <a:p>
                      <a:pPr algn="l">
                        <a:spcAft>
                          <a:spcPts val="400"/>
                        </a:spcAft>
                      </a:pPr>
                      <a:r>
                        <a:rPr lang="en-ZA" sz="1100" dirty="0" smtClean="0">
                          <a:effectLst/>
                          <a:latin typeface="Agency FB" panose="020B0503020202020204" pitchFamily="34" charset="0"/>
                          <a:ea typeface="Calibri" panose="020F0502020204030204" pitchFamily="34" charset="0"/>
                        </a:rPr>
                        <a:t>Substation material</a:t>
                      </a:r>
                      <a:endParaRPr lang="en-ZA" sz="1100" dirty="0">
                        <a:effectLst/>
                        <a:latin typeface="Agency FB" panose="020B0503020202020204" pitchFamily="34" charset="0"/>
                        <a:ea typeface="Calibri" panose="020F0502020204030204" pitchFamily="34" charset="0"/>
                      </a:endParaRPr>
                    </a:p>
                  </a:txBody>
                  <a:tcPr marL="68580" marR="68580" marT="0" marB="0"/>
                </a:tc>
                <a:tc>
                  <a:txBody>
                    <a:bodyPr/>
                    <a:lstStyle/>
                    <a:p>
                      <a:pPr algn="l">
                        <a:spcAft>
                          <a:spcPts val="400"/>
                        </a:spcAft>
                      </a:pPr>
                      <a:r>
                        <a:rPr lang="en-ZA" sz="1100" dirty="0" smtClean="0">
                          <a:effectLst/>
                          <a:latin typeface="Agency FB" panose="020B0503020202020204" pitchFamily="34" charset="0"/>
                          <a:ea typeface="Calibri" panose="020F0502020204030204" pitchFamily="34" charset="0"/>
                        </a:rPr>
                        <a:t>1</a:t>
                      </a:r>
                      <a:endParaRPr lang="en-ZA" sz="1100" dirty="0">
                        <a:effectLst/>
                        <a:latin typeface="Agency FB" panose="020B0503020202020204" pitchFamily="34" charset="0"/>
                        <a:ea typeface="Calibri" panose="020F0502020204030204" pitchFamily="34" charset="0"/>
                      </a:endParaRPr>
                    </a:p>
                  </a:txBody>
                  <a:tcPr marL="68580" marR="68580" marT="0" marB="0"/>
                </a:tc>
                <a:tc>
                  <a:txBody>
                    <a:bodyPr/>
                    <a:lstStyle/>
                    <a:p>
                      <a:pPr algn="l">
                        <a:spcAft>
                          <a:spcPts val="400"/>
                        </a:spcAft>
                      </a:pPr>
                      <a:r>
                        <a:rPr lang="en-ZA" sz="1100" dirty="0" smtClean="0">
                          <a:effectLst/>
                          <a:latin typeface="Agency FB" panose="020B0503020202020204" pitchFamily="34" charset="0"/>
                          <a:ea typeface="Calibri" panose="020F0502020204030204" pitchFamily="34" charset="0"/>
                        </a:rPr>
                        <a:t>Delivery was very late</a:t>
                      </a:r>
                      <a:endParaRPr lang="en-ZA" sz="1100" dirty="0">
                        <a:effectLst/>
                        <a:latin typeface="Agency FB" panose="020B0503020202020204" pitchFamily="34" charset="0"/>
                        <a:ea typeface="Calibri" panose="020F0502020204030204" pitchFamily="34" charset="0"/>
                      </a:endParaRPr>
                    </a:p>
                  </a:txBody>
                  <a:tcPr marL="68580" marR="68580" marT="0" marB="0"/>
                </a:tc>
                <a:tc>
                  <a:txBody>
                    <a:bodyPr/>
                    <a:lstStyle/>
                    <a:p>
                      <a:pPr marL="285750" indent="-285750" algn="l">
                        <a:buFont typeface="Arial" panose="020B0604020202020204" pitchFamily="34" charset="0"/>
                        <a:buChar char="•"/>
                      </a:pPr>
                      <a:r>
                        <a:rPr lang="en-US" sz="1100" b="0" smtClean="0">
                          <a:latin typeface="Agency FB" panose="020B0503020202020204" pitchFamily="34" charset="0"/>
                          <a:cs typeface="Arial" panose="020B0604020202020204" pitchFamily="34" charset="0"/>
                        </a:rPr>
                        <a:t>Appoint only for small simple projects until performance improve</a:t>
                      </a:r>
                      <a:endParaRPr lang="en-US" sz="1100" b="0" dirty="0" smtClean="0">
                        <a:latin typeface="Agency FB" panose="020B0503020202020204" pitchFamily="34" charset="0"/>
                        <a:cs typeface="Arial" panose="020B0604020202020204" pitchFamily="34" charset="0"/>
                      </a:endParaRPr>
                    </a:p>
                  </a:txBody>
                  <a:tcPr marL="68580" marR="68580" marT="0" marB="0"/>
                </a:tc>
              </a:tr>
              <a:tr h="444570">
                <a:tc>
                  <a:txBody>
                    <a:bodyPr/>
                    <a:lstStyle/>
                    <a:p>
                      <a:pPr marL="0" marR="0" lvl="2" indent="0" algn="l" defTabSz="957924" rtl="0" eaLnBrk="1" fontAlgn="auto" latinLnBrk="0" hangingPunct="1">
                        <a:lnSpc>
                          <a:spcPct val="100000"/>
                        </a:lnSpc>
                        <a:spcBef>
                          <a:spcPts val="0"/>
                        </a:spcBef>
                        <a:spcAft>
                          <a:spcPts val="0"/>
                        </a:spcAft>
                        <a:buClrTx/>
                        <a:buSzTx/>
                        <a:buFontTx/>
                        <a:buNone/>
                        <a:tabLst/>
                        <a:defRPr/>
                      </a:pPr>
                      <a:r>
                        <a:rPr lang="en-ZA" sz="1100" b="0" kern="1200" dirty="0" smtClean="0">
                          <a:solidFill>
                            <a:schemeClr val="dk1"/>
                          </a:solidFill>
                          <a:latin typeface="Agency FB" panose="020B0503020202020204" pitchFamily="34" charset="0"/>
                          <a:ea typeface="+mn-ea"/>
                          <a:cs typeface="Arial" panose="020B0604020202020204" pitchFamily="34" charset="0"/>
                        </a:rPr>
                        <a:t>William’s Hunt Delta</a:t>
                      </a:r>
                    </a:p>
                  </a:txBody>
                  <a:tcPr marL="111568" marR="111568" marT="45711" marB="45711"/>
                </a:tc>
                <a:tc>
                  <a:txBody>
                    <a:bodyPr/>
                    <a:lstStyle/>
                    <a:p>
                      <a:pPr marL="0" marR="0" algn="l">
                        <a:lnSpc>
                          <a:spcPct val="115000"/>
                        </a:lnSpc>
                        <a:spcBef>
                          <a:spcPts val="0"/>
                        </a:spcBef>
                        <a:spcAft>
                          <a:spcPts val="0"/>
                        </a:spcAft>
                      </a:pPr>
                      <a:r>
                        <a:rPr lang="en-US" sz="1100" b="0" dirty="0" smtClean="0">
                          <a:effectLst/>
                          <a:latin typeface="Agency FB" panose="020B0503020202020204" pitchFamily="34" charset="0"/>
                          <a:ea typeface="Times New Roman"/>
                          <a:cs typeface="Arial" panose="020B0604020202020204" pitchFamily="34" charset="0"/>
                        </a:rPr>
                        <a:t>Supply, delivery &amp; registration of a LDV</a:t>
                      </a:r>
                      <a:endParaRPr lang="en-US" sz="1100" b="0" dirty="0">
                        <a:effectLst/>
                        <a:latin typeface="Agency FB" panose="020B0503020202020204" pitchFamily="34" charset="0"/>
                        <a:ea typeface="Times New Roman"/>
                        <a:cs typeface="Arial" panose="020B0604020202020204" pitchFamily="34" charset="0"/>
                      </a:endParaRPr>
                    </a:p>
                  </a:txBody>
                  <a:tcPr marL="68580" marR="68580" marT="0" marB="0"/>
                </a:tc>
                <a:tc>
                  <a:txBody>
                    <a:bodyPr/>
                    <a:lstStyle/>
                    <a:p>
                      <a:pPr algn="l"/>
                      <a:r>
                        <a:rPr lang="en-US" sz="1100" b="0" dirty="0" smtClean="0">
                          <a:solidFill>
                            <a:schemeClr val="tx1"/>
                          </a:solidFill>
                          <a:latin typeface="Agency FB" panose="020B0503020202020204" pitchFamily="34" charset="0"/>
                          <a:cs typeface="Arial" panose="020B0604020202020204" pitchFamily="34" charset="0"/>
                        </a:rPr>
                        <a:t>5</a:t>
                      </a:r>
                      <a:endParaRPr lang="en-US" sz="1100" b="0" dirty="0">
                        <a:solidFill>
                          <a:schemeClr val="tx1"/>
                        </a:solidFill>
                        <a:latin typeface="Agency FB" panose="020B0503020202020204" pitchFamily="34" charset="0"/>
                        <a:cs typeface="Arial" panose="020B0604020202020204" pitchFamily="34" charset="0"/>
                      </a:endParaRPr>
                    </a:p>
                  </a:txBody>
                  <a:tcPr marT="45727" marB="45727"/>
                </a:tc>
                <a:tc>
                  <a:txBody>
                    <a:bodyPr/>
                    <a:lstStyle/>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ZA" sz="1100" baseline="0" dirty="0" smtClean="0">
                          <a:latin typeface="Agency FB" panose="020B0503020202020204" pitchFamily="34" charset="0"/>
                          <a:cs typeface="Arial" panose="020B0604020202020204" pitchFamily="34" charset="0"/>
                        </a:rPr>
                        <a:t>None</a:t>
                      </a:r>
                    </a:p>
                  </a:txBody>
                  <a:tcPr marL="111551" marR="111551" marT="45709" marB="45709"/>
                </a:tc>
                <a:tc>
                  <a:txBody>
                    <a:bodyPr/>
                    <a:lstStyle/>
                    <a:p>
                      <a:pPr marL="285750" indent="-285750" algn="l">
                        <a:buFont typeface="Arial" panose="020B0604020202020204" pitchFamily="34" charset="0"/>
                        <a:buChar char="•"/>
                      </a:pPr>
                      <a:r>
                        <a:rPr lang="en-US" sz="1100" b="0" dirty="0" smtClean="0">
                          <a:latin typeface="Agency FB" panose="020B0503020202020204" pitchFamily="34" charset="0"/>
                          <a:cs typeface="Arial" panose="020B0604020202020204" pitchFamily="34" charset="0"/>
                        </a:rPr>
                        <a:t>None</a:t>
                      </a:r>
                    </a:p>
                  </a:txBody>
                  <a:tcPr marL="68580" marR="68580" marT="0" marB="0"/>
                </a:tc>
              </a:tr>
              <a:tr h="482676">
                <a:tc>
                  <a:txBody>
                    <a:bodyPr/>
                    <a:lstStyle/>
                    <a:p>
                      <a:pPr marL="0" marR="0" lvl="2" indent="0" algn="l" defTabSz="957924" rtl="0" eaLnBrk="1" fontAlgn="auto" latinLnBrk="0" hangingPunct="1">
                        <a:lnSpc>
                          <a:spcPct val="100000"/>
                        </a:lnSpc>
                        <a:spcBef>
                          <a:spcPts val="0"/>
                        </a:spcBef>
                        <a:spcAft>
                          <a:spcPts val="0"/>
                        </a:spcAft>
                        <a:buClrTx/>
                        <a:buSzTx/>
                        <a:buFontTx/>
                        <a:buNone/>
                        <a:tabLst/>
                        <a:defRPr/>
                      </a:pPr>
                      <a:r>
                        <a:rPr lang="en-ZA" sz="1100" b="0" kern="1200" dirty="0" smtClean="0">
                          <a:solidFill>
                            <a:schemeClr val="dk1"/>
                          </a:solidFill>
                          <a:latin typeface="Agency FB" panose="020B0503020202020204" pitchFamily="34" charset="0"/>
                          <a:ea typeface="+mn-ea"/>
                          <a:cs typeface="Arial" panose="020B0604020202020204" pitchFamily="34" charset="0"/>
                        </a:rPr>
                        <a:t>RPS Switchgear SA</a:t>
                      </a:r>
                    </a:p>
                  </a:txBody>
                  <a:tcPr marL="111568" marR="111568" marT="45711" marB="45711"/>
                </a:tc>
                <a:tc>
                  <a:txBody>
                    <a:bodyPr/>
                    <a:lstStyle/>
                    <a:p>
                      <a:pPr marL="0" marR="0" algn="l">
                        <a:lnSpc>
                          <a:spcPct val="115000"/>
                        </a:lnSpc>
                        <a:spcBef>
                          <a:spcPts val="0"/>
                        </a:spcBef>
                        <a:spcAft>
                          <a:spcPts val="0"/>
                        </a:spcAft>
                      </a:pPr>
                      <a:r>
                        <a:rPr lang="en-US" sz="1100" b="0" dirty="0" smtClean="0">
                          <a:effectLst/>
                          <a:latin typeface="Agency FB" panose="020B0503020202020204" pitchFamily="34" charset="0"/>
                          <a:ea typeface="Times New Roman"/>
                          <a:cs typeface="Arial" panose="020B0604020202020204" pitchFamily="34" charset="0"/>
                        </a:rPr>
                        <a:t>Substation Upgrade</a:t>
                      </a:r>
                      <a:r>
                        <a:rPr lang="en-US" sz="1100" b="0" baseline="0" dirty="0" smtClean="0">
                          <a:effectLst/>
                          <a:latin typeface="Agency FB" panose="020B0503020202020204" pitchFamily="34" charset="0"/>
                          <a:ea typeface="Times New Roman"/>
                          <a:cs typeface="Arial" panose="020B0604020202020204" pitchFamily="34" charset="0"/>
                        </a:rPr>
                        <a:t> – Retrofit 8 Circuit Breakers</a:t>
                      </a:r>
                      <a:endParaRPr lang="en-US" sz="1100" b="0" dirty="0">
                        <a:effectLst/>
                        <a:latin typeface="Agency FB" panose="020B0503020202020204" pitchFamily="34" charset="0"/>
                        <a:ea typeface="Times New Roman"/>
                        <a:cs typeface="Arial" panose="020B0604020202020204" pitchFamily="34" charset="0"/>
                      </a:endParaRPr>
                    </a:p>
                  </a:txBody>
                  <a:tcPr marL="68580" marR="68580" marT="0" marB="0"/>
                </a:tc>
                <a:tc>
                  <a:txBody>
                    <a:bodyPr/>
                    <a:lstStyle/>
                    <a:p>
                      <a:pPr algn="l"/>
                      <a:r>
                        <a:rPr lang="en-US" sz="1100" b="0" dirty="0" smtClean="0">
                          <a:solidFill>
                            <a:schemeClr val="tx1"/>
                          </a:solidFill>
                          <a:latin typeface="Agency FB" panose="020B0503020202020204" pitchFamily="34" charset="0"/>
                          <a:cs typeface="Arial" panose="020B0604020202020204" pitchFamily="34" charset="0"/>
                        </a:rPr>
                        <a:t>5</a:t>
                      </a:r>
                      <a:endParaRPr lang="en-US" sz="1100" b="0" dirty="0">
                        <a:solidFill>
                          <a:schemeClr val="tx1"/>
                        </a:solidFill>
                        <a:latin typeface="Agency FB" panose="020B0503020202020204" pitchFamily="34" charset="0"/>
                        <a:cs typeface="Arial" panose="020B0604020202020204" pitchFamily="34" charset="0"/>
                      </a:endParaRPr>
                    </a:p>
                  </a:txBody>
                  <a:tcPr marT="45727" marB="45727"/>
                </a:tc>
                <a:tc>
                  <a:txBody>
                    <a:bodyPr/>
                    <a:lstStyle/>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ZA" sz="1100" baseline="0" dirty="0" smtClean="0">
                          <a:latin typeface="Agency FB" panose="020B0503020202020204" pitchFamily="34" charset="0"/>
                          <a:cs typeface="Arial" panose="020B0604020202020204" pitchFamily="34" charset="0"/>
                        </a:rPr>
                        <a:t>None. </a:t>
                      </a:r>
                    </a:p>
                  </a:txBody>
                  <a:tcPr marL="111551" marR="111551" marT="45709" marB="45709"/>
                </a:tc>
                <a:tc>
                  <a:txBody>
                    <a:bodyPr/>
                    <a:lstStyle/>
                    <a:p>
                      <a:pPr marL="285750" indent="-285750" algn="l">
                        <a:buFont typeface="Arial" panose="020B0604020202020204" pitchFamily="34" charset="0"/>
                        <a:buChar char="•"/>
                      </a:pPr>
                      <a:r>
                        <a:rPr lang="en-US" sz="1100" b="0" dirty="0" smtClean="0">
                          <a:latin typeface="Agency FB" panose="020B0503020202020204" pitchFamily="34" charset="0"/>
                          <a:cs typeface="Arial" panose="020B0604020202020204" pitchFamily="34" charset="0"/>
                        </a:rPr>
                        <a:t>None</a:t>
                      </a:r>
                    </a:p>
                  </a:txBody>
                  <a:tcPr marL="68580" marR="68580" marT="0" marB="0"/>
                </a:tc>
              </a:tr>
              <a:tr h="495378">
                <a:tc>
                  <a:txBody>
                    <a:bodyPr/>
                    <a:lstStyle/>
                    <a:p>
                      <a:pPr marL="0" marR="0" lvl="2" indent="0" algn="l" defTabSz="957924" rtl="0" eaLnBrk="1" fontAlgn="auto" latinLnBrk="0" hangingPunct="1">
                        <a:lnSpc>
                          <a:spcPct val="100000"/>
                        </a:lnSpc>
                        <a:spcBef>
                          <a:spcPts val="0"/>
                        </a:spcBef>
                        <a:spcAft>
                          <a:spcPts val="0"/>
                        </a:spcAft>
                        <a:buClrTx/>
                        <a:buSzTx/>
                        <a:buFontTx/>
                        <a:buNone/>
                        <a:tabLst/>
                        <a:defRPr/>
                      </a:pPr>
                      <a:r>
                        <a:rPr lang="en-ZA" sz="1100" b="0" kern="1200" dirty="0" smtClean="0">
                          <a:solidFill>
                            <a:schemeClr val="dk1"/>
                          </a:solidFill>
                          <a:latin typeface="Agency FB" panose="020B0503020202020204" pitchFamily="34" charset="0"/>
                          <a:ea typeface="+mn-ea"/>
                          <a:cs typeface="Arial" panose="020B0604020202020204" pitchFamily="34" charset="0"/>
                        </a:rPr>
                        <a:t>Giftron Distribution</a:t>
                      </a:r>
                    </a:p>
                  </a:txBody>
                  <a:tcPr marL="111568" marR="111568" marT="45711" marB="45711"/>
                </a:tc>
                <a:tc>
                  <a:txBody>
                    <a:bodyPr/>
                    <a:lstStyle/>
                    <a:p>
                      <a:pPr marL="0" marR="0" algn="l">
                        <a:lnSpc>
                          <a:spcPct val="115000"/>
                        </a:lnSpc>
                        <a:spcBef>
                          <a:spcPts val="0"/>
                        </a:spcBef>
                        <a:spcAft>
                          <a:spcPts val="0"/>
                        </a:spcAft>
                      </a:pPr>
                      <a:r>
                        <a:rPr lang="en-US" sz="1100" b="0" dirty="0" smtClean="0">
                          <a:effectLst/>
                          <a:latin typeface="Agency FB" panose="020B0503020202020204" pitchFamily="34" charset="0"/>
                          <a:ea typeface="Times New Roman"/>
                          <a:cs typeface="Arial" panose="020B0604020202020204" pitchFamily="34" charset="0"/>
                        </a:rPr>
                        <a:t>Supply, delivery and registration of Mobile Toilet Trailer</a:t>
                      </a:r>
                      <a:endParaRPr lang="en-US" sz="1100" b="0" dirty="0">
                        <a:effectLst/>
                        <a:latin typeface="Agency FB" panose="020B0503020202020204" pitchFamily="34" charset="0"/>
                        <a:ea typeface="Times New Roman"/>
                        <a:cs typeface="Arial" panose="020B0604020202020204" pitchFamily="34" charset="0"/>
                      </a:endParaRPr>
                    </a:p>
                  </a:txBody>
                  <a:tcPr marL="68580" marR="68580" marT="0" marB="0"/>
                </a:tc>
                <a:tc>
                  <a:txBody>
                    <a:bodyPr/>
                    <a:lstStyle/>
                    <a:p>
                      <a:pPr algn="l"/>
                      <a:r>
                        <a:rPr lang="en-US" sz="1100" b="0" dirty="0" smtClean="0">
                          <a:solidFill>
                            <a:schemeClr val="tx1"/>
                          </a:solidFill>
                          <a:latin typeface="Agency FB" panose="020B0503020202020204" pitchFamily="34" charset="0"/>
                          <a:cs typeface="Arial" panose="020B0604020202020204" pitchFamily="34" charset="0"/>
                        </a:rPr>
                        <a:t>5</a:t>
                      </a:r>
                      <a:endParaRPr lang="en-US" sz="1100" b="0" dirty="0">
                        <a:solidFill>
                          <a:schemeClr val="tx1"/>
                        </a:solidFill>
                        <a:latin typeface="Agency FB" panose="020B0503020202020204" pitchFamily="34" charset="0"/>
                        <a:cs typeface="Arial" panose="020B0604020202020204" pitchFamily="34" charset="0"/>
                      </a:endParaRPr>
                    </a:p>
                  </a:txBody>
                  <a:tcPr marT="45727" marB="45727"/>
                </a:tc>
                <a:tc>
                  <a:txBody>
                    <a:bodyPr/>
                    <a:lstStyle/>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ZA" sz="1100" baseline="0" dirty="0" smtClean="0">
                          <a:latin typeface="Agency FB" panose="020B0503020202020204" pitchFamily="34" charset="0"/>
                          <a:cs typeface="Arial" panose="020B0604020202020204" pitchFamily="34" charset="0"/>
                        </a:rPr>
                        <a:t>None.</a:t>
                      </a:r>
                    </a:p>
                  </a:txBody>
                  <a:tcPr marL="111551" marR="111551" marT="45709" marB="45709"/>
                </a:tc>
                <a:tc>
                  <a:txBody>
                    <a:bodyPr/>
                    <a:lstStyle/>
                    <a:p>
                      <a:pPr marL="285750" indent="-285750" algn="l">
                        <a:buFont typeface="Arial" panose="020B0604020202020204" pitchFamily="34" charset="0"/>
                        <a:buChar char="•"/>
                      </a:pPr>
                      <a:r>
                        <a:rPr lang="en-US" sz="1100" b="0" dirty="0" smtClean="0">
                          <a:latin typeface="Agency FB" panose="020B0503020202020204" pitchFamily="34" charset="0"/>
                          <a:cs typeface="Arial" panose="020B0604020202020204" pitchFamily="34" charset="0"/>
                        </a:rPr>
                        <a:t>None</a:t>
                      </a:r>
                    </a:p>
                  </a:txBody>
                  <a:tcPr marL="68580" marR="68580" marT="0" marB="0"/>
                </a:tc>
              </a:tr>
              <a:tr h="522475">
                <a:tc>
                  <a:txBody>
                    <a:bodyPr/>
                    <a:lstStyle/>
                    <a:p>
                      <a:pPr marL="0" marR="0" lvl="2" indent="0" algn="l" defTabSz="957924" rtl="0" eaLnBrk="1" fontAlgn="auto" latinLnBrk="0" hangingPunct="1">
                        <a:lnSpc>
                          <a:spcPct val="100000"/>
                        </a:lnSpc>
                        <a:spcBef>
                          <a:spcPts val="0"/>
                        </a:spcBef>
                        <a:spcAft>
                          <a:spcPts val="0"/>
                        </a:spcAft>
                        <a:buClrTx/>
                        <a:buSzTx/>
                        <a:buFontTx/>
                        <a:buNone/>
                        <a:tabLst/>
                        <a:defRPr/>
                      </a:pPr>
                      <a:r>
                        <a:rPr lang="en-ZA" sz="1100" b="0" kern="1200" dirty="0" err="1" smtClean="0">
                          <a:solidFill>
                            <a:schemeClr val="dk1"/>
                          </a:solidFill>
                          <a:latin typeface="Agency FB" panose="020B0503020202020204" pitchFamily="34" charset="0"/>
                          <a:ea typeface="+mn-ea"/>
                          <a:cs typeface="Arial" panose="020B0604020202020204" pitchFamily="34" charset="0"/>
                        </a:rPr>
                        <a:t>Takatso</a:t>
                      </a:r>
                      <a:r>
                        <a:rPr lang="en-ZA" sz="1100" b="0" kern="1200" dirty="0" smtClean="0">
                          <a:solidFill>
                            <a:schemeClr val="dk1"/>
                          </a:solidFill>
                          <a:latin typeface="Agency FB" panose="020B0503020202020204" pitchFamily="34" charset="0"/>
                          <a:ea typeface="+mn-ea"/>
                          <a:cs typeface="Arial" panose="020B0604020202020204" pitchFamily="34" charset="0"/>
                        </a:rPr>
                        <a:t> </a:t>
                      </a:r>
                      <a:r>
                        <a:rPr lang="en-ZA" sz="1100" b="0" kern="1200" dirty="0" err="1" smtClean="0">
                          <a:solidFill>
                            <a:schemeClr val="dk1"/>
                          </a:solidFill>
                          <a:latin typeface="Agency FB" panose="020B0503020202020204" pitchFamily="34" charset="0"/>
                          <a:ea typeface="+mn-ea"/>
                          <a:cs typeface="Arial" panose="020B0604020202020204" pitchFamily="34" charset="0"/>
                        </a:rPr>
                        <a:t>Ya</a:t>
                      </a:r>
                      <a:r>
                        <a:rPr lang="en-ZA" sz="1100" b="0" kern="1200" dirty="0" smtClean="0">
                          <a:solidFill>
                            <a:schemeClr val="dk1"/>
                          </a:solidFill>
                          <a:latin typeface="Agency FB" panose="020B0503020202020204" pitchFamily="34" charset="0"/>
                          <a:ea typeface="+mn-ea"/>
                          <a:cs typeface="Arial" panose="020B0604020202020204" pitchFamily="34" charset="0"/>
                        </a:rPr>
                        <a:t> </a:t>
                      </a:r>
                      <a:r>
                        <a:rPr lang="en-ZA" sz="1100" b="0" kern="1200" dirty="0" err="1" smtClean="0">
                          <a:solidFill>
                            <a:schemeClr val="dk1"/>
                          </a:solidFill>
                          <a:latin typeface="Agency FB" panose="020B0503020202020204" pitchFamily="34" charset="0"/>
                          <a:ea typeface="+mn-ea"/>
                          <a:cs typeface="Arial" panose="020B0604020202020204" pitchFamily="34" charset="0"/>
                        </a:rPr>
                        <a:t>Batho</a:t>
                      </a:r>
                      <a:r>
                        <a:rPr lang="en-ZA" sz="1100" b="0" kern="1200" dirty="0" smtClean="0">
                          <a:solidFill>
                            <a:schemeClr val="dk1"/>
                          </a:solidFill>
                          <a:latin typeface="Agency FB" panose="020B0503020202020204" pitchFamily="34" charset="0"/>
                          <a:ea typeface="+mn-ea"/>
                          <a:cs typeface="Arial" panose="020B0604020202020204" pitchFamily="34" charset="0"/>
                        </a:rPr>
                        <a:t> Trading</a:t>
                      </a:r>
                    </a:p>
                  </a:txBody>
                  <a:tcPr marL="111568" marR="111568" marT="45711" marB="45711"/>
                </a:tc>
                <a:tc>
                  <a:txBody>
                    <a:bodyPr/>
                    <a:lstStyle/>
                    <a:p>
                      <a:pPr marL="0" marR="0" algn="l">
                        <a:lnSpc>
                          <a:spcPct val="115000"/>
                        </a:lnSpc>
                        <a:spcBef>
                          <a:spcPts val="0"/>
                        </a:spcBef>
                        <a:spcAft>
                          <a:spcPts val="0"/>
                        </a:spcAft>
                      </a:pPr>
                      <a:r>
                        <a:rPr lang="en-US" sz="1100" b="0" dirty="0" smtClean="0">
                          <a:effectLst/>
                          <a:latin typeface="Agency FB" panose="020B0503020202020204" pitchFamily="34" charset="0"/>
                          <a:ea typeface="Times New Roman"/>
                          <a:cs typeface="Arial" panose="020B0604020202020204" pitchFamily="34" charset="0"/>
                        </a:rPr>
                        <a:t>Supply and Delivery of 403 padlocks for Electrical Network</a:t>
                      </a:r>
                      <a:endParaRPr lang="en-US" sz="1100" b="0" dirty="0">
                        <a:effectLst/>
                        <a:latin typeface="Agency FB" panose="020B0503020202020204" pitchFamily="34" charset="0"/>
                        <a:ea typeface="Times New Roman"/>
                        <a:cs typeface="Arial" panose="020B0604020202020204" pitchFamily="34" charset="0"/>
                      </a:endParaRPr>
                    </a:p>
                  </a:txBody>
                  <a:tcPr marL="68580" marR="68580" marT="0" marB="0"/>
                </a:tc>
                <a:tc>
                  <a:txBody>
                    <a:bodyPr/>
                    <a:lstStyle/>
                    <a:p>
                      <a:pPr algn="l"/>
                      <a:r>
                        <a:rPr lang="en-US" sz="1100" b="0" dirty="0" smtClean="0">
                          <a:solidFill>
                            <a:schemeClr val="tx1"/>
                          </a:solidFill>
                          <a:latin typeface="Agency FB" panose="020B0503020202020204" pitchFamily="34" charset="0"/>
                          <a:cs typeface="Arial" panose="020B0604020202020204" pitchFamily="34" charset="0"/>
                        </a:rPr>
                        <a:t>1</a:t>
                      </a:r>
                      <a:endParaRPr lang="en-US" sz="1100" b="0" dirty="0">
                        <a:solidFill>
                          <a:schemeClr val="tx1"/>
                        </a:solidFill>
                        <a:latin typeface="Agency FB" panose="020B0503020202020204" pitchFamily="34" charset="0"/>
                        <a:cs typeface="Arial" panose="020B0604020202020204" pitchFamily="34" charset="0"/>
                      </a:endParaRPr>
                    </a:p>
                  </a:txBody>
                  <a:tcPr marT="45727" marB="45727"/>
                </a:tc>
                <a:tc>
                  <a:txBody>
                    <a:bodyPr/>
                    <a:lstStyle/>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ZA" sz="1100" baseline="0" dirty="0" smtClean="0">
                          <a:latin typeface="Agency FB" panose="020B0503020202020204" pitchFamily="34" charset="0"/>
                          <a:cs typeface="Arial" panose="020B0604020202020204" pitchFamily="34" charset="0"/>
                        </a:rPr>
                        <a:t>Failed to deliver</a:t>
                      </a:r>
                    </a:p>
                  </a:txBody>
                  <a:tcPr marL="111551" marR="111551" marT="45709" marB="45709"/>
                </a:tc>
                <a:tc>
                  <a:txBody>
                    <a:bodyPr/>
                    <a:lstStyle/>
                    <a:p>
                      <a:pPr marL="285750" indent="-285750" algn="l">
                        <a:buFont typeface="Arial" panose="020B0604020202020204" pitchFamily="34" charset="0"/>
                        <a:buChar char="•"/>
                      </a:pPr>
                      <a:r>
                        <a:rPr lang="en-US" sz="1100" b="0" dirty="0" smtClean="0">
                          <a:latin typeface="Agency FB" panose="020B0503020202020204" pitchFamily="34" charset="0"/>
                          <a:cs typeface="Arial" panose="020B0604020202020204" pitchFamily="34" charset="0"/>
                        </a:rPr>
                        <a:t>Appoint</a:t>
                      </a:r>
                      <a:r>
                        <a:rPr lang="en-US" sz="1100" b="0" baseline="0" dirty="0" smtClean="0">
                          <a:latin typeface="Agency FB" panose="020B0503020202020204" pitchFamily="34" charset="0"/>
                          <a:cs typeface="Arial" panose="020B0604020202020204" pitchFamily="34" charset="0"/>
                        </a:rPr>
                        <a:t> second bidder</a:t>
                      </a:r>
                      <a:endParaRPr lang="en-US" sz="1100" b="0" dirty="0" smtClean="0">
                        <a:latin typeface="Agency FB" panose="020B0503020202020204" pitchFamily="34" charset="0"/>
                        <a:cs typeface="Arial" panose="020B0604020202020204" pitchFamily="34" charset="0"/>
                      </a:endParaRPr>
                    </a:p>
                  </a:txBody>
                  <a:tcPr marL="68580" marR="68580" marT="0" marB="0"/>
                </a:tc>
              </a:tr>
              <a:tr h="422407">
                <a:tc>
                  <a:txBody>
                    <a:bodyPr/>
                    <a:lstStyle/>
                    <a:p>
                      <a:pPr marL="0" marR="0" lvl="2" indent="0" algn="l" defTabSz="957924" rtl="0" eaLnBrk="1" fontAlgn="auto" latinLnBrk="0" hangingPunct="1">
                        <a:lnSpc>
                          <a:spcPct val="100000"/>
                        </a:lnSpc>
                        <a:spcBef>
                          <a:spcPts val="0"/>
                        </a:spcBef>
                        <a:spcAft>
                          <a:spcPts val="0"/>
                        </a:spcAft>
                        <a:buClrTx/>
                        <a:buSzTx/>
                        <a:buFontTx/>
                        <a:buNone/>
                        <a:tabLst/>
                        <a:defRPr/>
                      </a:pPr>
                      <a:r>
                        <a:rPr lang="en-ZA" sz="1100" b="0" kern="1200" dirty="0" err="1" smtClean="0">
                          <a:solidFill>
                            <a:schemeClr val="dk1"/>
                          </a:solidFill>
                          <a:latin typeface="Agency FB" panose="020B0503020202020204" pitchFamily="34" charset="0"/>
                          <a:ea typeface="+mn-ea"/>
                          <a:cs typeface="Arial" panose="020B0604020202020204" pitchFamily="34" charset="0"/>
                        </a:rPr>
                        <a:t>Mashmock</a:t>
                      </a:r>
                      <a:r>
                        <a:rPr lang="en-ZA" sz="1100" b="0" kern="1200" dirty="0" smtClean="0">
                          <a:solidFill>
                            <a:schemeClr val="dk1"/>
                          </a:solidFill>
                          <a:latin typeface="Agency FB" panose="020B0503020202020204" pitchFamily="34" charset="0"/>
                          <a:ea typeface="+mn-ea"/>
                          <a:cs typeface="Arial" panose="020B0604020202020204" pitchFamily="34" charset="0"/>
                        </a:rPr>
                        <a:t> Construction and General Trading</a:t>
                      </a:r>
                    </a:p>
                  </a:txBody>
                  <a:tcPr marL="111568" marR="111568" marT="45711" marB="45711"/>
                </a:tc>
                <a:tc>
                  <a:txBody>
                    <a:bodyPr/>
                    <a:lstStyle/>
                    <a:p>
                      <a:pPr marL="0" marR="0" algn="l">
                        <a:lnSpc>
                          <a:spcPct val="115000"/>
                        </a:lnSpc>
                        <a:spcBef>
                          <a:spcPts val="0"/>
                        </a:spcBef>
                        <a:spcAft>
                          <a:spcPts val="0"/>
                        </a:spcAft>
                      </a:pPr>
                      <a:r>
                        <a:rPr lang="en-US" sz="1100" b="0" dirty="0" smtClean="0">
                          <a:effectLst/>
                          <a:latin typeface="Agency FB" panose="020B0503020202020204" pitchFamily="34" charset="0"/>
                          <a:ea typeface="Times New Roman"/>
                          <a:cs typeface="Arial" panose="020B0604020202020204" pitchFamily="34" charset="0"/>
                        </a:rPr>
                        <a:t>Supply and delivery of public lighting maintenance material</a:t>
                      </a:r>
                      <a:endParaRPr lang="en-US" sz="1100" b="0" dirty="0">
                        <a:effectLst/>
                        <a:latin typeface="Agency FB" panose="020B0503020202020204" pitchFamily="34" charset="0"/>
                        <a:ea typeface="Times New Roman"/>
                        <a:cs typeface="Arial" panose="020B0604020202020204" pitchFamily="34" charset="0"/>
                      </a:endParaRPr>
                    </a:p>
                  </a:txBody>
                  <a:tcPr marL="68580" marR="68580" marT="0" marB="0"/>
                </a:tc>
                <a:tc>
                  <a:txBody>
                    <a:bodyPr/>
                    <a:lstStyle/>
                    <a:p>
                      <a:pPr algn="l"/>
                      <a:r>
                        <a:rPr lang="en-US" sz="1100" b="0" dirty="0" smtClean="0">
                          <a:solidFill>
                            <a:schemeClr val="tx1"/>
                          </a:solidFill>
                          <a:latin typeface="Agency FB" panose="020B0503020202020204" pitchFamily="34" charset="0"/>
                          <a:cs typeface="Arial" panose="020B0604020202020204" pitchFamily="34" charset="0"/>
                        </a:rPr>
                        <a:t>5</a:t>
                      </a:r>
                      <a:endParaRPr lang="en-US" sz="1100" b="0" dirty="0">
                        <a:solidFill>
                          <a:schemeClr val="tx1"/>
                        </a:solidFill>
                        <a:latin typeface="Agency FB" panose="020B0503020202020204" pitchFamily="34" charset="0"/>
                        <a:cs typeface="Arial" panose="020B0604020202020204" pitchFamily="34" charset="0"/>
                      </a:endParaRPr>
                    </a:p>
                  </a:txBody>
                  <a:tcPr marT="45727" marB="45727"/>
                </a:tc>
                <a:tc>
                  <a:txBody>
                    <a:bodyPr/>
                    <a:lstStyle/>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ZA" sz="1100" baseline="0" dirty="0" smtClean="0">
                          <a:latin typeface="Agency FB" panose="020B0503020202020204" pitchFamily="34" charset="0"/>
                          <a:cs typeface="Arial" panose="020B0604020202020204" pitchFamily="34" charset="0"/>
                        </a:rPr>
                        <a:t>None</a:t>
                      </a:r>
                    </a:p>
                  </a:txBody>
                  <a:tcPr marL="111551" marR="111551" marT="45709" marB="45709"/>
                </a:tc>
                <a:tc>
                  <a:txBody>
                    <a:bodyPr/>
                    <a:lstStyle/>
                    <a:p>
                      <a:pPr marL="285750" indent="-285750" algn="l">
                        <a:buFont typeface="Arial" panose="020B0604020202020204" pitchFamily="34" charset="0"/>
                        <a:buChar char="•"/>
                      </a:pPr>
                      <a:r>
                        <a:rPr lang="en-US" sz="1100" b="0" dirty="0" smtClean="0">
                          <a:latin typeface="Agency FB" panose="020B0503020202020204" pitchFamily="34" charset="0"/>
                          <a:cs typeface="Arial" panose="020B0604020202020204" pitchFamily="34" charset="0"/>
                        </a:rPr>
                        <a:t>None</a:t>
                      </a:r>
                    </a:p>
                  </a:txBody>
                  <a:tcPr marL="68580" marR="68580" marT="0" marB="0"/>
                </a:tc>
              </a:tr>
            </a:tbl>
          </a:graphicData>
        </a:graphic>
      </p:graphicFrame>
    </p:spTree>
    <p:extLst>
      <p:ext uri="{BB962C8B-B14F-4D97-AF65-F5344CB8AC3E}">
        <p14:creationId xmlns:p14="http://schemas.microsoft.com/office/powerpoint/2010/main" val="8779616"/>
      </p:ext>
    </p:extLst>
  </p:cSld>
  <p:clrMapOvr>
    <a:masterClrMapping/>
  </p:clrMapOvr>
  <p:transition spd="slow">
    <p:fade/>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12837" y="1614488"/>
            <a:ext cx="9366325" cy="2957512"/>
          </a:xfrm>
        </p:spPr>
        <p:txBody>
          <a:bodyPr>
            <a:noAutofit/>
          </a:bodyPr>
          <a:lstStyle/>
          <a:p>
            <a:pPr algn="ctr"/>
            <a:r>
              <a:rPr lang="en-ZA" sz="8000" b="1" dirty="0">
                <a:solidFill>
                  <a:schemeClr val="accent1">
                    <a:lumMod val="50000"/>
                  </a:schemeClr>
                </a:solidFill>
              </a:rPr>
              <a:t>Community Services</a:t>
            </a:r>
            <a:endParaRPr lang="en-ZA" sz="8000" dirty="0">
              <a:solidFill>
                <a:schemeClr val="accent1">
                  <a:lumMod val="50000"/>
                </a:schemeClr>
              </a:solidFill>
            </a:endParaRPr>
          </a:p>
        </p:txBody>
      </p:sp>
      <p:sp>
        <p:nvSpPr>
          <p:cNvPr id="3" name="TextBox 2"/>
          <p:cNvSpPr txBox="1"/>
          <p:nvPr/>
        </p:nvSpPr>
        <p:spPr>
          <a:xfrm>
            <a:off x="6213764" y="86030"/>
            <a:ext cx="3982029" cy="646331"/>
          </a:xfrm>
          <a:prstGeom prst="rect">
            <a:avLst/>
          </a:prstGeom>
          <a:solidFill>
            <a:srgbClr val="92D050"/>
          </a:solidFill>
        </p:spPr>
        <p:txBody>
          <a:bodyPr wrap="square" rtlCol="0">
            <a:spAutoFit/>
          </a:bodyPr>
          <a:lstStyle/>
          <a:p>
            <a:pPr algn="ctr"/>
            <a:r>
              <a:rPr lang="en-US" b="1" dirty="0" smtClean="0">
                <a:solidFill>
                  <a:srgbClr val="002060"/>
                </a:solidFill>
              </a:rPr>
              <a:t>EPMLM 2015/2016 ANNUAL PERFORMANCE </a:t>
            </a:r>
            <a:endParaRPr lang="en-US" b="1" dirty="0">
              <a:solidFill>
                <a:srgbClr val="002060"/>
              </a:solidFill>
            </a:endParaRPr>
          </a:p>
        </p:txBody>
      </p:sp>
      <p:pic>
        <p:nvPicPr>
          <p:cNvPr id="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071102" y="-28466"/>
            <a:ext cx="914400" cy="703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Slide Number Placeholder 4"/>
          <p:cNvSpPr>
            <a:spLocks noGrp="1"/>
          </p:cNvSpPr>
          <p:nvPr>
            <p:ph type="sldNum" sz="quarter" idx="12"/>
          </p:nvPr>
        </p:nvSpPr>
        <p:spPr>
          <a:xfrm>
            <a:off x="6213764" y="90237"/>
            <a:ext cx="1776208" cy="365125"/>
          </a:xfrm>
        </p:spPr>
        <p:txBody>
          <a:bodyPr/>
          <a:lstStyle/>
          <a:p>
            <a:fld id="{01BCFC26-62B4-4113-B485-962636936649}" type="slidenum">
              <a:rPr lang="en-US" smtClean="0"/>
              <a:pPr/>
              <a:t>38</a:t>
            </a:fld>
            <a:endParaRPr lang="en-US" dirty="0"/>
          </a:p>
        </p:txBody>
      </p:sp>
    </p:spTree>
    <p:extLst>
      <p:ext uri="{BB962C8B-B14F-4D97-AF65-F5344CB8AC3E}">
        <p14:creationId xmlns:p14="http://schemas.microsoft.com/office/powerpoint/2010/main" val="259182610"/>
      </p:ext>
    </p:extLst>
  </p:cSld>
  <p:clrMapOvr>
    <a:masterClrMapping/>
  </p:clrMapOvr>
  <p:transition spd="slow">
    <p:fade/>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6089073" y="137984"/>
            <a:ext cx="3982029" cy="646331"/>
          </a:xfrm>
          <a:prstGeom prst="rect">
            <a:avLst/>
          </a:prstGeom>
          <a:solidFill>
            <a:srgbClr val="92D050"/>
          </a:solidFill>
        </p:spPr>
        <p:txBody>
          <a:bodyPr wrap="square" rtlCol="0">
            <a:spAutoFit/>
          </a:bodyPr>
          <a:lstStyle/>
          <a:p>
            <a:pPr algn="ctr"/>
            <a:r>
              <a:rPr lang="en-US" b="1" dirty="0" smtClean="0">
                <a:solidFill>
                  <a:srgbClr val="002060"/>
                </a:solidFill>
              </a:rPr>
              <a:t>EPMLM 2015/2016 ANNUAL PERFORMANCE </a:t>
            </a:r>
            <a:endParaRPr lang="en-US" b="1" dirty="0">
              <a:solidFill>
                <a:srgbClr val="002060"/>
              </a:solidFill>
            </a:endParaRPr>
          </a:p>
        </p:txBody>
      </p:sp>
      <p:pic>
        <p:nvPicPr>
          <p:cNvPr id="15362"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071102" y="-28466"/>
            <a:ext cx="914400" cy="703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Box 4"/>
          <p:cNvSpPr txBox="1"/>
          <p:nvPr/>
        </p:nvSpPr>
        <p:spPr>
          <a:xfrm>
            <a:off x="621217" y="323166"/>
            <a:ext cx="4800600" cy="368300"/>
          </a:xfrm>
          <a:prstGeom prst="rect">
            <a:avLst/>
          </a:prstGeom>
          <a:ln/>
        </p:spPr>
        <p:style>
          <a:lnRef idx="1">
            <a:schemeClr val="accent1"/>
          </a:lnRef>
          <a:fillRef idx="2">
            <a:schemeClr val="accent1"/>
          </a:fillRef>
          <a:effectRef idx="1">
            <a:schemeClr val="accent1"/>
          </a:effectRef>
          <a:fontRef idx="minor">
            <a:schemeClr val="dk1"/>
          </a:fontRef>
        </p:style>
        <p:txBody>
          <a:bodyPr>
            <a:spAutoFit/>
          </a:bodyPr>
          <a:lstStyle/>
          <a:p>
            <a:pPr algn="ctr">
              <a:defRPr/>
            </a:pPr>
            <a:r>
              <a:rPr lang="en-US" dirty="0" smtClean="0">
                <a:solidFill>
                  <a:prstClr val="black"/>
                </a:solidFill>
              </a:rPr>
              <a:t>KPA 2: </a:t>
            </a:r>
            <a:r>
              <a:rPr lang="en-US" dirty="0"/>
              <a:t>BASIC SERVICE DELIVERY</a:t>
            </a:r>
            <a:r>
              <a:rPr lang="en-US" dirty="0" smtClean="0">
                <a:solidFill>
                  <a:prstClr val="black"/>
                </a:solidFill>
              </a:rPr>
              <a:t> </a:t>
            </a:r>
            <a:endParaRPr lang="en-US" dirty="0">
              <a:solidFill>
                <a:prstClr val="black"/>
              </a:solidFill>
            </a:endParaRPr>
          </a:p>
        </p:txBody>
      </p:sp>
      <p:sp>
        <p:nvSpPr>
          <p:cNvPr id="4" name="Slide Number Placeholder 3"/>
          <p:cNvSpPr>
            <a:spLocks noGrp="1"/>
          </p:cNvSpPr>
          <p:nvPr>
            <p:ph type="sldNum" sz="quarter" idx="12"/>
          </p:nvPr>
        </p:nvSpPr>
        <p:spPr>
          <a:xfrm>
            <a:off x="6192982" y="180079"/>
            <a:ext cx="1750848" cy="340235"/>
          </a:xfrm>
        </p:spPr>
        <p:txBody>
          <a:bodyPr/>
          <a:lstStyle/>
          <a:p>
            <a:fld id="{01BCFC26-62B4-4113-B485-962636936649}" type="slidenum">
              <a:rPr lang="en-US" smtClean="0"/>
              <a:pPr/>
              <a:t>39</a:t>
            </a:fld>
            <a:endParaRPr lang="en-US" dirty="0"/>
          </a:p>
        </p:txBody>
      </p:sp>
      <p:graphicFrame>
        <p:nvGraphicFramePr>
          <p:cNvPr id="7" name="Content Placeholder 5"/>
          <p:cNvGraphicFramePr>
            <a:graphicFrameLocks/>
          </p:cNvGraphicFramePr>
          <p:nvPr>
            <p:extLst>
              <p:ext uri="{D42A27DB-BD31-4B8C-83A1-F6EECF244321}">
                <p14:modId xmlns:p14="http://schemas.microsoft.com/office/powerpoint/2010/main" val="312982352"/>
              </p:ext>
            </p:extLst>
          </p:nvPr>
        </p:nvGraphicFramePr>
        <p:xfrm>
          <a:off x="737754" y="820882"/>
          <a:ext cx="10801716" cy="5670071"/>
        </p:xfrm>
        <a:graphic>
          <a:graphicData uri="http://schemas.openxmlformats.org/drawingml/2006/table">
            <a:tbl>
              <a:tblPr firstRow="1" bandRow="1">
                <a:tableStyleId>{5C22544A-7EE6-4342-B048-85BDC9FD1C3A}</a:tableStyleId>
              </a:tblPr>
              <a:tblGrid>
                <a:gridCol w="1468479"/>
                <a:gridCol w="1077383"/>
                <a:gridCol w="1406584"/>
                <a:gridCol w="1017528"/>
                <a:gridCol w="1346728"/>
                <a:gridCol w="1227020"/>
                <a:gridCol w="1376656"/>
                <a:gridCol w="1881338"/>
              </a:tblGrid>
              <a:tr h="1014108">
                <a:tc>
                  <a:txBody>
                    <a:bodyPr/>
                    <a:lstStyle/>
                    <a:p>
                      <a:pPr algn="l"/>
                      <a:r>
                        <a:rPr lang="en-US" sz="1300" dirty="0" smtClean="0">
                          <a:solidFill>
                            <a:schemeClr val="tx1"/>
                          </a:solidFill>
                        </a:rPr>
                        <a:t>PROJECTS(KPI as per SDBIP) </a:t>
                      </a:r>
                      <a:endParaRPr lang="en-US" sz="1300" dirty="0">
                        <a:solidFill>
                          <a:schemeClr val="tx1"/>
                        </a:solidFill>
                      </a:endParaRPr>
                    </a:p>
                  </a:txBody>
                  <a:tcPr marT="45736" marB="45736"/>
                </a:tc>
                <a:tc>
                  <a:txBody>
                    <a:bodyPr/>
                    <a:lstStyle/>
                    <a:p>
                      <a:pPr algn="l"/>
                      <a:r>
                        <a:rPr lang="en-US" sz="1300" dirty="0" smtClean="0">
                          <a:solidFill>
                            <a:schemeClr val="tx1"/>
                          </a:solidFill>
                        </a:rPr>
                        <a:t>ANNUAL</a:t>
                      </a:r>
                      <a:r>
                        <a:rPr lang="en-US" sz="1300" baseline="0" dirty="0" smtClean="0">
                          <a:solidFill>
                            <a:schemeClr val="tx1"/>
                          </a:solidFill>
                        </a:rPr>
                        <a:t> TARGET</a:t>
                      </a:r>
                      <a:endParaRPr lang="en-US" sz="1300" dirty="0">
                        <a:solidFill>
                          <a:schemeClr val="tx1"/>
                        </a:solidFill>
                      </a:endParaRPr>
                    </a:p>
                  </a:txBody>
                  <a:tcPr marT="45736" marB="45736"/>
                </a:tc>
                <a:tc>
                  <a:txBody>
                    <a:bodyPr/>
                    <a:lstStyle/>
                    <a:p>
                      <a:pPr algn="l"/>
                      <a:r>
                        <a:rPr lang="en-US" sz="1300" dirty="0" smtClean="0">
                          <a:solidFill>
                            <a:schemeClr val="tx1"/>
                          </a:solidFill>
                        </a:rPr>
                        <a:t> ANNUAL</a:t>
                      </a:r>
                    </a:p>
                    <a:p>
                      <a:pPr algn="l"/>
                      <a:r>
                        <a:rPr lang="en-US" sz="1300" dirty="0" smtClean="0">
                          <a:solidFill>
                            <a:schemeClr val="tx1"/>
                          </a:solidFill>
                        </a:rPr>
                        <a:t>ACTUALS</a:t>
                      </a:r>
                      <a:endParaRPr lang="en-US" sz="1300" dirty="0">
                        <a:solidFill>
                          <a:schemeClr val="tx1"/>
                        </a:solidFill>
                      </a:endParaRPr>
                    </a:p>
                  </a:txBody>
                  <a:tcPr marT="45736" marB="45736"/>
                </a:tc>
                <a:tc>
                  <a:txBody>
                    <a:bodyPr/>
                    <a:lstStyle/>
                    <a:p>
                      <a:pPr algn="l"/>
                      <a:r>
                        <a:rPr lang="en-US" sz="1300" dirty="0" smtClean="0">
                          <a:solidFill>
                            <a:schemeClr val="tx1"/>
                          </a:solidFill>
                        </a:rPr>
                        <a:t>BUDGET</a:t>
                      </a:r>
                    </a:p>
                  </a:txBody>
                  <a:tcPr marT="45736" marB="45736"/>
                </a:tc>
                <a:tc>
                  <a:txBody>
                    <a:bodyPr/>
                    <a:lstStyle/>
                    <a:p>
                      <a:pPr algn="l"/>
                      <a:r>
                        <a:rPr lang="en-US" sz="1300" dirty="0" smtClean="0">
                          <a:solidFill>
                            <a:schemeClr val="tx1"/>
                          </a:solidFill>
                        </a:rPr>
                        <a:t>EXPENDITURE</a:t>
                      </a:r>
                      <a:endParaRPr lang="en-US" sz="1300" dirty="0">
                        <a:solidFill>
                          <a:schemeClr val="tx1"/>
                        </a:solidFill>
                      </a:endParaRPr>
                    </a:p>
                  </a:txBody>
                  <a:tcPr marT="45736" marB="45736"/>
                </a:tc>
                <a:tc>
                  <a:txBody>
                    <a:bodyPr/>
                    <a:lstStyle/>
                    <a:p>
                      <a:pPr algn="l"/>
                      <a:r>
                        <a:rPr lang="en-US" sz="1300" dirty="0" smtClean="0">
                          <a:solidFill>
                            <a:schemeClr val="tx1"/>
                          </a:solidFill>
                        </a:rPr>
                        <a:t>PROGRESS</a:t>
                      </a:r>
                      <a:endParaRPr lang="en-US" sz="1300" dirty="0">
                        <a:solidFill>
                          <a:schemeClr val="tx1"/>
                        </a:solidFill>
                      </a:endParaRPr>
                    </a:p>
                  </a:txBody>
                  <a:tcPr marT="45736" marB="45736"/>
                </a:tc>
                <a:tc>
                  <a:txBody>
                    <a:bodyPr/>
                    <a:lstStyle/>
                    <a:p>
                      <a:pPr algn="l"/>
                      <a:r>
                        <a:rPr lang="en-US" sz="1300" dirty="0" smtClean="0">
                          <a:solidFill>
                            <a:schemeClr val="tx1"/>
                          </a:solidFill>
                        </a:rPr>
                        <a:t>CHALLENGES </a:t>
                      </a:r>
                      <a:endParaRPr lang="en-US" sz="1300" dirty="0">
                        <a:solidFill>
                          <a:schemeClr val="tx1"/>
                        </a:solidFill>
                      </a:endParaRPr>
                    </a:p>
                  </a:txBody>
                  <a:tcPr marT="45736" marB="45736"/>
                </a:tc>
                <a:tc>
                  <a:txBody>
                    <a:bodyPr/>
                    <a:lstStyle/>
                    <a:p>
                      <a:pPr algn="l"/>
                      <a:r>
                        <a:rPr lang="en-US" sz="1300" dirty="0" smtClean="0">
                          <a:solidFill>
                            <a:schemeClr val="tx1"/>
                          </a:solidFill>
                        </a:rPr>
                        <a:t>REMEDIAL ACTION</a:t>
                      </a:r>
                      <a:endParaRPr lang="en-US" sz="1300" dirty="0">
                        <a:solidFill>
                          <a:schemeClr val="tx1"/>
                        </a:solidFill>
                      </a:endParaRPr>
                    </a:p>
                  </a:txBody>
                  <a:tcPr marT="45736" marB="45736"/>
                </a:tc>
              </a:tr>
              <a:tr h="83418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dirty="0" smtClean="0">
                          <a:latin typeface="Agency FB" panose="020B0503020202020204" pitchFamily="34" charset="0"/>
                        </a:rPr>
                        <a:t>Numbe</a:t>
                      </a:r>
                      <a:r>
                        <a:rPr lang="en-US" sz="1100" baseline="0" dirty="0" smtClean="0">
                          <a:latin typeface="Agency FB" panose="020B0503020202020204" pitchFamily="34" charset="0"/>
                        </a:rPr>
                        <a:t>r of parks to be cleaned and maintained</a:t>
                      </a:r>
                    </a:p>
                  </a:txBody>
                  <a:tcPr marL="68580" marR="68580" marT="0" marB="0"/>
                </a:tc>
                <a:tc>
                  <a:txBody>
                    <a:bodyPr/>
                    <a:lstStyle/>
                    <a:p>
                      <a:pPr algn="l">
                        <a:lnSpc>
                          <a:spcPct val="100000"/>
                        </a:lnSpc>
                        <a:spcAft>
                          <a:spcPts val="0"/>
                        </a:spcAft>
                      </a:pPr>
                      <a:r>
                        <a:rPr lang="en-ZA" sz="1100" dirty="0" smtClean="0">
                          <a:effectLst/>
                          <a:latin typeface="Agency FB" panose="020B0503020202020204" pitchFamily="34" charset="0"/>
                        </a:rPr>
                        <a:t>13 Parks</a:t>
                      </a:r>
                      <a:r>
                        <a:rPr lang="en-ZA" sz="1100" baseline="0" dirty="0" smtClean="0">
                          <a:effectLst/>
                          <a:latin typeface="Agency FB" panose="020B0503020202020204" pitchFamily="34" charset="0"/>
                        </a:rPr>
                        <a:t> x 1month x 4 quarters = 156</a:t>
                      </a:r>
                    </a:p>
                    <a:p>
                      <a:pPr algn="l">
                        <a:lnSpc>
                          <a:spcPct val="100000"/>
                        </a:lnSpc>
                        <a:spcAft>
                          <a:spcPts val="0"/>
                        </a:spcAft>
                      </a:pPr>
                      <a:r>
                        <a:rPr lang="en-ZA" sz="1100" baseline="0" dirty="0" smtClean="0">
                          <a:effectLst/>
                          <a:latin typeface="Agency FB" panose="020B0503020202020204" pitchFamily="34" charset="0"/>
                        </a:rPr>
                        <a:t>times</a:t>
                      </a:r>
                      <a:endParaRPr lang="en-ZA" sz="1100" dirty="0">
                        <a:effectLst/>
                        <a:latin typeface="Agency FB" panose="020B0503020202020204" pitchFamily="34" charset="0"/>
                      </a:endParaRPr>
                    </a:p>
                  </a:txBody>
                  <a:tcPr marL="68580" marR="68580" marT="0" marB="0"/>
                </a:tc>
                <a:tc>
                  <a:txBody>
                    <a:bodyPr/>
                    <a:lstStyle/>
                    <a:p>
                      <a:pPr algn="l">
                        <a:lnSpc>
                          <a:spcPct val="100000"/>
                        </a:lnSpc>
                        <a:spcAft>
                          <a:spcPts val="0"/>
                        </a:spcAft>
                      </a:pPr>
                      <a:r>
                        <a:rPr lang="en-ZA" sz="1100" dirty="0" smtClean="0">
                          <a:effectLst/>
                          <a:latin typeface="Agency FB" panose="020B0503020202020204" pitchFamily="34" charset="0"/>
                        </a:rPr>
                        <a:t>123</a:t>
                      </a:r>
                      <a:endParaRPr lang="en-ZA" sz="1100" dirty="0">
                        <a:effectLst/>
                        <a:latin typeface="Agency FB" panose="020B0503020202020204" pitchFamily="34" charset="0"/>
                      </a:endParaRPr>
                    </a:p>
                  </a:txBody>
                  <a:tcPr marL="68580" marR="68580" marT="0" marB="0"/>
                </a:tc>
                <a:tc row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dirty="0" smtClean="0">
                          <a:latin typeface="Agency FB" panose="020B0503020202020204" pitchFamily="34" charset="0"/>
                        </a:rPr>
                        <a:t>R 39492.61</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100" dirty="0" smtClean="0">
                        <a:latin typeface="Agency FB" panose="020B0503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100" dirty="0" smtClean="0">
                        <a:latin typeface="Agency FB" panose="020B0503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100" dirty="0" smtClean="0">
                        <a:latin typeface="Agency FB" panose="020B0503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100" dirty="0" smtClean="0">
                          <a:latin typeface="Agency FB" panose="020B0503020202020204" pitchFamily="34" charset="0"/>
                        </a:rPr>
                        <a:t>R</a:t>
                      </a:r>
                      <a:r>
                        <a:rPr lang="en-US" sz="1100" baseline="0" dirty="0" smtClean="0">
                          <a:latin typeface="Agency FB" panose="020B0503020202020204" pitchFamily="34" charset="0"/>
                        </a:rPr>
                        <a:t> 134 272 .79</a:t>
                      </a:r>
                      <a:endParaRPr lang="en-US" sz="1100" dirty="0" smtClean="0">
                        <a:latin typeface="Agency FB" panose="020B0503020202020204" pitchFamily="34" charset="0"/>
                      </a:endParaRPr>
                    </a:p>
                  </a:txBody>
                  <a:tcPr marT="45736" marB="45736"/>
                </a:tc>
                <a:tc rowSpan="2">
                  <a:txBody>
                    <a:bodyPr/>
                    <a:lstStyle/>
                    <a:p>
                      <a:pPr algn="l">
                        <a:lnSpc>
                          <a:spcPct val="100000"/>
                        </a:lnSpc>
                      </a:pPr>
                      <a:r>
                        <a:rPr lang="en-US" sz="1100" dirty="0" smtClean="0">
                          <a:latin typeface="Agency FB" panose="020B0503020202020204" pitchFamily="34" charset="0"/>
                        </a:rPr>
                        <a:t>R 17 426.48</a:t>
                      </a:r>
                    </a:p>
                    <a:p>
                      <a:pPr algn="l">
                        <a:lnSpc>
                          <a:spcPct val="100000"/>
                        </a:lnSpc>
                      </a:pPr>
                      <a:endParaRPr lang="en-US" sz="1100" dirty="0" smtClean="0">
                        <a:latin typeface="Agency FB" panose="020B0503020202020204" pitchFamily="34" charset="0"/>
                      </a:endParaRPr>
                    </a:p>
                    <a:p>
                      <a:pPr algn="l">
                        <a:lnSpc>
                          <a:spcPct val="100000"/>
                        </a:lnSpc>
                      </a:pPr>
                      <a:endParaRPr lang="en-US" sz="1100" dirty="0" smtClean="0">
                        <a:latin typeface="Agency FB" panose="020B0503020202020204" pitchFamily="34" charset="0"/>
                      </a:endParaRPr>
                    </a:p>
                    <a:p>
                      <a:pPr algn="l">
                        <a:lnSpc>
                          <a:spcPct val="100000"/>
                        </a:lnSpc>
                      </a:pPr>
                      <a:endParaRPr lang="en-US" sz="1100" dirty="0" smtClean="0">
                        <a:latin typeface="Agency FB" panose="020B0503020202020204" pitchFamily="34" charset="0"/>
                      </a:endParaRPr>
                    </a:p>
                    <a:p>
                      <a:pPr algn="l">
                        <a:lnSpc>
                          <a:spcPct val="100000"/>
                        </a:lnSpc>
                      </a:pPr>
                      <a:r>
                        <a:rPr lang="en-US" sz="1100" dirty="0" smtClean="0">
                          <a:latin typeface="Agency FB" panose="020B0503020202020204" pitchFamily="34" charset="0"/>
                        </a:rPr>
                        <a:t>R 7703.54</a:t>
                      </a:r>
                      <a:endParaRPr lang="en-US" sz="1100" dirty="0">
                        <a:latin typeface="Agency FB" panose="020B0503020202020204" pitchFamily="34" charset="0"/>
                      </a:endParaRPr>
                    </a:p>
                  </a:txBody>
                  <a:tcPr marT="45736" marB="45736"/>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dirty="0" smtClean="0">
                          <a:latin typeface="Agency FB" panose="020B0503020202020204" pitchFamily="34" charset="0"/>
                        </a:rPr>
                        <a:t>Not Achieved</a:t>
                      </a:r>
                      <a:endParaRPr lang="en-US" sz="1100" dirty="0">
                        <a:latin typeface="Agency FB" panose="020B0503020202020204" pitchFamily="34" charset="0"/>
                      </a:endParaRPr>
                    </a:p>
                  </a:txBody>
                  <a:tcPr marT="45736" marB="45736"/>
                </a:tc>
                <a:tc>
                  <a:txBody>
                    <a:bodyPr/>
                    <a:lstStyle/>
                    <a:p>
                      <a:pPr marL="20955" marR="0" indent="0" algn="l" defTabSz="914400" rtl="0" eaLnBrk="1" fontAlgn="auto" latinLnBrk="0" hangingPunct="1">
                        <a:lnSpc>
                          <a:spcPct val="100000"/>
                        </a:lnSpc>
                        <a:spcBef>
                          <a:spcPts val="0"/>
                        </a:spcBef>
                        <a:spcAft>
                          <a:spcPts val="0"/>
                        </a:spcAft>
                        <a:buClrTx/>
                        <a:buSzTx/>
                        <a:buFontTx/>
                        <a:buNone/>
                        <a:tabLst/>
                        <a:defRPr/>
                      </a:pPr>
                      <a:r>
                        <a:rPr lang="en-ZA" sz="1100" dirty="0" smtClean="0">
                          <a:effectLst/>
                          <a:latin typeface="Agency FB" panose="020B0503020202020204" pitchFamily="34" charset="0"/>
                          <a:ea typeface="Calibri" panose="020F0502020204030204" pitchFamily="34" charset="0"/>
                        </a:rPr>
                        <a:t>Implementation</a:t>
                      </a:r>
                      <a:r>
                        <a:rPr lang="en-ZA" sz="1100" baseline="0" dirty="0" smtClean="0">
                          <a:effectLst/>
                          <a:latin typeface="Agency FB" panose="020B0503020202020204" pitchFamily="34" charset="0"/>
                          <a:ea typeface="Calibri" panose="020F0502020204030204" pitchFamily="34" charset="0"/>
                        </a:rPr>
                        <a:t> of programme</a:t>
                      </a:r>
                      <a:endParaRPr lang="en-ZA" sz="1100" dirty="0">
                        <a:effectLst/>
                        <a:latin typeface="Agency FB" panose="020B0503020202020204" pitchFamily="34" charset="0"/>
                        <a:ea typeface="Calibri" panose="020F0502020204030204" pitchFamily="34" charset="0"/>
                      </a:endParaRPr>
                    </a:p>
                  </a:txBody>
                  <a:tcPr marL="68580" marR="68580" marT="0" marB="0"/>
                </a:tc>
                <a:tc>
                  <a:txBody>
                    <a:bodyPr/>
                    <a:lstStyle/>
                    <a:p>
                      <a:pPr algn="l">
                        <a:lnSpc>
                          <a:spcPct val="100000"/>
                        </a:lnSpc>
                        <a:spcAft>
                          <a:spcPts val="0"/>
                        </a:spcAft>
                      </a:pPr>
                      <a:r>
                        <a:rPr lang="en-ZA" sz="1100" dirty="0" smtClean="0">
                          <a:effectLst/>
                          <a:latin typeface="Agency FB" panose="020B0503020202020204" pitchFamily="34" charset="0"/>
                        </a:rPr>
                        <a:t>Better Execution of programme</a:t>
                      </a:r>
                      <a:endParaRPr lang="en-ZA" sz="1100" dirty="0">
                        <a:effectLst/>
                        <a:latin typeface="Agency FB" panose="020B0503020202020204" pitchFamily="34" charset="0"/>
                      </a:endParaRPr>
                    </a:p>
                  </a:txBody>
                  <a:tcPr marL="68580" marR="68580" marT="0" marB="0"/>
                </a:tc>
              </a:tr>
              <a:tr h="106961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baseline="0" dirty="0" smtClean="0">
                          <a:latin typeface="Agency FB" panose="020B0503020202020204" pitchFamily="34" charset="0"/>
                        </a:rPr>
                        <a:t>Number of open spaces cleaned and maintained</a:t>
                      </a:r>
                    </a:p>
                  </a:txBody>
                  <a:tcPr marL="68580" marR="68580" marT="0" marB="0"/>
                </a:tc>
                <a:tc>
                  <a:txBody>
                    <a:bodyPr/>
                    <a:lstStyle/>
                    <a:p>
                      <a:pPr algn="l">
                        <a:lnSpc>
                          <a:spcPct val="100000"/>
                        </a:lnSpc>
                        <a:spcAft>
                          <a:spcPts val="0"/>
                        </a:spcAft>
                      </a:pPr>
                      <a:r>
                        <a:rPr lang="en-ZA" sz="1100" dirty="0" smtClean="0">
                          <a:effectLst/>
                          <a:latin typeface="Agency FB" panose="020B0503020202020204" pitchFamily="34" charset="0"/>
                        </a:rPr>
                        <a:t>4 entrances x 1 month x 4 quarter=48 times</a:t>
                      </a:r>
                      <a:endParaRPr lang="en-ZA" sz="1100" dirty="0">
                        <a:effectLst/>
                        <a:latin typeface="Agency FB" panose="020B0503020202020204" pitchFamily="34" charset="0"/>
                      </a:endParaRPr>
                    </a:p>
                  </a:txBody>
                  <a:tcPr marL="68580" marR="68580" marT="0" marB="0"/>
                </a:tc>
                <a:tc>
                  <a:txBody>
                    <a:bodyPr/>
                    <a:lstStyle/>
                    <a:p>
                      <a:pPr algn="l">
                        <a:lnSpc>
                          <a:spcPct val="100000"/>
                        </a:lnSpc>
                        <a:spcAft>
                          <a:spcPts val="0"/>
                        </a:spcAft>
                      </a:pPr>
                      <a:r>
                        <a:rPr lang="en-ZA" sz="1100" dirty="0" smtClean="0">
                          <a:effectLst/>
                          <a:latin typeface="Agency FB" panose="020B0503020202020204" pitchFamily="34" charset="0"/>
                        </a:rPr>
                        <a:t>38</a:t>
                      </a:r>
                      <a:endParaRPr lang="en-ZA" sz="1100" dirty="0">
                        <a:effectLst/>
                        <a:latin typeface="Agency FB" panose="020B0503020202020204" pitchFamily="34" charset="0"/>
                      </a:endParaRPr>
                    </a:p>
                  </a:txBody>
                  <a:tcPr marL="68580" marR="68580" marT="0" marB="0"/>
                </a:tc>
                <a:tc vMerge="1">
                  <a:txBody>
                    <a:bodyPr/>
                    <a:lstStyle/>
                    <a:p>
                      <a:endParaRPr lang="en-ZA"/>
                    </a:p>
                  </a:txBody>
                  <a:tcPr/>
                </a:tc>
                <a:tc vMerge="1">
                  <a:txBody>
                    <a:bodyPr/>
                    <a:lstStyle/>
                    <a:p>
                      <a:endParaRPr lang="en-ZA"/>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dirty="0" smtClean="0">
                          <a:latin typeface="Agency FB" panose="020B0503020202020204" pitchFamily="34" charset="0"/>
                        </a:rPr>
                        <a:t>Not</a:t>
                      </a:r>
                      <a:r>
                        <a:rPr lang="en-US" sz="1100" baseline="0" dirty="0" smtClean="0">
                          <a:latin typeface="Agency FB" panose="020B0503020202020204" pitchFamily="34" charset="0"/>
                        </a:rPr>
                        <a:t> Achieved</a:t>
                      </a:r>
                      <a:endParaRPr lang="en-US" sz="1100" dirty="0">
                        <a:latin typeface="Agency FB" panose="020B0503020202020204" pitchFamily="34" charset="0"/>
                      </a:endParaRPr>
                    </a:p>
                  </a:txBody>
                  <a:tcPr marT="45736" marB="45736"/>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ZA" sz="1100" dirty="0" smtClean="0">
                          <a:effectLst/>
                          <a:latin typeface="Agency FB" panose="020B0503020202020204" pitchFamily="34" charset="0"/>
                          <a:ea typeface="Calibri" panose="020F0502020204030204" pitchFamily="34" charset="0"/>
                        </a:rPr>
                        <a:t>Implementation</a:t>
                      </a:r>
                      <a:r>
                        <a:rPr lang="en-ZA" sz="1100" baseline="0" dirty="0" smtClean="0">
                          <a:effectLst/>
                          <a:latin typeface="Agency FB" panose="020B0503020202020204" pitchFamily="34" charset="0"/>
                          <a:ea typeface="Calibri" panose="020F0502020204030204" pitchFamily="34" charset="0"/>
                        </a:rPr>
                        <a:t> of programme</a:t>
                      </a:r>
                      <a:endParaRPr lang="en-US" sz="1100" kern="1200" dirty="0" smtClean="0">
                        <a:solidFill>
                          <a:schemeClr val="dk1"/>
                        </a:solidFill>
                        <a:latin typeface="Agency FB" panose="020B0503020202020204" pitchFamily="34" charset="0"/>
                        <a:ea typeface="+mn-ea"/>
                        <a:cs typeface="+mn-cs"/>
                      </a:endParaRPr>
                    </a:p>
                  </a:txBody>
                  <a:tcPr marL="68580" marR="68580" marT="0" marB="0"/>
                </a:tc>
                <a:tc>
                  <a:txBody>
                    <a:bodyPr/>
                    <a:lstStyle/>
                    <a:p>
                      <a:pPr algn="l">
                        <a:lnSpc>
                          <a:spcPct val="100000"/>
                        </a:lnSpc>
                        <a:spcAft>
                          <a:spcPts val="0"/>
                        </a:spcAft>
                      </a:pPr>
                      <a:r>
                        <a:rPr lang="en-ZA" sz="1100" dirty="0" smtClean="0">
                          <a:effectLst/>
                          <a:latin typeface="Agency FB" panose="020B0503020202020204" pitchFamily="34" charset="0"/>
                        </a:rPr>
                        <a:t>Better</a:t>
                      </a:r>
                      <a:r>
                        <a:rPr lang="en-ZA" sz="1100" baseline="0" dirty="0" smtClean="0">
                          <a:effectLst/>
                          <a:latin typeface="Agency FB" panose="020B0503020202020204" pitchFamily="34" charset="0"/>
                        </a:rPr>
                        <a:t> execution of programme</a:t>
                      </a:r>
                      <a:endParaRPr lang="en-ZA" sz="1100" dirty="0">
                        <a:effectLst/>
                        <a:latin typeface="Agency FB" panose="020B0503020202020204" pitchFamily="34" charset="0"/>
                      </a:endParaRPr>
                    </a:p>
                  </a:txBody>
                  <a:tcPr marL="68580" marR="68580" marT="0" marB="0"/>
                </a:tc>
              </a:tr>
              <a:tr h="91231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baseline="0" dirty="0" smtClean="0">
                          <a:latin typeface="Agency FB" panose="020B0503020202020204" pitchFamily="34" charset="0"/>
                        </a:rPr>
                        <a:t>Number of tractor purchased</a:t>
                      </a:r>
                    </a:p>
                  </a:txBody>
                  <a:tcPr marL="68580" marR="68580" marT="0" marB="0"/>
                </a:tc>
                <a:tc>
                  <a:txBody>
                    <a:bodyPr/>
                    <a:lstStyle/>
                    <a:p>
                      <a:pPr algn="l">
                        <a:lnSpc>
                          <a:spcPct val="100000"/>
                        </a:lnSpc>
                        <a:spcAft>
                          <a:spcPts val="0"/>
                        </a:spcAft>
                      </a:pPr>
                      <a:r>
                        <a:rPr lang="en-ZA" sz="1100" dirty="0" smtClean="0">
                          <a:effectLst/>
                          <a:latin typeface="Agency FB" panose="020B0503020202020204" pitchFamily="34" charset="0"/>
                        </a:rPr>
                        <a:t>1 Tractor</a:t>
                      </a:r>
                      <a:endParaRPr lang="en-ZA" sz="1100" dirty="0">
                        <a:effectLst/>
                        <a:latin typeface="Agency FB" panose="020B0503020202020204" pitchFamily="34" charset="0"/>
                      </a:endParaRPr>
                    </a:p>
                  </a:txBody>
                  <a:tcPr marL="68580" marR="68580" marT="0" marB="0"/>
                </a:tc>
                <a:tc>
                  <a:txBody>
                    <a:bodyPr/>
                    <a:lstStyle/>
                    <a:p>
                      <a:pPr algn="l">
                        <a:lnSpc>
                          <a:spcPct val="100000"/>
                        </a:lnSpc>
                        <a:spcAft>
                          <a:spcPts val="0"/>
                        </a:spcAft>
                      </a:pPr>
                      <a:r>
                        <a:rPr lang="en-ZA" sz="1100" dirty="0" smtClean="0">
                          <a:effectLst/>
                          <a:latin typeface="Agency FB" panose="020B0503020202020204" pitchFamily="34" charset="0"/>
                        </a:rPr>
                        <a:t>1</a:t>
                      </a:r>
                      <a:endParaRPr lang="en-ZA" sz="1100" dirty="0">
                        <a:effectLst/>
                        <a:latin typeface="Agency FB" panose="020B0503020202020204" pitchFamily="34" charset="0"/>
                      </a:endParaRPr>
                    </a:p>
                  </a:txBody>
                  <a:tcPr marL="68580" marR="68580" marT="0" marB="0"/>
                </a:tc>
                <a:tc>
                  <a:txBody>
                    <a:bodyPr/>
                    <a:lstStyle/>
                    <a:p>
                      <a:pPr algn="l">
                        <a:lnSpc>
                          <a:spcPct val="100000"/>
                        </a:lnSpc>
                      </a:pPr>
                      <a:r>
                        <a:rPr lang="en-US" sz="1100" dirty="0" smtClean="0">
                          <a:latin typeface="Agency FB" panose="020B0503020202020204" pitchFamily="34" charset="0"/>
                        </a:rPr>
                        <a:t>R 521339.20</a:t>
                      </a:r>
                    </a:p>
                  </a:txBody>
                  <a:tcPr marT="45736" marB="45736"/>
                </a:tc>
                <a:tc>
                  <a:txBody>
                    <a:bodyPr/>
                    <a:lstStyle/>
                    <a:p>
                      <a:pPr algn="l">
                        <a:lnSpc>
                          <a:spcPct val="100000"/>
                        </a:lnSpc>
                      </a:pPr>
                      <a:r>
                        <a:rPr lang="en-US" sz="1100" dirty="0" smtClean="0">
                          <a:latin typeface="Agency FB" panose="020B0503020202020204" pitchFamily="34" charset="0"/>
                        </a:rPr>
                        <a:t>R 510 000</a:t>
                      </a:r>
                      <a:endParaRPr lang="en-US" sz="1100" dirty="0">
                        <a:latin typeface="Agency FB" panose="020B0503020202020204" pitchFamily="34" charset="0"/>
                      </a:endParaRPr>
                    </a:p>
                  </a:txBody>
                  <a:tcPr marT="45736" marB="45736"/>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dirty="0" smtClean="0">
                          <a:latin typeface="Agency FB" panose="020B0503020202020204" pitchFamily="34" charset="0"/>
                        </a:rPr>
                        <a:t>Achieved</a:t>
                      </a:r>
                    </a:p>
                    <a:p>
                      <a:pPr algn="l">
                        <a:lnSpc>
                          <a:spcPct val="100000"/>
                        </a:lnSpc>
                      </a:pPr>
                      <a:endParaRPr lang="en-US" sz="1100" dirty="0">
                        <a:latin typeface="Agency FB" panose="020B0503020202020204" pitchFamily="34" charset="0"/>
                      </a:endParaRPr>
                    </a:p>
                  </a:txBody>
                  <a:tcPr marT="45736" marB="45736"/>
                </a:tc>
                <a:tc>
                  <a:txBody>
                    <a:bodyPr/>
                    <a:lstStyle/>
                    <a:p>
                      <a:pPr algn="l">
                        <a:lnSpc>
                          <a:spcPct val="100000"/>
                        </a:lnSpc>
                      </a:pPr>
                      <a:r>
                        <a:rPr lang="en-US" sz="1100" dirty="0" smtClean="0">
                          <a:latin typeface="Agency FB" panose="020B0503020202020204" pitchFamily="34" charset="0"/>
                        </a:rPr>
                        <a:t>None</a:t>
                      </a:r>
                      <a:endParaRPr lang="en-US" sz="1100" dirty="0">
                        <a:latin typeface="Agency FB" panose="020B0503020202020204" pitchFamily="34" charset="0"/>
                      </a:endParaRPr>
                    </a:p>
                  </a:txBody>
                  <a:tcPr marT="45736" marB="45736"/>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dirty="0" smtClean="0">
                          <a:latin typeface="Agency FB" panose="020B0503020202020204" pitchFamily="34" charset="0"/>
                        </a:rPr>
                        <a:t>None</a:t>
                      </a:r>
                    </a:p>
                  </a:txBody>
                  <a:tcPr marT="45736" marB="45736"/>
                </a:tc>
              </a:tr>
              <a:tr h="92752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baseline="0" dirty="0" smtClean="0">
                          <a:latin typeface="Agency FB" panose="020B0503020202020204" pitchFamily="34" charset="0"/>
                        </a:rPr>
                        <a:t>Numbers of bush cutters to be purchased</a:t>
                      </a:r>
                    </a:p>
                  </a:txBody>
                  <a:tcPr marT="45736" marB="45736"/>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ZA" sz="1100" dirty="0" smtClean="0">
                          <a:effectLst/>
                          <a:latin typeface="Agency FB" panose="020B0503020202020204" pitchFamily="34" charset="0"/>
                        </a:rPr>
                        <a:t>10 Bush cutters</a:t>
                      </a:r>
                    </a:p>
                  </a:txBody>
                  <a:tcPr marT="45736" marB="45736"/>
                </a:tc>
                <a:tc>
                  <a:txBody>
                    <a:bodyPr/>
                    <a:lstStyle/>
                    <a:p>
                      <a:pPr algn="l">
                        <a:lnSpc>
                          <a:spcPct val="100000"/>
                        </a:lnSpc>
                      </a:pPr>
                      <a:r>
                        <a:rPr lang="en-US" sz="1100" dirty="0" smtClean="0">
                          <a:latin typeface="Agency FB" panose="020B0503020202020204" pitchFamily="34" charset="0"/>
                        </a:rPr>
                        <a:t>10</a:t>
                      </a:r>
                      <a:endParaRPr lang="en-US" sz="1100" dirty="0">
                        <a:latin typeface="Agency FB" panose="020B0503020202020204" pitchFamily="34" charset="0"/>
                      </a:endParaRPr>
                    </a:p>
                  </a:txBody>
                  <a:tcPr marT="45736" marB="45736"/>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baseline="0" dirty="0" smtClean="0">
                          <a:latin typeface="Agency FB" panose="020B0503020202020204" pitchFamily="34" charset="0"/>
                        </a:rPr>
                        <a:t>R 65 000</a:t>
                      </a:r>
                    </a:p>
                  </a:txBody>
                  <a:tcPr marT="45736" marB="45736"/>
                </a:tc>
                <a:tc>
                  <a:txBody>
                    <a:bodyPr/>
                    <a:lstStyle/>
                    <a:p>
                      <a:pPr algn="l">
                        <a:lnSpc>
                          <a:spcPct val="100000"/>
                        </a:lnSpc>
                      </a:pPr>
                      <a:r>
                        <a:rPr lang="en-US" sz="1100" dirty="0" smtClean="0">
                          <a:latin typeface="Agency FB" panose="020B0503020202020204" pitchFamily="34" charset="0"/>
                        </a:rPr>
                        <a:t>R 65 000</a:t>
                      </a:r>
                      <a:endParaRPr lang="en-US" sz="1100" dirty="0">
                        <a:latin typeface="Agency FB" panose="020B0503020202020204" pitchFamily="34" charset="0"/>
                      </a:endParaRPr>
                    </a:p>
                  </a:txBody>
                  <a:tcPr marT="45736" marB="45736"/>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dirty="0" smtClean="0">
                          <a:latin typeface="Agency FB" panose="020B0503020202020204" pitchFamily="34" charset="0"/>
                        </a:rPr>
                        <a:t>Achieved</a:t>
                      </a:r>
                    </a:p>
                    <a:p>
                      <a:pPr algn="l">
                        <a:lnSpc>
                          <a:spcPct val="100000"/>
                        </a:lnSpc>
                      </a:pPr>
                      <a:endParaRPr lang="en-US" sz="1100" dirty="0">
                        <a:latin typeface="Agency FB" panose="020B0503020202020204" pitchFamily="34" charset="0"/>
                      </a:endParaRPr>
                    </a:p>
                  </a:txBody>
                  <a:tcPr marT="45736" marB="45736"/>
                </a:tc>
                <a:tc>
                  <a:txBody>
                    <a:bodyPr/>
                    <a:lstStyle/>
                    <a:p>
                      <a:pPr algn="l">
                        <a:lnSpc>
                          <a:spcPct val="100000"/>
                        </a:lnSpc>
                      </a:pPr>
                      <a:r>
                        <a:rPr lang="en-US" sz="1100" dirty="0" smtClean="0">
                          <a:latin typeface="Agency FB" panose="020B0503020202020204" pitchFamily="34" charset="0"/>
                        </a:rPr>
                        <a:t>None</a:t>
                      </a:r>
                      <a:endParaRPr lang="en-US" sz="1100" dirty="0">
                        <a:latin typeface="Agency FB" panose="020B0503020202020204" pitchFamily="34" charset="0"/>
                      </a:endParaRPr>
                    </a:p>
                  </a:txBody>
                  <a:tcPr marT="45736" marB="45736"/>
                </a:tc>
                <a:tc>
                  <a:txBody>
                    <a:bodyPr/>
                    <a:lstStyle/>
                    <a:p>
                      <a:pPr algn="l">
                        <a:lnSpc>
                          <a:spcPct val="100000"/>
                        </a:lnSpc>
                      </a:pPr>
                      <a:r>
                        <a:rPr lang="en-US" sz="1100" dirty="0" smtClean="0">
                          <a:latin typeface="Agency FB" panose="020B0503020202020204" pitchFamily="34" charset="0"/>
                        </a:rPr>
                        <a:t>None</a:t>
                      </a:r>
                      <a:endParaRPr lang="en-US" sz="1100" dirty="0">
                        <a:latin typeface="Agency FB" panose="020B0503020202020204" pitchFamily="34" charset="0"/>
                      </a:endParaRPr>
                    </a:p>
                  </a:txBody>
                  <a:tcPr marT="45736" marB="45736"/>
                </a:tc>
              </a:tr>
              <a:tr h="91231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baseline="0" dirty="0" smtClean="0">
                          <a:latin typeface="Agency FB" panose="020B0503020202020204" pitchFamily="34" charset="0"/>
                        </a:rPr>
                        <a:t>Number of indigenous trees purchased</a:t>
                      </a:r>
                      <a:endParaRPr lang="en-US" sz="1100" dirty="0" smtClean="0">
                        <a:latin typeface="Agency FB" panose="020B0503020202020204" pitchFamily="34" charset="0"/>
                      </a:endParaRPr>
                    </a:p>
                  </a:txBody>
                  <a:tcPr marT="45736" marB="45736"/>
                </a:tc>
                <a:tc>
                  <a:txBody>
                    <a:bodyPr/>
                    <a:lstStyle/>
                    <a:p>
                      <a:pPr algn="l">
                        <a:lnSpc>
                          <a:spcPct val="100000"/>
                        </a:lnSpc>
                      </a:pPr>
                      <a:r>
                        <a:rPr lang="en-US" sz="1100" dirty="0" smtClean="0">
                          <a:latin typeface="Agency FB" panose="020B0503020202020204" pitchFamily="34" charset="0"/>
                        </a:rPr>
                        <a:t>600 Indigenous</a:t>
                      </a:r>
                      <a:r>
                        <a:rPr lang="en-US" sz="1100" baseline="0" dirty="0" smtClean="0">
                          <a:latin typeface="Agency FB" panose="020B0503020202020204" pitchFamily="34" charset="0"/>
                        </a:rPr>
                        <a:t> </a:t>
                      </a:r>
                      <a:r>
                        <a:rPr lang="en-US" sz="1100" dirty="0" smtClean="0">
                          <a:latin typeface="Agency FB" panose="020B0503020202020204" pitchFamily="34" charset="0"/>
                        </a:rPr>
                        <a:t>Trees </a:t>
                      </a:r>
                      <a:endParaRPr lang="en-US" sz="1100" dirty="0">
                        <a:latin typeface="Agency FB" panose="020B0503020202020204" pitchFamily="34" charset="0"/>
                      </a:endParaRPr>
                    </a:p>
                  </a:txBody>
                  <a:tcPr marT="45736" marB="45736"/>
                </a:tc>
                <a:tc>
                  <a:txBody>
                    <a:bodyPr/>
                    <a:lstStyle/>
                    <a:p>
                      <a:pPr algn="l">
                        <a:lnSpc>
                          <a:spcPct val="100000"/>
                        </a:lnSpc>
                      </a:pPr>
                      <a:r>
                        <a:rPr lang="en-US" sz="1100" dirty="0" smtClean="0">
                          <a:latin typeface="Agency FB" panose="020B0503020202020204" pitchFamily="34" charset="0"/>
                        </a:rPr>
                        <a:t>600</a:t>
                      </a:r>
                      <a:endParaRPr lang="en-US" sz="1100" dirty="0">
                        <a:latin typeface="Agency FB" panose="020B0503020202020204" pitchFamily="34" charset="0"/>
                      </a:endParaRPr>
                    </a:p>
                  </a:txBody>
                  <a:tcPr marT="45736" marB="45736"/>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dirty="0" smtClean="0">
                          <a:solidFill>
                            <a:schemeClr val="tx1"/>
                          </a:solidFill>
                          <a:latin typeface="Agency FB" panose="020B0503020202020204" pitchFamily="34" charset="0"/>
                        </a:rPr>
                        <a:t>R 200 000</a:t>
                      </a:r>
                    </a:p>
                  </a:txBody>
                  <a:tcPr marT="45736" marB="45736"/>
                </a:tc>
                <a:tc>
                  <a:txBody>
                    <a:bodyPr/>
                    <a:lstStyle/>
                    <a:p>
                      <a:pPr algn="l">
                        <a:lnSpc>
                          <a:spcPct val="100000"/>
                        </a:lnSpc>
                      </a:pPr>
                      <a:r>
                        <a:rPr lang="en-US" sz="1100" dirty="0" smtClean="0">
                          <a:solidFill>
                            <a:schemeClr val="tx1"/>
                          </a:solidFill>
                          <a:latin typeface="Agency FB" panose="020B0503020202020204" pitchFamily="34" charset="0"/>
                        </a:rPr>
                        <a:t>R 195 000</a:t>
                      </a:r>
                      <a:endParaRPr lang="en-US" sz="1100" dirty="0">
                        <a:solidFill>
                          <a:schemeClr val="tx1"/>
                        </a:solidFill>
                        <a:latin typeface="Agency FB" panose="020B0503020202020204" pitchFamily="34" charset="0"/>
                      </a:endParaRPr>
                    </a:p>
                  </a:txBody>
                  <a:tcPr marT="45736" marB="45736"/>
                </a:tc>
                <a:tc>
                  <a:txBody>
                    <a:bodyPr/>
                    <a:lstStyle/>
                    <a:p>
                      <a:pPr algn="l">
                        <a:lnSpc>
                          <a:spcPct val="100000"/>
                        </a:lnSpc>
                      </a:pPr>
                      <a:r>
                        <a:rPr lang="en-US" sz="1100" dirty="0" smtClean="0">
                          <a:latin typeface="Agency FB" panose="020B0503020202020204" pitchFamily="34" charset="0"/>
                        </a:rPr>
                        <a:t>Achieved</a:t>
                      </a:r>
                      <a:endParaRPr lang="en-US" sz="1100" dirty="0">
                        <a:latin typeface="Agency FB" panose="020B0503020202020204" pitchFamily="34" charset="0"/>
                      </a:endParaRPr>
                    </a:p>
                  </a:txBody>
                  <a:tcPr marT="45736" marB="45736"/>
                </a:tc>
                <a:tc>
                  <a:txBody>
                    <a:bodyPr/>
                    <a:lstStyle/>
                    <a:p>
                      <a:pPr algn="l">
                        <a:lnSpc>
                          <a:spcPct val="100000"/>
                        </a:lnSpc>
                      </a:pPr>
                      <a:r>
                        <a:rPr lang="en-US" sz="1100" dirty="0" smtClean="0">
                          <a:solidFill>
                            <a:schemeClr val="tx1"/>
                          </a:solidFill>
                          <a:latin typeface="Agency FB" panose="020B0503020202020204" pitchFamily="34" charset="0"/>
                        </a:rPr>
                        <a:t>None</a:t>
                      </a:r>
                      <a:endParaRPr lang="en-US" sz="1100" dirty="0">
                        <a:solidFill>
                          <a:schemeClr val="tx1"/>
                        </a:solidFill>
                        <a:latin typeface="Agency FB" panose="020B0503020202020204" pitchFamily="34" charset="0"/>
                      </a:endParaRPr>
                    </a:p>
                  </a:txBody>
                  <a:tcPr marT="45736" marB="45736"/>
                </a:tc>
                <a:tc>
                  <a:txBody>
                    <a:bodyPr/>
                    <a:lstStyle/>
                    <a:p>
                      <a:pPr algn="l">
                        <a:lnSpc>
                          <a:spcPct val="100000"/>
                        </a:lnSpc>
                      </a:pPr>
                      <a:r>
                        <a:rPr lang="en-US" sz="1100" dirty="0" smtClean="0">
                          <a:latin typeface="Agency FB" panose="020B0503020202020204" pitchFamily="34" charset="0"/>
                        </a:rPr>
                        <a:t>None</a:t>
                      </a:r>
                      <a:endParaRPr lang="en-US" sz="1100" dirty="0">
                        <a:latin typeface="Agency FB" panose="020B0503020202020204" pitchFamily="34" charset="0"/>
                      </a:endParaRPr>
                    </a:p>
                  </a:txBody>
                  <a:tcPr marT="45736" marB="45736"/>
                </a:tc>
              </a:tr>
            </a:tbl>
          </a:graphicData>
        </a:graphic>
      </p:graphicFrame>
    </p:spTree>
    <p:extLst>
      <p:ext uri="{BB962C8B-B14F-4D97-AF65-F5344CB8AC3E}">
        <p14:creationId xmlns:p14="http://schemas.microsoft.com/office/powerpoint/2010/main" val="532150280"/>
      </p:ext>
    </p:extLst>
  </p:cSld>
  <p:clrMapOvr>
    <a:masterClrMapping/>
  </p:clrMapOvr>
  <p:transition spd="slow">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954109" y="1007919"/>
            <a:ext cx="8447192" cy="6186309"/>
          </a:xfrm>
          <a:prstGeom prst="rect">
            <a:avLst/>
          </a:prstGeom>
        </p:spPr>
        <p:txBody>
          <a:bodyPr wrap="square">
            <a:spAutoFit/>
          </a:bodyPr>
          <a:lstStyle/>
          <a:p>
            <a:r>
              <a:rPr lang="en-US" u="sng" dirty="0" smtClean="0">
                <a:solidFill>
                  <a:prstClr val="black"/>
                </a:solidFill>
                <a:latin typeface="Agency FB" panose="020B0503020202020204" pitchFamily="34" charset="0"/>
                <a:cs typeface="Arial" panose="020B0604020202020204" pitchFamily="34" charset="0"/>
              </a:rPr>
              <a:t>ANNUAL PERFORMANCE Job </a:t>
            </a:r>
            <a:r>
              <a:rPr lang="en-US" u="sng" dirty="0">
                <a:solidFill>
                  <a:prstClr val="black"/>
                </a:solidFill>
                <a:latin typeface="Agency FB" panose="020B0503020202020204" pitchFamily="34" charset="0"/>
                <a:cs typeface="Arial" panose="020B0604020202020204" pitchFamily="34" charset="0"/>
              </a:rPr>
              <a:t>Creation:</a:t>
            </a:r>
          </a:p>
          <a:p>
            <a:endParaRPr lang="en-US" u="sng" dirty="0">
              <a:solidFill>
                <a:prstClr val="black"/>
              </a:solidFill>
              <a:latin typeface="Agency FB" panose="020B0503020202020204" pitchFamily="34" charset="0"/>
              <a:cs typeface="Arial" panose="020B0604020202020204" pitchFamily="34" charset="0"/>
            </a:endParaRPr>
          </a:p>
          <a:p>
            <a:endParaRPr lang="en-US" u="sng" dirty="0">
              <a:solidFill>
                <a:prstClr val="black"/>
              </a:solidFill>
              <a:latin typeface="Agency FB" panose="020B0503020202020204" pitchFamily="34" charset="0"/>
              <a:cs typeface="Arial" panose="020B0604020202020204" pitchFamily="34" charset="0"/>
            </a:endParaRPr>
          </a:p>
          <a:p>
            <a:endParaRPr lang="en-US" u="sng" dirty="0">
              <a:solidFill>
                <a:prstClr val="black"/>
              </a:solidFill>
              <a:latin typeface="Agency FB" panose="020B0503020202020204" pitchFamily="34" charset="0"/>
              <a:cs typeface="Arial" panose="020B0604020202020204" pitchFamily="34" charset="0"/>
            </a:endParaRPr>
          </a:p>
          <a:p>
            <a:endParaRPr lang="en-US" u="sng" dirty="0">
              <a:solidFill>
                <a:prstClr val="black"/>
              </a:solidFill>
              <a:latin typeface="Agency FB" panose="020B0503020202020204" pitchFamily="34" charset="0"/>
              <a:cs typeface="Arial" panose="020B0604020202020204" pitchFamily="34" charset="0"/>
            </a:endParaRPr>
          </a:p>
          <a:p>
            <a:r>
              <a:rPr lang="en-US" u="sng" dirty="0">
                <a:solidFill>
                  <a:prstClr val="black"/>
                </a:solidFill>
                <a:latin typeface="Agency FB" panose="020B0503020202020204" pitchFamily="34" charset="0"/>
                <a:cs typeface="Arial" panose="020B0604020202020204" pitchFamily="34" charset="0"/>
              </a:rPr>
              <a:t>Senior Management Posts:</a:t>
            </a:r>
          </a:p>
          <a:p>
            <a:endParaRPr lang="en-US" u="sng" dirty="0">
              <a:solidFill>
                <a:prstClr val="black"/>
              </a:solidFill>
              <a:latin typeface="Agency FB" panose="020B0503020202020204" pitchFamily="34" charset="0"/>
              <a:cs typeface="Arial" panose="020B0604020202020204" pitchFamily="34" charset="0"/>
            </a:endParaRPr>
          </a:p>
          <a:p>
            <a:endParaRPr lang="en-US" u="sng" dirty="0">
              <a:solidFill>
                <a:prstClr val="black"/>
              </a:solidFill>
              <a:latin typeface="Agency FB" panose="020B0503020202020204" pitchFamily="34" charset="0"/>
              <a:cs typeface="Arial" panose="020B0604020202020204" pitchFamily="34" charset="0"/>
            </a:endParaRPr>
          </a:p>
          <a:p>
            <a:endParaRPr lang="en-US" u="sng" dirty="0">
              <a:solidFill>
                <a:prstClr val="black"/>
              </a:solidFill>
              <a:latin typeface="Agency FB" panose="020B0503020202020204" pitchFamily="34" charset="0"/>
              <a:cs typeface="Arial" panose="020B0604020202020204" pitchFamily="34" charset="0"/>
            </a:endParaRPr>
          </a:p>
          <a:p>
            <a:endParaRPr lang="en-US" u="sng" dirty="0">
              <a:solidFill>
                <a:prstClr val="black"/>
              </a:solidFill>
              <a:latin typeface="Agency FB" panose="020B0503020202020204" pitchFamily="34" charset="0"/>
              <a:cs typeface="Arial" panose="020B0604020202020204" pitchFamily="34" charset="0"/>
            </a:endParaRPr>
          </a:p>
          <a:p>
            <a:pPr lvl="0"/>
            <a:r>
              <a:rPr lang="en-US" dirty="0">
                <a:solidFill>
                  <a:prstClr val="black"/>
                </a:solidFill>
                <a:latin typeface="Agency FB" panose="020B0503020202020204" pitchFamily="34" charset="0"/>
                <a:cs typeface="Arial" panose="020B0604020202020204" pitchFamily="34" charset="0"/>
              </a:rPr>
              <a:t>Vacant Positions: </a:t>
            </a:r>
            <a:r>
              <a:rPr lang="en-US" b="1" dirty="0" smtClean="0">
                <a:solidFill>
                  <a:prstClr val="black"/>
                </a:solidFill>
                <a:latin typeface="Agency FB" panose="020B0503020202020204" pitchFamily="34" charset="0"/>
                <a:cs typeface="Arial" panose="020B0604020202020204" pitchFamily="34" charset="0"/>
              </a:rPr>
              <a:t>65</a:t>
            </a:r>
          </a:p>
          <a:p>
            <a:pPr lvl="0"/>
            <a:r>
              <a:rPr lang="en-US" dirty="0" smtClean="0">
                <a:solidFill>
                  <a:prstClr val="black"/>
                </a:solidFill>
                <a:latin typeface="Agency FB" panose="020B0503020202020204" pitchFamily="34" charset="0"/>
                <a:cs typeface="Arial" panose="020B0604020202020204" pitchFamily="34" charset="0"/>
              </a:rPr>
              <a:t>Filled Position :  </a:t>
            </a:r>
            <a:r>
              <a:rPr lang="en-US" b="1" dirty="0" smtClean="0">
                <a:solidFill>
                  <a:prstClr val="black"/>
                </a:solidFill>
                <a:latin typeface="Agency FB" panose="020B0503020202020204" pitchFamily="34" charset="0"/>
                <a:cs typeface="Arial" panose="020B0604020202020204" pitchFamily="34" charset="0"/>
              </a:rPr>
              <a:t>230</a:t>
            </a:r>
          </a:p>
          <a:p>
            <a:pPr lvl="0"/>
            <a:r>
              <a:rPr lang="en-US" dirty="0" smtClean="0">
                <a:solidFill>
                  <a:prstClr val="black"/>
                </a:solidFill>
                <a:latin typeface="Agency FB" panose="020B0503020202020204" pitchFamily="34" charset="0"/>
                <a:cs typeface="Arial" panose="020B0604020202020204" pitchFamily="34" charset="0"/>
              </a:rPr>
              <a:t>New </a:t>
            </a:r>
            <a:r>
              <a:rPr lang="en-US" dirty="0">
                <a:solidFill>
                  <a:prstClr val="black"/>
                </a:solidFill>
                <a:latin typeface="Agency FB" panose="020B0503020202020204" pitchFamily="34" charset="0"/>
                <a:cs typeface="Arial" panose="020B0604020202020204" pitchFamily="34" charset="0"/>
              </a:rPr>
              <a:t>appointments: </a:t>
            </a:r>
            <a:r>
              <a:rPr lang="en-US" b="1" dirty="0" smtClean="0">
                <a:solidFill>
                  <a:prstClr val="black"/>
                </a:solidFill>
                <a:latin typeface="Agency FB" panose="020B0503020202020204" pitchFamily="34" charset="0"/>
                <a:cs typeface="Arial" panose="020B0604020202020204" pitchFamily="34" charset="0"/>
              </a:rPr>
              <a:t>39</a:t>
            </a:r>
            <a:endParaRPr lang="en-US" b="1" dirty="0">
              <a:solidFill>
                <a:prstClr val="black"/>
              </a:solidFill>
              <a:latin typeface="Agency FB" panose="020B0503020202020204" pitchFamily="34" charset="0"/>
              <a:cs typeface="Arial" panose="020B0604020202020204" pitchFamily="34" charset="0"/>
            </a:endParaRPr>
          </a:p>
          <a:p>
            <a:pPr lvl="0"/>
            <a:r>
              <a:rPr lang="en-US" b="1" dirty="0" smtClean="0">
                <a:solidFill>
                  <a:prstClr val="black"/>
                </a:solidFill>
                <a:latin typeface="Agency FB" panose="020B0503020202020204" pitchFamily="34" charset="0"/>
                <a:cs typeface="Arial" panose="020B0604020202020204" pitchFamily="34" charset="0"/>
              </a:rPr>
              <a:t>Disciplinary </a:t>
            </a:r>
            <a:r>
              <a:rPr lang="en-US" b="1" dirty="0">
                <a:solidFill>
                  <a:prstClr val="black"/>
                </a:solidFill>
                <a:latin typeface="Agency FB" panose="020B0503020202020204" pitchFamily="34" charset="0"/>
                <a:cs typeface="Arial" panose="020B0604020202020204" pitchFamily="34" charset="0"/>
              </a:rPr>
              <a:t>Matters: </a:t>
            </a:r>
          </a:p>
          <a:p>
            <a:pPr lvl="0"/>
            <a:r>
              <a:rPr lang="en-US" dirty="0" smtClean="0">
                <a:solidFill>
                  <a:prstClr val="black"/>
                </a:solidFill>
                <a:latin typeface="Agency FB" panose="020B0503020202020204" pitchFamily="34" charset="0"/>
                <a:cs typeface="Arial" panose="020B0604020202020204" pitchFamily="34" charset="0"/>
              </a:rPr>
              <a:t>No </a:t>
            </a:r>
            <a:r>
              <a:rPr lang="en-US" dirty="0">
                <a:solidFill>
                  <a:prstClr val="black"/>
                </a:solidFill>
                <a:latin typeface="Agency FB" panose="020B0503020202020204" pitchFamily="34" charset="0"/>
                <a:cs typeface="Arial" panose="020B0604020202020204" pitchFamily="34" charset="0"/>
              </a:rPr>
              <a:t>of </a:t>
            </a:r>
            <a:r>
              <a:rPr lang="en-US" dirty="0" smtClean="0">
                <a:solidFill>
                  <a:prstClr val="black"/>
                </a:solidFill>
                <a:latin typeface="Agency FB" panose="020B0503020202020204" pitchFamily="34" charset="0"/>
                <a:cs typeface="Arial" panose="020B0604020202020204" pitchFamily="34" charset="0"/>
              </a:rPr>
              <a:t>suspensions: </a:t>
            </a:r>
            <a:r>
              <a:rPr lang="en-US" b="1" dirty="0" smtClean="0">
                <a:solidFill>
                  <a:prstClr val="black"/>
                </a:solidFill>
                <a:latin typeface="Agency FB" panose="020B0503020202020204" pitchFamily="34" charset="0"/>
                <a:cs typeface="Arial" panose="020B0604020202020204" pitchFamily="34" charset="0"/>
              </a:rPr>
              <a:t>6</a:t>
            </a:r>
            <a:endParaRPr lang="en-US" b="1" dirty="0">
              <a:solidFill>
                <a:prstClr val="black"/>
              </a:solidFill>
              <a:latin typeface="Agency FB" panose="020B0503020202020204" pitchFamily="34" charset="0"/>
              <a:cs typeface="Arial" panose="020B0604020202020204" pitchFamily="34" charset="0"/>
            </a:endParaRPr>
          </a:p>
          <a:p>
            <a:pPr lvl="0"/>
            <a:r>
              <a:rPr lang="en-US" dirty="0" smtClean="0">
                <a:solidFill>
                  <a:prstClr val="black"/>
                </a:solidFill>
                <a:latin typeface="Agency FB" panose="020B0503020202020204" pitchFamily="34" charset="0"/>
                <a:cs typeface="Arial" panose="020B0604020202020204" pitchFamily="34" charset="0"/>
              </a:rPr>
              <a:t>Dismissal</a:t>
            </a:r>
            <a:r>
              <a:rPr lang="en-US" dirty="0">
                <a:solidFill>
                  <a:prstClr val="black"/>
                </a:solidFill>
                <a:latin typeface="Agency FB" panose="020B0503020202020204" pitchFamily="34" charset="0"/>
                <a:cs typeface="Arial" panose="020B0604020202020204" pitchFamily="34" charset="0"/>
              </a:rPr>
              <a:t>:</a:t>
            </a:r>
            <a:r>
              <a:rPr lang="en-US" b="1" dirty="0">
                <a:solidFill>
                  <a:prstClr val="black"/>
                </a:solidFill>
                <a:latin typeface="Agency FB" panose="020B0503020202020204" pitchFamily="34" charset="0"/>
                <a:cs typeface="Arial" panose="020B0604020202020204" pitchFamily="34" charset="0"/>
              </a:rPr>
              <a:t> </a:t>
            </a:r>
            <a:r>
              <a:rPr lang="en-US" b="1" dirty="0" smtClean="0">
                <a:solidFill>
                  <a:prstClr val="black"/>
                </a:solidFill>
                <a:latin typeface="Agency FB" panose="020B0503020202020204" pitchFamily="34" charset="0"/>
                <a:cs typeface="Arial" panose="020B0604020202020204" pitchFamily="34" charset="0"/>
              </a:rPr>
              <a:t>2</a:t>
            </a:r>
            <a:endParaRPr lang="en-US" b="1" u="sng" dirty="0">
              <a:solidFill>
                <a:prstClr val="black"/>
              </a:solidFill>
              <a:latin typeface="Arial" panose="020B0604020202020204" pitchFamily="34" charset="0"/>
              <a:cs typeface="Arial" panose="020B0604020202020204" pitchFamily="34" charset="0"/>
            </a:endParaRPr>
          </a:p>
          <a:p>
            <a:endParaRPr lang="en-US" u="sng" dirty="0">
              <a:solidFill>
                <a:prstClr val="black"/>
              </a:solidFill>
              <a:latin typeface="Arial" panose="020B0604020202020204" pitchFamily="34" charset="0"/>
              <a:cs typeface="Arial" panose="020B0604020202020204" pitchFamily="34" charset="0"/>
            </a:endParaRPr>
          </a:p>
          <a:p>
            <a:endParaRPr lang="en-US" dirty="0">
              <a:solidFill>
                <a:prstClr val="black"/>
              </a:solidFill>
              <a:latin typeface="Arial" panose="020B0604020202020204" pitchFamily="34" charset="0"/>
              <a:cs typeface="Arial" panose="020B0604020202020204" pitchFamily="34" charset="0"/>
            </a:endParaRPr>
          </a:p>
          <a:p>
            <a:endParaRPr lang="en-US" dirty="0">
              <a:solidFill>
                <a:prstClr val="black"/>
              </a:solidFill>
              <a:latin typeface="Arial" panose="020B0604020202020204" pitchFamily="34" charset="0"/>
              <a:cs typeface="Arial" panose="020B0604020202020204" pitchFamily="34" charset="0"/>
            </a:endParaRPr>
          </a:p>
          <a:p>
            <a:endParaRPr lang="en-US" dirty="0">
              <a:solidFill>
                <a:prstClr val="black"/>
              </a:solidFill>
              <a:latin typeface="Arial" panose="020B0604020202020204" pitchFamily="34" charset="0"/>
              <a:cs typeface="Arial" panose="020B0604020202020204" pitchFamily="34" charset="0"/>
            </a:endParaRPr>
          </a:p>
          <a:p>
            <a:pPr>
              <a:defRPr/>
            </a:pPr>
            <a:endParaRPr lang="en-ZA" altLang="en-US" dirty="0">
              <a:solidFill>
                <a:prstClr val="black"/>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en-US" b="1" dirty="0">
              <a:solidFill>
                <a:prstClr val="black"/>
              </a:solidFill>
              <a:latin typeface="Arial" panose="020B0604020202020204" pitchFamily="34" charset="0"/>
              <a:cs typeface="Arial" panose="020B0604020202020204" pitchFamily="34" charset="0"/>
            </a:endParaRPr>
          </a:p>
        </p:txBody>
      </p:sp>
      <p:sp>
        <p:nvSpPr>
          <p:cNvPr id="5" name="TextBox 4"/>
          <p:cNvSpPr txBox="1"/>
          <p:nvPr/>
        </p:nvSpPr>
        <p:spPr>
          <a:xfrm>
            <a:off x="6096000" y="1"/>
            <a:ext cx="3733800" cy="646331"/>
          </a:xfrm>
          <a:prstGeom prst="rect">
            <a:avLst/>
          </a:prstGeom>
          <a:solidFill>
            <a:srgbClr val="92D050"/>
          </a:solidFill>
        </p:spPr>
        <p:txBody>
          <a:bodyPr wrap="square" rtlCol="0">
            <a:spAutoFit/>
          </a:bodyPr>
          <a:lstStyle/>
          <a:p>
            <a:pPr algn="ctr"/>
            <a:r>
              <a:rPr lang="en-US" b="1" dirty="0" smtClean="0">
                <a:solidFill>
                  <a:srgbClr val="002060"/>
                </a:solidFill>
              </a:rPr>
              <a:t>EPMLM </a:t>
            </a:r>
            <a:r>
              <a:rPr lang="en-US" b="1" dirty="0">
                <a:solidFill>
                  <a:srgbClr val="002060"/>
                </a:solidFill>
              </a:rPr>
              <a:t>2015/2016 </a:t>
            </a:r>
            <a:r>
              <a:rPr lang="en-US" b="1" dirty="0" smtClean="0">
                <a:solidFill>
                  <a:srgbClr val="002060"/>
                </a:solidFill>
              </a:rPr>
              <a:t>ANNUAL PERFORMANCE  REVIEW</a:t>
            </a:r>
            <a:endParaRPr lang="en-US" b="1" dirty="0">
              <a:solidFill>
                <a:srgbClr val="002060"/>
              </a:solidFill>
            </a:endParaRPr>
          </a:p>
        </p:txBody>
      </p:sp>
      <p:sp>
        <p:nvSpPr>
          <p:cNvPr id="6" name="TextBox 5"/>
          <p:cNvSpPr txBox="1"/>
          <p:nvPr/>
        </p:nvSpPr>
        <p:spPr>
          <a:xfrm>
            <a:off x="1752600" y="138499"/>
            <a:ext cx="4343400" cy="369332"/>
          </a:xfrm>
          <a:prstGeom prst="rect">
            <a:avLst/>
          </a:prstGeom>
          <a:solidFill>
            <a:srgbClr val="92D050"/>
          </a:solidFill>
        </p:spPr>
        <p:txBody>
          <a:bodyPr wrap="square" rtlCol="0">
            <a:spAutoFit/>
          </a:bodyPr>
          <a:lstStyle/>
          <a:p>
            <a:pPr algn="ctr"/>
            <a:r>
              <a:rPr lang="en-US" b="1" dirty="0">
                <a:solidFill>
                  <a:srgbClr val="002060"/>
                </a:solidFill>
              </a:rPr>
              <a:t>MUNICIPAL MANAGER’S OVERVIEW </a:t>
            </a:r>
          </a:p>
        </p:txBody>
      </p:sp>
      <p:pic>
        <p:nvPicPr>
          <p:cNvPr id="20482"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829800" y="0"/>
            <a:ext cx="838200" cy="627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4" name="Table 3"/>
          <p:cNvGraphicFramePr>
            <a:graphicFrameLocks noGrp="1"/>
          </p:cNvGraphicFramePr>
          <p:nvPr>
            <p:extLst>
              <p:ext uri="{D42A27DB-BD31-4B8C-83A1-F6EECF244321}">
                <p14:modId xmlns:p14="http://schemas.microsoft.com/office/powerpoint/2010/main" val="2997650035"/>
              </p:ext>
            </p:extLst>
          </p:nvPr>
        </p:nvGraphicFramePr>
        <p:xfrm>
          <a:off x="2057400" y="2743200"/>
          <a:ext cx="7086600" cy="838200"/>
        </p:xfrm>
        <a:graphic>
          <a:graphicData uri="http://schemas.openxmlformats.org/drawingml/2006/table">
            <a:tbl>
              <a:tblPr firstRow="1" bandRow="1">
                <a:tableStyleId>{5C22544A-7EE6-4342-B048-85BDC9FD1C3A}</a:tableStyleId>
              </a:tblPr>
              <a:tblGrid>
                <a:gridCol w="1771650"/>
                <a:gridCol w="1771650"/>
                <a:gridCol w="1771650"/>
                <a:gridCol w="1771650"/>
              </a:tblGrid>
              <a:tr h="419100">
                <a:tc>
                  <a:txBody>
                    <a:bodyPr/>
                    <a:lstStyle/>
                    <a:p>
                      <a:pPr algn="l"/>
                      <a:r>
                        <a:rPr lang="en-ZA" dirty="0" smtClean="0">
                          <a:solidFill>
                            <a:schemeClr val="tx1"/>
                          </a:solidFill>
                          <a:latin typeface="Agency FB" panose="020B0503020202020204" pitchFamily="34" charset="0"/>
                        </a:rPr>
                        <a:t>Number of Posts</a:t>
                      </a:r>
                      <a:endParaRPr lang="en-ZA" dirty="0">
                        <a:solidFill>
                          <a:schemeClr val="tx1"/>
                        </a:solidFill>
                        <a:latin typeface="Agency FB" panose="020B0503020202020204" pitchFamily="34" charset="0"/>
                      </a:endParaRPr>
                    </a:p>
                  </a:txBody>
                  <a:tcPr/>
                </a:tc>
                <a:tc>
                  <a:txBody>
                    <a:bodyPr/>
                    <a:lstStyle/>
                    <a:p>
                      <a:pPr algn="l"/>
                      <a:r>
                        <a:rPr lang="en-ZA" dirty="0" smtClean="0">
                          <a:solidFill>
                            <a:schemeClr val="tx1"/>
                          </a:solidFill>
                          <a:latin typeface="Agency FB" panose="020B0503020202020204" pitchFamily="34" charset="0"/>
                        </a:rPr>
                        <a:t>Filled</a:t>
                      </a:r>
                      <a:endParaRPr lang="en-ZA" dirty="0">
                        <a:solidFill>
                          <a:schemeClr val="tx1"/>
                        </a:solidFill>
                        <a:latin typeface="Agency FB" panose="020B0503020202020204" pitchFamily="34" charset="0"/>
                      </a:endParaRPr>
                    </a:p>
                  </a:txBody>
                  <a:tcPr/>
                </a:tc>
                <a:tc>
                  <a:txBody>
                    <a:bodyPr/>
                    <a:lstStyle/>
                    <a:p>
                      <a:pPr algn="l"/>
                      <a:r>
                        <a:rPr lang="en-ZA" dirty="0" smtClean="0">
                          <a:solidFill>
                            <a:schemeClr val="tx1"/>
                          </a:solidFill>
                          <a:latin typeface="Agency FB" panose="020B0503020202020204" pitchFamily="34" charset="0"/>
                        </a:rPr>
                        <a:t>Vacant</a:t>
                      </a:r>
                      <a:endParaRPr lang="en-ZA" dirty="0">
                        <a:solidFill>
                          <a:schemeClr val="tx1"/>
                        </a:solidFill>
                        <a:latin typeface="Agency FB" panose="020B0503020202020204" pitchFamily="34" charset="0"/>
                      </a:endParaRPr>
                    </a:p>
                  </a:txBody>
                  <a:tcPr/>
                </a:tc>
                <a:tc>
                  <a:txBody>
                    <a:bodyPr/>
                    <a:lstStyle/>
                    <a:p>
                      <a:pPr algn="l"/>
                      <a:r>
                        <a:rPr lang="en-ZA" dirty="0" smtClean="0">
                          <a:solidFill>
                            <a:schemeClr val="tx1"/>
                          </a:solidFill>
                          <a:latin typeface="Agency FB" panose="020B0503020202020204" pitchFamily="34" charset="0"/>
                        </a:rPr>
                        <a:t>Vacancy Rate</a:t>
                      </a:r>
                      <a:endParaRPr lang="en-ZA" dirty="0">
                        <a:solidFill>
                          <a:schemeClr val="tx1"/>
                        </a:solidFill>
                        <a:latin typeface="Agency FB" panose="020B0503020202020204" pitchFamily="34" charset="0"/>
                      </a:endParaRPr>
                    </a:p>
                  </a:txBody>
                  <a:tcPr/>
                </a:tc>
              </a:tr>
              <a:tr h="419100">
                <a:tc>
                  <a:txBody>
                    <a:bodyPr/>
                    <a:lstStyle/>
                    <a:p>
                      <a:r>
                        <a:rPr lang="en-ZA" sz="1800" dirty="0" smtClean="0">
                          <a:latin typeface="Arial" panose="020B0604020202020204" pitchFamily="34" charset="0"/>
                          <a:cs typeface="Arial" panose="020B0604020202020204" pitchFamily="34" charset="0"/>
                        </a:rPr>
                        <a:t>6</a:t>
                      </a:r>
                      <a:endParaRPr lang="en-ZA" sz="1800" dirty="0">
                        <a:latin typeface="Arial" panose="020B0604020202020204" pitchFamily="34" charset="0"/>
                        <a:cs typeface="Arial" panose="020B0604020202020204" pitchFamily="34" charset="0"/>
                      </a:endParaRPr>
                    </a:p>
                  </a:txBody>
                  <a:tcPr marL="91446" marR="91446" marT="45715" marB="45715"/>
                </a:tc>
                <a:tc>
                  <a:txBody>
                    <a:bodyPr/>
                    <a:lstStyle/>
                    <a:p>
                      <a:r>
                        <a:rPr lang="en-ZA" sz="1800" dirty="0" smtClean="0">
                          <a:latin typeface="Arial" panose="020B0604020202020204" pitchFamily="34" charset="0"/>
                          <a:cs typeface="Arial" panose="020B0604020202020204" pitchFamily="34" charset="0"/>
                        </a:rPr>
                        <a:t>3</a:t>
                      </a:r>
                      <a:endParaRPr lang="en-ZA" sz="1800" dirty="0">
                        <a:latin typeface="Arial" panose="020B0604020202020204" pitchFamily="34" charset="0"/>
                        <a:cs typeface="Arial" panose="020B0604020202020204" pitchFamily="34" charset="0"/>
                      </a:endParaRPr>
                    </a:p>
                  </a:txBody>
                  <a:tcPr marL="91446" marR="91446" marT="45715" marB="45715"/>
                </a:tc>
                <a:tc>
                  <a:txBody>
                    <a:bodyPr/>
                    <a:lstStyle/>
                    <a:p>
                      <a:r>
                        <a:rPr lang="en-ZA" sz="1800" dirty="0" smtClean="0">
                          <a:latin typeface="Arial" panose="020B0604020202020204" pitchFamily="34" charset="0"/>
                          <a:cs typeface="Arial" panose="020B0604020202020204" pitchFamily="34" charset="0"/>
                        </a:rPr>
                        <a:t>3</a:t>
                      </a:r>
                      <a:endParaRPr lang="en-ZA" sz="1800" dirty="0">
                        <a:latin typeface="Arial" panose="020B0604020202020204" pitchFamily="34" charset="0"/>
                        <a:cs typeface="Arial" panose="020B0604020202020204" pitchFamily="34" charset="0"/>
                      </a:endParaRPr>
                    </a:p>
                  </a:txBody>
                  <a:tcPr marL="91446" marR="91446" marT="45715" marB="45715"/>
                </a:tc>
                <a:tc>
                  <a:txBody>
                    <a:bodyPr/>
                    <a:lstStyle/>
                    <a:p>
                      <a:r>
                        <a:rPr lang="en-ZA" sz="1800" dirty="0" smtClean="0">
                          <a:latin typeface="Arial" panose="020B0604020202020204" pitchFamily="34" charset="0"/>
                          <a:cs typeface="Arial" panose="020B0604020202020204" pitchFamily="34" charset="0"/>
                        </a:rPr>
                        <a:t>50%</a:t>
                      </a:r>
                      <a:endParaRPr lang="en-ZA" sz="1800" dirty="0">
                        <a:latin typeface="Arial" panose="020B0604020202020204" pitchFamily="34" charset="0"/>
                        <a:cs typeface="Arial" panose="020B0604020202020204" pitchFamily="34" charset="0"/>
                      </a:endParaRPr>
                    </a:p>
                  </a:txBody>
                  <a:tcPr marL="91446" marR="91446" marT="45715" marB="45715"/>
                </a:tc>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4086067967"/>
              </p:ext>
            </p:extLst>
          </p:nvPr>
        </p:nvGraphicFramePr>
        <p:xfrm>
          <a:off x="2057400" y="1447800"/>
          <a:ext cx="7086600" cy="741680"/>
        </p:xfrm>
        <a:graphic>
          <a:graphicData uri="http://schemas.openxmlformats.org/drawingml/2006/table">
            <a:tbl>
              <a:tblPr firstRow="1" bandRow="1">
                <a:tableStyleId>{5C22544A-7EE6-4342-B048-85BDC9FD1C3A}</a:tableStyleId>
              </a:tblPr>
              <a:tblGrid>
                <a:gridCol w="1417320"/>
                <a:gridCol w="1417320"/>
                <a:gridCol w="1417320"/>
                <a:gridCol w="1417320"/>
                <a:gridCol w="1417320"/>
              </a:tblGrid>
              <a:tr h="370840">
                <a:tc>
                  <a:txBody>
                    <a:bodyPr/>
                    <a:lstStyle/>
                    <a:p>
                      <a:pPr algn="l"/>
                      <a:r>
                        <a:rPr lang="en-ZA" dirty="0" smtClean="0">
                          <a:solidFill>
                            <a:schemeClr val="tx1"/>
                          </a:solidFill>
                          <a:latin typeface="Agency FB" panose="020B0503020202020204" pitchFamily="34" charset="0"/>
                        </a:rPr>
                        <a:t>MEN</a:t>
                      </a:r>
                      <a:endParaRPr lang="en-ZA" dirty="0">
                        <a:solidFill>
                          <a:schemeClr val="tx1"/>
                        </a:solidFill>
                        <a:latin typeface="Agency FB" panose="020B0503020202020204" pitchFamily="34" charset="0"/>
                      </a:endParaRPr>
                    </a:p>
                  </a:txBody>
                  <a:tcPr/>
                </a:tc>
                <a:tc>
                  <a:txBody>
                    <a:bodyPr/>
                    <a:lstStyle/>
                    <a:p>
                      <a:pPr algn="l"/>
                      <a:r>
                        <a:rPr lang="en-ZA" dirty="0" smtClean="0">
                          <a:solidFill>
                            <a:schemeClr val="tx1"/>
                          </a:solidFill>
                          <a:latin typeface="Agency FB" panose="020B0503020202020204" pitchFamily="34" charset="0"/>
                        </a:rPr>
                        <a:t>WOMEN</a:t>
                      </a:r>
                      <a:endParaRPr lang="en-ZA" dirty="0">
                        <a:solidFill>
                          <a:schemeClr val="tx1"/>
                        </a:solidFill>
                        <a:latin typeface="Agency FB" panose="020B0503020202020204" pitchFamily="34" charset="0"/>
                      </a:endParaRPr>
                    </a:p>
                  </a:txBody>
                  <a:tcPr/>
                </a:tc>
                <a:tc>
                  <a:txBody>
                    <a:bodyPr/>
                    <a:lstStyle/>
                    <a:p>
                      <a:pPr algn="l"/>
                      <a:r>
                        <a:rPr lang="en-ZA" dirty="0" smtClean="0">
                          <a:solidFill>
                            <a:schemeClr val="tx1"/>
                          </a:solidFill>
                          <a:latin typeface="Agency FB" panose="020B0503020202020204" pitchFamily="34" charset="0"/>
                        </a:rPr>
                        <a:t>YOUTH</a:t>
                      </a:r>
                      <a:endParaRPr lang="en-ZA" dirty="0">
                        <a:solidFill>
                          <a:schemeClr val="tx1"/>
                        </a:solidFill>
                        <a:latin typeface="Agency FB" panose="020B0503020202020204" pitchFamily="34" charset="0"/>
                      </a:endParaRPr>
                    </a:p>
                  </a:txBody>
                  <a:tcPr/>
                </a:tc>
                <a:tc>
                  <a:txBody>
                    <a:bodyPr/>
                    <a:lstStyle/>
                    <a:p>
                      <a:pPr algn="l"/>
                      <a:r>
                        <a:rPr lang="en-ZA" dirty="0" smtClean="0">
                          <a:solidFill>
                            <a:schemeClr val="tx1"/>
                          </a:solidFill>
                          <a:latin typeface="Agency FB" panose="020B0503020202020204" pitchFamily="34" charset="0"/>
                        </a:rPr>
                        <a:t>DISABLED</a:t>
                      </a:r>
                      <a:endParaRPr lang="en-ZA" dirty="0">
                        <a:solidFill>
                          <a:schemeClr val="tx1"/>
                        </a:solidFill>
                        <a:latin typeface="Agency FB" panose="020B0503020202020204" pitchFamily="34" charset="0"/>
                      </a:endParaRPr>
                    </a:p>
                  </a:txBody>
                  <a:tcPr/>
                </a:tc>
                <a:tc>
                  <a:txBody>
                    <a:bodyPr/>
                    <a:lstStyle/>
                    <a:p>
                      <a:pPr algn="l"/>
                      <a:r>
                        <a:rPr lang="en-ZA" dirty="0" smtClean="0">
                          <a:solidFill>
                            <a:schemeClr val="tx1"/>
                          </a:solidFill>
                          <a:latin typeface="Agency FB" panose="020B0503020202020204" pitchFamily="34" charset="0"/>
                        </a:rPr>
                        <a:t>TOTAL</a:t>
                      </a:r>
                      <a:endParaRPr lang="en-ZA" dirty="0">
                        <a:solidFill>
                          <a:schemeClr val="tx1"/>
                        </a:solidFill>
                        <a:latin typeface="Agency FB" panose="020B0503020202020204" pitchFamily="34" charset="0"/>
                      </a:endParaRPr>
                    </a:p>
                  </a:txBody>
                  <a:tcPr/>
                </a:tc>
              </a:tr>
              <a:tr h="370840">
                <a:tc>
                  <a:txBody>
                    <a:bodyPr/>
                    <a:lstStyle/>
                    <a:p>
                      <a:r>
                        <a:rPr lang="en-ZA" sz="1800" dirty="0" smtClean="0">
                          <a:latin typeface="Arial" panose="020B0604020202020204" pitchFamily="34" charset="0"/>
                          <a:cs typeface="Arial" panose="020B0604020202020204" pitchFamily="34" charset="0"/>
                        </a:rPr>
                        <a:t>101</a:t>
                      </a:r>
                      <a:endParaRPr lang="en-ZA" sz="1800" dirty="0">
                        <a:latin typeface="Arial" panose="020B0604020202020204" pitchFamily="34" charset="0"/>
                        <a:cs typeface="Arial" panose="020B0604020202020204" pitchFamily="34" charset="0"/>
                      </a:endParaRPr>
                    </a:p>
                  </a:txBody>
                  <a:tcPr marL="91449" marR="91449" marT="45742" marB="45742"/>
                </a:tc>
                <a:tc>
                  <a:txBody>
                    <a:bodyPr/>
                    <a:lstStyle/>
                    <a:p>
                      <a:r>
                        <a:rPr lang="en-ZA" sz="1800" dirty="0" smtClean="0">
                          <a:latin typeface="Arial" panose="020B0604020202020204" pitchFamily="34" charset="0"/>
                          <a:cs typeface="Arial" panose="020B0604020202020204" pitchFamily="34" charset="0"/>
                        </a:rPr>
                        <a:t>179</a:t>
                      </a:r>
                      <a:endParaRPr lang="en-ZA" sz="1800" dirty="0">
                        <a:latin typeface="Arial" panose="020B0604020202020204" pitchFamily="34" charset="0"/>
                        <a:cs typeface="Arial" panose="020B0604020202020204" pitchFamily="34" charset="0"/>
                      </a:endParaRPr>
                    </a:p>
                  </a:txBody>
                  <a:tcPr marL="91449" marR="91449" marT="45742" marB="45742"/>
                </a:tc>
                <a:tc>
                  <a:txBody>
                    <a:bodyPr/>
                    <a:lstStyle/>
                    <a:p>
                      <a:r>
                        <a:rPr lang="en-ZA" sz="1800" dirty="0" smtClean="0">
                          <a:latin typeface="Arial" panose="020B0604020202020204" pitchFamily="34" charset="0"/>
                          <a:cs typeface="Arial" panose="020B0604020202020204" pitchFamily="34" charset="0"/>
                        </a:rPr>
                        <a:t>169</a:t>
                      </a:r>
                      <a:endParaRPr lang="en-ZA" sz="1800" dirty="0">
                        <a:latin typeface="Arial" panose="020B0604020202020204" pitchFamily="34" charset="0"/>
                        <a:cs typeface="Arial" panose="020B0604020202020204" pitchFamily="34" charset="0"/>
                      </a:endParaRPr>
                    </a:p>
                  </a:txBody>
                  <a:tcPr marL="91449" marR="91449" marT="45742" marB="45742"/>
                </a:tc>
                <a:tc>
                  <a:txBody>
                    <a:bodyPr/>
                    <a:lstStyle/>
                    <a:p>
                      <a:r>
                        <a:rPr lang="en-ZA" sz="1800" dirty="0" smtClean="0">
                          <a:latin typeface="Arial" panose="020B0604020202020204" pitchFamily="34" charset="0"/>
                          <a:cs typeface="Arial" panose="020B0604020202020204" pitchFamily="34" charset="0"/>
                        </a:rPr>
                        <a:t>0</a:t>
                      </a:r>
                      <a:endParaRPr lang="en-ZA" sz="1800" dirty="0">
                        <a:latin typeface="Arial" panose="020B0604020202020204" pitchFamily="34" charset="0"/>
                        <a:cs typeface="Arial" panose="020B0604020202020204" pitchFamily="34" charset="0"/>
                      </a:endParaRPr>
                    </a:p>
                  </a:txBody>
                  <a:tcPr marL="91449" marR="91449" marT="45742" marB="45742"/>
                </a:tc>
                <a:tc>
                  <a:txBody>
                    <a:bodyPr/>
                    <a:lstStyle/>
                    <a:p>
                      <a:r>
                        <a:rPr lang="en-ZA" sz="1800" b="1" dirty="0" smtClean="0">
                          <a:latin typeface="Arial" panose="020B0604020202020204" pitchFamily="34" charset="0"/>
                          <a:cs typeface="Arial" panose="020B0604020202020204" pitchFamily="34" charset="0"/>
                        </a:rPr>
                        <a:t>270</a:t>
                      </a:r>
                      <a:endParaRPr lang="en-ZA" sz="1800" b="1" dirty="0">
                        <a:latin typeface="Arial" panose="020B0604020202020204" pitchFamily="34" charset="0"/>
                        <a:cs typeface="Arial" panose="020B0604020202020204" pitchFamily="34" charset="0"/>
                      </a:endParaRPr>
                    </a:p>
                  </a:txBody>
                  <a:tcPr marL="91449" marR="91449" marT="45742" marB="45742"/>
                </a:tc>
              </a:tr>
            </a:tbl>
          </a:graphicData>
        </a:graphic>
      </p:graphicFrame>
      <p:sp>
        <p:nvSpPr>
          <p:cNvPr id="2" name="Slide Number Placeholder 1"/>
          <p:cNvSpPr>
            <a:spLocks noGrp="1"/>
          </p:cNvSpPr>
          <p:nvPr>
            <p:ph type="sldNum" sz="quarter" idx="12"/>
          </p:nvPr>
        </p:nvSpPr>
        <p:spPr/>
        <p:txBody>
          <a:bodyPr/>
          <a:lstStyle/>
          <a:p>
            <a:fld id="{01BCFC26-62B4-4113-B485-962636936649}" type="slidenum">
              <a:rPr lang="en-US" smtClean="0"/>
              <a:pPr/>
              <a:t>4</a:t>
            </a:fld>
            <a:endParaRPr lang="en-US"/>
          </a:p>
        </p:txBody>
      </p:sp>
    </p:spTree>
    <p:extLst>
      <p:ext uri="{BB962C8B-B14F-4D97-AF65-F5344CB8AC3E}">
        <p14:creationId xmlns:p14="http://schemas.microsoft.com/office/powerpoint/2010/main" val="2238169791"/>
      </p:ext>
    </p:extLst>
  </p:cSld>
  <p:clrMapOvr>
    <a:masterClrMapping/>
  </p:clrMapOvr>
  <p:transition spd="slow">
    <p:fade/>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6194217" y="24191"/>
            <a:ext cx="3982029" cy="646331"/>
          </a:xfrm>
          <a:prstGeom prst="rect">
            <a:avLst/>
          </a:prstGeom>
          <a:solidFill>
            <a:srgbClr val="92D050"/>
          </a:solidFill>
        </p:spPr>
        <p:txBody>
          <a:bodyPr wrap="square" rtlCol="0">
            <a:spAutoFit/>
          </a:bodyPr>
          <a:lstStyle/>
          <a:p>
            <a:pPr algn="ctr"/>
            <a:r>
              <a:rPr lang="en-US" b="1" dirty="0" smtClean="0">
                <a:solidFill>
                  <a:srgbClr val="002060"/>
                </a:solidFill>
              </a:rPr>
              <a:t>EPMLM 2015/2016 ANNUAL PERFORMANCE </a:t>
            </a:r>
            <a:endParaRPr lang="en-US" b="1" dirty="0">
              <a:solidFill>
                <a:srgbClr val="002060"/>
              </a:solidFill>
            </a:endParaRPr>
          </a:p>
        </p:txBody>
      </p:sp>
      <p:pic>
        <p:nvPicPr>
          <p:cNvPr id="15362"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071102" y="-28466"/>
            <a:ext cx="914400" cy="703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Box 4"/>
          <p:cNvSpPr txBox="1"/>
          <p:nvPr/>
        </p:nvSpPr>
        <p:spPr>
          <a:xfrm>
            <a:off x="621217" y="323166"/>
            <a:ext cx="4800600" cy="368300"/>
          </a:xfrm>
          <a:prstGeom prst="rect">
            <a:avLst/>
          </a:prstGeom>
          <a:ln/>
        </p:spPr>
        <p:style>
          <a:lnRef idx="1">
            <a:schemeClr val="accent1"/>
          </a:lnRef>
          <a:fillRef idx="2">
            <a:schemeClr val="accent1"/>
          </a:fillRef>
          <a:effectRef idx="1">
            <a:schemeClr val="accent1"/>
          </a:effectRef>
          <a:fontRef idx="minor">
            <a:schemeClr val="dk1"/>
          </a:fontRef>
        </p:style>
        <p:txBody>
          <a:bodyPr>
            <a:spAutoFit/>
          </a:bodyPr>
          <a:lstStyle/>
          <a:p>
            <a:pPr algn="ctr">
              <a:defRPr/>
            </a:pPr>
            <a:r>
              <a:rPr lang="en-US" dirty="0" smtClean="0">
                <a:solidFill>
                  <a:prstClr val="black"/>
                </a:solidFill>
              </a:rPr>
              <a:t>KPA 2: </a:t>
            </a:r>
            <a:r>
              <a:rPr lang="en-US" dirty="0"/>
              <a:t>BASIC SERVICE DELIVERY </a:t>
            </a:r>
            <a:endParaRPr lang="en-US" dirty="0">
              <a:solidFill>
                <a:prstClr val="black"/>
              </a:solidFill>
            </a:endParaRPr>
          </a:p>
        </p:txBody>
      </p:sp>
      <p:sp>
        <p:nvSpPr>
          <p:cNvPr id="4" name="Slide Number Placeholder 3"/>
          <p:cNvSpPr>
            <a:spLocks noGrp="1"/>
          </p:cNvSpPr>
          <p:nvPr>
            <p:ph type="sldNum" sz="quarter" idx="12"/>
          </p:nvPr>
        </p:nvSpPr>
        <p:spPr>
          <a:xfrm>
            <a:off x="6194217" y="33553"/>
            <a:ext cx="1776208" cy="392190"/>
          </a:xfrm>
        </p:spPr>
        <p:txBody>
          <a:bodyPr/>
          <a:lstStyle/>
          <a:p>
            <a:fld id="{01BCFC26-62B4-4113-B485-962636936649}" type="slidenum">
              <a:rPr lang="en-US" smtClean="0"/>
              <a:pPr/>
              <a:t>40</a:t>
            </a:fld>
            <a:endParaRPr lang="en-US" dirty="0"/>
          </a:p>
        </p:txBody>
      </p:sp>
      <p:graphicFrame>
        <p:nvGraphicFramePr>
          <p:cNvPr id="7" name="Content Placeholder 5"/>
          <p:cNvGraphicFramePr>
            <a:graphicFrameLocks/>
          </p:cNvGraphicFramePr>
          <p:nvPr>
            <p:extLst>
              <p:ext uri="{D42A27DB-BD31-4B8C-83A1-F6EECF244321}">
                <p14:modId xmlns:p14="http://schemas.microsoft.com/office/powerpoint/2010/main" val="926565375"/>
              </p:ext>
            </p:extLst>
          </p:nvPr>
        </p:nvGraphicFramePr>
        <p:xfrm>
          <a:off x="737754" y="820882"/>
          <a:ext cx="10788837" cy="5644312"/>
        </p:xfrm>
        <a:graphic>
          <a:graphicData uri="http://schemas.openxmlformats.org/drawingml/2006/table">
            <a:tbl>
              <a:tblPr firstRow="1" bandRow="1">
                <a:tableStyleId>{5C22544A-7EE6-4342-B048-85BDC9FD1C3A}</a:tableStyleId>
              </a:tblPr>
              <a:tblGrid>
                <a:gridCol w="1457841"/>
                <a:gridCol w="1005548"/>
                <a:gridCol w="1350736"/>
                <a:gridCol w="1020557"/>
                <a:gridCol w="1365744"/>
                <a:gridCol w="1290705"/>
                <a:gridCol w="1380753"/>
                <a:gridCol w="1916953"/>
              </a:tblGrid>
              <a:tr h="1037584">
                <a:tc>
                  <a:txBody>
                    <a:bodyPr/>
                    <a:lstStyle/>
                    <a:p>
                      <a:pPr algn="l"/>
                      <a:r>
                        <a:rPr lang="en-US" sz="1300" dirty="0" smtClean="0">
                          <a:solidFill>
                            <a:schemeClr val="tx1"/>
                          </a:solidFill>
                        </a:rPr>
                        <a:t>PROJECTS(KPI as per SDBIP) </a:t>
                      </a:r>
                      <a:endParaRPr lang="en-US" sz="1300" dirty="0">
                        <a:solidFill>
                          <a:schemeClr val="tx1"/>
                        </a:solidFill>
                      </a:endParaRPr>
                    </a:p>
                  </a:txBody>
                  <a:tcPr marT="45736" marB="45736"/>
                </a:tc>
                <a:tc>
                  <a:txBody>
                    <a:bodyPr/>
                    <a:lstStyle/>
                    <a:p>
                      <a:pPr algn="l"/>
                      <a:r>
                        <a:rPr lang="en-US" sz="1300" dirty="0" smtClean="0">
                          <a:solidFill>
                            <a:schemeClr val="tx1"/>
                          </a:solidFill>
                        </a:rPr>
                        <a:t>ANNUAL</a:t>
                      </a:r>
                      <a:r>
                        <a:rPr lang="en-US" sz="1300" baseline="0" dirty="0" smtClean="0">
                          <a:solidFill>
                            <a:schemeClr val="tx1"/>
                          </a:solidFill>
                        </a:rPr>
                        <a:t> TARGET</a:t>
                      </a:r>
                      <a:endParaRPr lang="en-US" sz="1300" dirty="0">
                        <a:solidFill>
                          <a:schemeClr val="tx1"/>
                        </a:solidFill>
                      </a:endParaRPr>
                    </a:p>
                  </a:txBody>
                  <a:tcPr marT="45736" marB="45736"/>
                </a:tc>
                <a:tc>
                  <a:txBody>
                    <a:bodyPr/>
                    <a:lstStyle/>
                    <a:p>
                      <a:pPr algn="l"/>
                      <a:r>
                        <a:rPr lang="en-US" sz="1300" dirty="0" smtClean="0">
                          <a:solidFill>
                            <a:schemeClr val="tx1"/>
                          </a:solidFill>
                        </a:rPr>
                        <a:t> ANNUAL</a:t>
                      </a:r>
                    </a:p>
                    <a:p>
                      <a:pPr algn="l"/>
                      <a:r>
                        <a:rPr lang="en-US" sz="1300" dirty="0" smtClean="0">
                          <a:solidFill>
                            <a:schemeClr val="tx1"/>
                          </a:solidFill>
                        </a:rPr>
                        <a:t>ACTUALS</a:t>
                      </a:r>
                      <a:endParaRPr lang="en-US" sz="1300" dirty="0">
                        <a:solidFill>
                          <a:schemeClr val="tx1"/>
                        </a:solidFill>
                      </a:endParaRPr>
                    </a:p>
                  </a:txBody>
                  <a:tcPr marT="45736" marB="45736"/>
                </a:tc>
                <a:tc>
                  <a:txBody>
                    <a:bodyPr/>
                    <a:lstStyle/>
                    <a:p>
                      <a:pPr algn="l"/>
                      <a:r>
                        <a:rPr lang="en-US" sz="1300" dirty="0" smtClean="0">
                          <a:solidFill>
                            <a:schemeClr val="tx1"/>
                          </a:solidFill>
                        </a:rPr>
                        <a:t>BUDGET</a:t>
                      </a:r>
                    </a:p>
                  </a:txBody>
                  <a:tcPr marT="45736" marB="45736"/>
                </a:tc>
                <a:tc>
                  <a:txBody>
                    <a:bodyPr/>
                    <a:lstStyle/>
                    <a:p>
                      <a:pPr algn="l"/>
                      <a:r>
                        <a:rPr lang="en-US" sz="1300" dirty="0" smtClean="0">
                          <a:solidFill>
                            <a:schemeClr val="tx1"/>
                          </a:solidFill>
                        </a:rPr>
                        <a:t>EXPENDITURE</a:t>
                      </a:r>
                      <a:endParaRPr lang="en-US" sz="1300" dirty="0">
                        <a:solidFill>
                          <a:schemeClr val="tx1"/>
                        </a:solidFill>
                      </a:endParaRPr>
                    </a:p>
                  </a:txBody>
                  <a:tcPr marT="45736" marB="45736"/>
                </a:tc>
                <a:tc>
                  <a:txBody>
                    <a:bodyPr/>
                    <a:lstStyle/>
                    <a:p>
                      <a:pPr algn="l"/>
                      <a:r>
                        <a:rPr lang="en-US" sz="1300" dirty="0" smtClean="0">
                          <a:solidFill>
                            <a:schemeClr val="tx1"/>
                          </a:solidFill>
                        </a:rPr>
                        <a:t>PROGRESS</a:t>
                      </a:r>
                      <a:endParaRPr lang="en-US" sz="1300" dirty="0">
                        <a:solidFill>
                          <a:schemeClr val="tx1"/>
                        </a:solidFill>
                      </a:endParaRPr>
                    </a:p>
                  </a:txBody>
                  <a:tcPr marT="45736" marB="45736"/>
                </a:tc>
                <a:tc>
                  <a:txBody>
                    <a:bodyPr/>
                    <a:lstStyle/>
                    <a:p>
                      <a:pPr algn="l"/>
                      <a:r>
                        <a:rPr lang="en-US" sz="1300" dirty="0" smtClean="0">
                          <a:solidFill>
                            <a:schemeClr val="tx1"/>
                          </a:solidFill>
                        </a:rPr>
                        <a:t>CHALLENGES </a:t>
                      </a:r>
                      <a:endParaRPr lang="en-US" sz="1300" dirty="0">
                        <a:solidFill>
                          <a:schemeClr val="tx1"/>
                        </a:solidFill>
                      </a:endParaRPr>
                    </a:p>
                  </a:txBody>
                  <a:tcPr marT="45736" marB="45736"/>
                </a:tc>
                <a:tc>
                  <a:txBody>
                    <a:bodyPr/>
                    <a:lstStyle/>
                    <a:p>
                      <a:pPr algn="l"/>
                      <a:r>
                        <a:rPr lang="en-US" sz="1300" dirty="0" smtClean="0">
                          <a:solidFill>
                            <a:schemeClr val="tx1"/>
                          </a:solidFill>
                        </a:rPr>
                        <a:t>REMEDIAL ACTION</a:t>
                      </a:r>
                      <a:endParaRPr lang="en-US" sz="1300" dirty="0">
                        <a:solidFill>
                          <a:schemeClr val="tx1"/>
                        </a:solidFill>
                      </a:endParaRPr>
                    </a:p>
                  </a:txBody>
                  <a:tcPr marT="45736" marB="45736"/>
                </a:tc>
              </a:tr>
              <a:tr h="85349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dirty="0" smtClean="0">
                          <a:latin typeface="Agency FB" panose="020B0503020202020204" pitchFamily="34" charset="0"/>
                        </a:rPr>
                        <a:t>Number of landscaping plans developed and approved </a:t>
                      </a:r>
                    </a:p>
                  </a:txBody>
                  <a:tcPr marL="68580" marR="68580" marT="0" marB="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dirty="0" smtClean="0">
                          <a:latin typeface="Agency FB" panose="020B0503020202020204" pitchFamily="34" charset="0"/>
                        </a:rPr>
                        <a:t>1 Landscaping Master plan</a:t>
                      </a:r>
                    </a:p>
                  </a:txBody>
                  <a:tcPr marL="68580" marR="68580" marT="0" marB="0"/>
                </a:tc>
                <a:tc>
                  <a:txBody>
                    <a:bodyPr/>
                    <a:lstStyle/>
                    <a:p>
                      <a:pPr algn="l">
                        <a:lnSpc>
                          <a:spcPct val="100000"/>
                        </a:lnSpc>
                        <a:spcAft>
                          <a:spcPts val="0"/>
                        </a:spcAft>
                      </a:pPr>
                      <a:r>
                        <a:rPr lang="en-ZA" sz="1100" dirty="0" smtClean="0">
                          <a:solidFill>
                            <a:schemeClr val="tx1"/>
                          </a:solidFill>
                          <a:effectLst/>
                          <a:latin typeface="Agency FB" panose="020B0503020202020204" pitchFamily="34" charset="0"/>
                        </a:rPr>
                        <a:t>1</a:t>
                      </a:r>
                      <a:endParaRPr lang="en-ZA" sz="1100" dirty="0">
                        <a:solidFill>
                          <a:schemeClr val="tx1"/>
                        </a:solidFill>
                        <a:effectLst/>
                        <a:latin typeface="Agency FB" panose="020B0503020202020204" pitchFamily="34" charset="0"/>
                      </a:endParaRPr>
                    </a:p>
                  </a:txBody>
                  <a:tcPr marL="68580" marR="68580" marT="0" marB="0"/>
                </a:tc>
                <a:tc rowSpan="2">
                  <a:txBody>
                    <a:bodyPr/>
                    <a:lstStyle/>
                    <a:p>
                      <a:pPr algn="l">
                        <a:lnSpc>
                          <a:spcPct val="100000"/>
                        </a:lnSpc>
                      </a:pPr>
                      <a:r>
                        <a:rPr lang="en-ZA" sz="1100" dirty="0" smtClean="0">
                          <a:effectLst/>
                          <a:latin typeface="Agency FB" panose="020B0503020202020204" pitchFamily="34" charset="0"/>
                        </a:rPr>
                        <a:t>R</a:t>
                      </a:r>
                      <a:r>
                        <a:rPr lang="en-ZA" sz="1100" baseline="0" dirty="0" smtClean="0">
                          <a:effectLst/>
                          <a:latin typeface="Agency FB" panose="020B0503020202020204" pitchFamily="34" charset="0"/>
                        </a:rPr>
                        <a:t> 400 000</a:t>
                      </a:r>
                    </a:p>
                    <a:p>
                      <a:pPr algn="l">
                        <a:lnSpc>
                          <a:spcPct val="100000"/>
                        </a:lnSpc>
                      </a:pPr>
                      <a:endParaRPr lang="en-ZA" sz="1100" baseline="0" dirty="0" smtClean="0">
                        <a:effectLst/>
                        <a:latin typeface="Agency FB" panose="020B0503020202020204" pitchFamily="34" charset="0"/>
                      </a:endParaRPr>
                    </a:p>
                    <a:p>
                      <a:pPr algn="l">
                        <a:lnSpc>
                          <a:spcPct val="100000"/>
                        </a:lnSpc>
                      </a:pPr>
                      <a:endParaRPr lang="en-ZA" sz="1100" baseline="0" dirty="0" smtClean="0">
                        <a:effectLst/>
                        <a:latin typeface="Agency FB" panose="020B0503020202020204" pitchFamily="34" charset="0"/>
                      </a:endParaRPr>
                    </a:p>
                    <a:p>
                      <a:pPr algn="l">
                        <a:lnSpc>
                          <a:spcPct val="100000"/>
                        </a:lnSpc>
                      </a:pPr>
                      <a:endParaRPr lang="en-ZA" sz="1100" baseline="0" dirty="0" smtClean="0">
                        <a:effectLst/>
                        <a:latin typeface="Agency FB" panose="020B0503020202020204" pitchFamily="34" charset="0"/>
                      </a:endParaRPr>
                    </a:p>
                    <a:p>
                      <a:pPr algn="l">
                        <a:lnSpc>
                          <a:spcPct val="100000"/>
                        </a:lnSpc>
                      </a:pPr>
                      <a:endParaRPr lang="en-ZA" sz="1100" baseline="0" dirty="0" smtClean="0">
                        <a:effectLst/>
                        <a:latin typeface="Agency FB" panose="020B0503020202020204" pitchFamily="34" charset="0"/>
                      </a:endParaRPr>
                    </a:p>
                    <a:p>
                      <a:pPr algn="l">
                        <a:lnSpc>
                          <a:spcPct val="100000"/>
                        </a:lnSpc>
                      </a:pPr>
                      <a:r>
                        <a:rPr lang="en-ZA" sz="1100" baseline="0" dirty="0" smtClean="0">
                          <a:effectLst/>
                          <a:latin typeface="Agency FB" panose="020B0503020202020204" pitchFamily="34" charset="0"/>
                        </a:rPr>
                        <a:t>R 641 440 00</a:t>
                      </a:r>
                      <a:endParaRPr lang="en-ZA" sz="1100" dirty="0" smtClean="0">
                        <a:effectLst/>
                        <a:latin typeface="Agency FB" panose="020B0503020202020204" pitchFamily="34" charset="0"/>
                      </a:endParaRPr>
                    </a:p>
                  </a:txBody>
                  <a:tcPr marT="45736" marB="45736"/>
                </a:tc>
                <a:tc rowSpan="2">
                  <a:txBody>
                    <a:bodyPr/>
                    <a:lstStyle/>
                    <a:p>
                      <a:pPr algn="l">
                        <a:lnSpc>
                          <a:spcPct val="100000"/>
                        </a:lnSpc>
                      </a:pPr>
                      <a:r>
                        <a:rPr lang="en-US" sz="1100" dirty="0" smtClean="0">
                          <a:solidFill>
                            <a:schemeClr val="tx1"/>
                          </a:solidFill>
                          <a:latin typeface="Agency FB" panose="020B0503020202020204" pitchFamily="34" charset="0"/>
                        </a:rPr>
                        <a:t>R 251 766.72</a:t>
                      </a:r>
                    </a:p>
                    <a:p>
                      <a:pPr algn="l">
                        <a:lnSpc>
                          <a:spcPct val="100000"/>
                        </a:lnSpc>
                      </a:pPr>
                      <a:endParaRPr lang="en-US" sz="1100" dirty="0" smtClean="0">
                        <a:solidFill>
                          <a:schemeClr val="tx1"/>
                        </a:solidFill>
                        <a:latin typeface="Agency FB" panose="020B0503020202020204" pitchFamily="34" charset="0"/>
                      </a:endParaRPr>
                    </a:p>
                    <a:p>
                      <a:pPr algn="l">
                        <a:lnSpc>
                          <a:spcPct val="100000"/>
                        </a:lnSpc>
                      </a:pPr>
                      <a:endParaRPr lang="en-US" sz="1100" dirty="0" smtClean="0">
                        <a:solidFill>
                          <a:schemeClr val="tx1"/>
                        </a:solidFill>
                        <a:latin typeface="Agency FB" panose="020B0503020202020204" pitchFamily="34" charset="0"/>
                      </a:endParaRPr>
                    </a:p>
                    <a:p>
                      <a:pPr algn="l">
                        <a:lnSpc>
                          <a:spcPct val="100000"/>
                        </a:lnSpc>
                      </a:pPr>
                      <a:endParaRPr lang="en-US" sz="1100" dirty="0" smtClean="0">
                        <a:solidFill>
                          <a:schemeClr val="tx1"/>
                        </a:solidFill>
                        <a:latin typeface="Agency FB" panose="020B0503020202020204" pitchFamily="34" charset="0"/>
                      </a:endParaRPr>
                    </a:p>
                    <a:p>
                      <a:pPr algn="l">
                        <a:lnSpc>
                          <a:spcPct val="100000"/>
                        </a:lnSpc>
                      </a:pPr>
                      <a:endParaRPr lang="en-US" sz="1100" dirty="0" smtClean="0">
                        <a:solidFill>
                          <a:schemeClr val="tx1"/>
                        </a:solidFill>
                        <a:latin typeface="Agency FB" panose="020B0503020202020204" pitchFamily="34" charset="0"/>
                      </a:endParaRPr>
                    </a:p>
                    <a:p>
                      <a:pPr algn="l">
                        <a:lnSpc>
                          <a:spcPct val="100000"/>
                        </a:lnSpc>
                      </a:pPr>
                      <a:r>
                        <a:rPr lang="en-US" sz="1100" dirty="0" smtClean="0">
                          <a:solidFill>
                            <a:schemeClr val="tx1"/>
                          </a:solidFill>
                          <a:latin typeface="Agency FB" panose="020B0503020202020204" pitchFamily="34" charset="0"/>
                        </a:rPr>
                        <a:t>R 638 702.70</a:t>
                      </a:r>
                    </a:p>
                  </a:txBody>
                  <a:tcPr marT="45736" marB="45736"/>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dirty="0" smtClean="0">
                          <a:latin typeface="Agency FB" panose="020B0503020202020204" pitchFamily="34" charset="0"/>
                        </a:rPr>
                        <a:t>Achieved</a:t>
                      </a:r>
                      <a:endParaRPr lang="en-US" sz="1100" dirty="0">
                        <a:latin typeface="Agency FB" panose="020B0503020202020204" pitchFamily="34" charset="0"/>
                      </a:endParaRPr>
                    </a:p>
                  </a:txBody>
                  <a:tcPr marT="45736" marB="45736"/>
                </a:tc>
                <a:tc>
                  <a:txBody>
                    <a:bodyPr/>
                    <a:lstStyle/>
                    <a:p>
                      <a:pPr marL="20955" marR="0" indent="0" algn="l" defTabSz="914400" rtl="0" eaLnBrk="1" fontAlgn="auto" latinLnBrk="0" hangingPunct="1">
                        <a:lnSpc>
                          <a:spcPct val="100000"/>
                        </a:lnSpc>
                        <a:spcBef>
                          <a:spcPts val="0"/>
                        </a:spcBef>
                        <a:spcAft>
                          <a:spcPts val="0"/>
                        </a:spcAft>
                        <a:buClrTx/>
                        <a:buSzTx/>
                        <a:buFontTx/>
                        <a:buNone/>
                        <a:tabLst/>
                        <a:defRPr/>
                      </a:pPr>
                      <a:r>
                        <a:rPr lang="en-ZA" sz="1100" dirty="0" smtClean="0">
                          <a:effectLst/>
                          <a:latin typeface="Agency FB" panose="020B0503020202020204" pitchFamily="34" charset="0"/>
                          <a:ea typeface="Calibri" panose="020F0502020204030204" pitchFamily="34" charset="0"/>
                        </a:rPr>
                        <a:t>Draft</a:t>
                      </a:r>
                      <a:r>
                        <a:rPr lang="en-ZA" sz="1100" baseline="0" dirty="0" smtClean="0">
                          <a:effectLst/>
                          <a:latin typeface="Agency FB" panose="020B0503020202020204" pitchFamily="34" charset="0"/>
                          <a:ea typeface="Calibri" panose="020F0502020204030204" pitchFamily="34" charset="0"/>
                        </a:rPr>
                        <a:t> Plan to be finalised – comments by Municipality</a:t>
                      </a:r>
                      <a:endParaRPr lang="en-ZA" sz="1100" dirty="0">
                        <a:effectLst/>
                        <a:latin typeface="Agency FB" panose="020B0503020202020204" pitchFamily="34" charset="0"/>
                        <a:ea typeface="Calibri" panose="020F0502020204030204" pitchFamily="34" charset="0"/>
                      </a:endParaRPr>
                    </a:p>
                  </a:txBody>
                  <a:tcPr marL="68580" marR="68580" marT="0" marB="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ZA" sz="1100" dirty="0" smtClean="0">
                          <a:effectLst/>
                          <a:latin typeface="Agency FB" panose="020B0503020202020204" pitchFamily="34" charset="0"/>
                          <a:ea typeface="Calibri" panose="020F0502020204030204" pitchFamily="34" charset="0"/>
                        </a:rPr>
                        <a:t>Final Plan to be approved</a:t>
                      </a:r>
                    </a:p>
                    <a:p>
                      <a:pPr algn="l">
                        <a:lnSpc>
                          <a:spcPct val="100000"/>
                        </a:lnSpc>
                        <a:spcAft>
                          <a:spcPts val="0"/>
                        </a:spcAft>
                      </a:pPr>
                      <a:endParaRPr lang="en-ZA" sz="1100" dirty="0">
                        <a:effectLst/>
                        <a:latin typeface="Agency FB" panose="020B0503020202020204" pitchFamily="34" charset="0"/>
                      </a:endParaRPr>
                    </a:p>
                  </a:txBody>
                  <a:tcPr marL="68580" marR="68580" marT="0" marB="0"/>
                </a:tc>
              </a:tr>
              <a:tr h="109437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dirty="0" smtClean="0">
                          <a:latin typeface="Agency FB" panose="020B0503020202020204" pitchFamily="34" charset="0"/>
                        </a:rPr>
                        <a:t>Number of</a:t>
                      </a:r>
                      <a:r>
                        <a:rPr lang="en-US" sz="1100" baseline="0" dirty="0" smtClean="0">
                          <a:latin typeface="Agency FB" panose="020B0503020202020204" pitchFamily="34" charset="0"/>
                        </a:rPr>
                        <a:t> cemeteries fenced</a:t>
                      </a:r>
                    </a:p>
                  </a:txBody>
                  <a:tcPr marL="68580" marR="68580" marT="0" marB="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dirty="0" smtClean="0">
                          <a:latin typeface="Agency FB" panose="020B0503020202020204" pitchFamily="34" charset="0"/>
                        </a:rPr>
                        <a:t>7</a:t>
                      </a:r>
                    </a:p>
                  </a:txBody>
                  <a:tcPr marL="68580" marR="68580" marT="0" marB="0"/>
                </a:tc>
                <a:tc>
                  <a:txBody>
                    <a:bodyPr/>
                    <a:lstStyle/>
                    <a:p>
                      <a:pPr algn="l">
                        <a:lnSpc>
                          <a:spcPct val="100000"/>
                        </a:lnSpc>
                        <a:spcAft>
                          <a:spcPts val="0"/>
                        </a:spcAft>
                      </a:pPr>
                      <a:r>
                        <a:rPr lang="en-ZA" sz="1100" dirty="0" smtClean="0">
                          <a:effectLst/>
                          <a:latin typeface="Agency FB" panose="020B0503020202020204" pitchFamily="34" charset="0"/>
                        </a:rPr>
                        <a:t>7</a:t>
                      </a:r>
                    </a:p>
                  </a:txBody>
                  <a:tcPr marL="68580" marR="68580" marT="0" marB="0"/>
                </a:tc>
                <a:tc vMerge="1">
                  <a:txBody>
                    <a:bodyPr/>
                    <a:lstStyle/>
                    <a:p>
                      <a:endParaRPr lang="en-ZA"/>
                    </a:p>
                  </a:txBody>
                  <a:tcPr/>
                </a:tc>
                <a:tc vMerge="1">
                  <a:txBody>
                    <a:bodyPr/>
                    <a:lstStyle/>
                    <a:p>
                      <a:endParaRPr lang="en-ZA"/>
                    </a:p>
                  </a:txBody>
                  <a:tcPr/>
                </a:tc>
                <a:tc>
                  <a:txBody>
                    <a:bodyPr/>
                    <a:lstStyle/>
                    <a:p>
                      <a:pPr marL="0" marR="0" algn="l">
                        <a:lnSpc>
                          <a:spcPct val="115000"/>
                        </a:lnSpc>
                        <a:spcBef>
                          <a:spcPts val="0"/>
                        </a:spcBef>
                        <a:spcAft>
                          <a:spcPts val="0"/>
                        </a:spcAft>
                      </a:pPr>
                      <a:r>
                        <a:rPr lang="en-US" sz="1100" dirty="0" smtClean="0">
                          <a:effectLst/>
                          <a:latin typeface="Agency FB" panose="020B0503020202020204" pitchFamily="34" charset="0"/>
                          <a:ea typeface="Calibri" panose="020F0502020204030204" pitchFamily="34" charset="0"/>
                        </a:rPr>
                        <a:t>Achieved</a:t>
                      </a:r>
                      <a:endParaRPr lang="en-US" sz="1100" dirty="0">
                        <a:effectLst/>
                        <a:latin typeface="Agency FB" panose="020B0503020202020204" pitchFamily="34" charset="0"/>
                        <a:ea typeface="Calibri" panose="020F0502020204030204" pitchFamily="34" charset="0"/>
                      </a:endParaRPr>
                    </a:p>
                  </a:txBody>
                  <a:tcPr marT="45736" marB="45736"/>
                </a:tc>
                <a:tc>
                  <a:txBody>
                    <a:bodyPr/>
                    <a:lstStyle/>
                    <a:p>
                      <a:pPr marL="20955" algn="l">
                        <a:lnSpc>
                          <a:spcPct val="100000"/>
                        </a:lnSpc>
                        <a:spcAft>
                          <a:spcPts val="0"/>
                        </a:spcAft>
                      </a:pPr>
                      <a:r>
                        <a:rPr lang="en-ZA" sz="1100" dirty="0" smtClean="0">
                          <a:effectLst/>
                          <a:latin typeface="Agency FB" panose="020B0503020202020204" pitchFamily="34" charset="0"/>
                          <a:ea typeface="Calibri" panose="020F0502020204030204" pitchFamily="34" charset="0"/>
                        </a:rPr>
                        <a:t>None</a:t>
                      </a:r>
                      <a:endParaRPr lang="en-ZA" sz="1100" dirty="0">
                        <a:effectLst/>
                        <a:latin typeface="Agency FB" panose="020B0503020202020204" pitchFamily="34" charset="0"/>
                        <a:ea typeface="Calibri" panose="020F0502020204030204" pitchFamily="34" charset="0"/>
                      </a:endParaRPr>
                    </a:p>
                  </a:txBody>
                  <a:tcPr marL="68580" marR="68580" marT="0" marB="0"/>
                </a:tc>
                <a:tc>
                  <a:txBody>
                    <a:bodyPr/>
                    <a:lstStyle/>
                    <a:p>
                      <a:pPr algn="l">
                        <a:lnSpc>
                          <a:spcPct val="100000"/>
                        </a:lnSpc>
                        <a:spcAft>
                          <a:spcPts val="0"/>
                        </a:spcAft>
                      </a:pPr>
                      <a:r>
                        <a:rPr lang="en-ZA" sz="1100" dirty="0" smtClean="0">
                          <a:effectLst/>
                          <a:latin typeface="Agency FB" panose="020B0503020202020204" pitchFamily="34" charset="0"/>
                        </a:rPr>
                        <a:t>None</a:t>
                      </a:r>
                      <a:endParaRPr lang="en-ZA" sz="1100" dirty="0">
                        <a:effectLst/>
                        <a:latin typeface="Agency FB" panose="020B0503020202020204" pitchFamily="34" charset="0"/>
                      </a:endParaRPr>
                    </a:p>
                  </a:txBody>
                  <a:tcPr marL="68580" marR="68580" marT="0" marB="0"/>
                </a:tc>
              </a:tr>
              <a:tr h="93343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baseline="0" dirty="0" smtClean="0">
                          <a:latin typeface="Agency FB" panose="020B0503020202020204" pitchFamily="34" charset="0"/>
                        </a:rPr>
                        <a:t>Number of cemeteries fenced in Marble Hall </a:t>
                      </a:r>
                    </a:p>
                  </a:txBody>
                  <a:tcPr marL="68580" marR="68580" marT="0" marB="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dirty="0" smtClean="0">
                          <a:latin typeface="Agency FB" panose="020B0503020202020204" pitchFamily="34" charset="0"/>
                        </a:rPr>
                        <a:t>One Concrete fence 875 m – marble hall</a:t>
                      </a:r>
                    </a:p>
                  </a:txBody>
                  <a:tcPr marL="68580" marR="68580" marT="0" marB="0"/>
                </a:tc>
                <a:tc>
                  <a:txBody>
                    <a:bodyPr/>
                    <a:lstStyle/>
                    <a:p>
                      <a:pPr algn="l">
                        <a:lnSpc>
                          <a:spcPct val="100000"/>
                        </a:lnSpc>
                        <a:spcAft>
                          <a:spcPts val="0"/>
                        </a:spcAft>
                      </a:pPr>
                      <a:r>
                        <a:rPr lang="en-ZA" sz="1100" dirty="0" smtClean="0">
                          <a:effectLst/>
                          <a:latin typeface="Agency FB" panose="020B0503020202020204" pitchFamily="34" charset="0"/>
                        </a:rPr>
                        <a:t>1</a:t>
                      </a:r>
                      <a:endParaRPr lang="en-ZA" sz="1100" dirty="0">
                        <a:effectLst/>
                        <a:latin typeface="Agency FB" panose="020B0503020202020204" pitchFamily="34" charset="0"/>
                      </a:endParaRPr>
                    </a:p>
                  </a:txBody>
                  <a:tcPr marL="68580" marR="68580" marT="0" marB="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dirty="0" smtClean="0">
                          <a:latin typeface="Agency FB" panose="020B0503020202020204" pitchFamily="34" charset="0"/>
                        </a:rPr>
                        <a:t>R</a:t>
                      </a:r>
                      <a:r>
                        <a:rPr lang="en-US" sz="1100" baseline="0" dirty="0" smtClean="0">
                          <a:latin typeface="Agency FB" panose="020B0503020202020204" pitchFamily="34" charset="0"/>
                        </a:rPr>
                        <a:t> 750 0000</a:t>
                      </a:r>
                      <a:endParaRPr lang="en-US" sz="1100" dirty="0" smtClean="0">
                        <a:latin typeface="Agency FB" panose="020B0503020202020204" pitchFamily="34" charset="0"/>
                      </a:endParaRPr>
                    </a:p>
                  </a:txBody>
                  <a:tcPr marT="45736" marB="45736"/>
                </a:tc>
                <a:tc>
                  <a:txBody>
                    <a:bodyPr/>
                    <a:lstStyle/>
                    <a:p>
                      <a:pPr algn="l">
                        <a:lnSpc>
                          <a:spcPct val="100000"/>
                        </a:lnSpc>
                      </a:pPr>
                      <a:r>
                        <a:rPr lang="en-US" sz="1100" dirty="0" smtClean="0">
                          <a:latin typeface="Agency FB" panose="020B0503020202020204" pitchFamily="34" charset="0"/>
                        </a:rPr>
                        <a:t>R 750 000</a:t>
                      </a:r>
                      <a:endParaRPr lang="en-US" sz="1100" dirty="0">
                        <a:latin typeface="Agency FB" panose="020B0503020202020204" pitchFamily="34" charset="0"/>
                      </a:endParaRPr>
                    </a:p>
                  </a:txBody>
                  <a:tcPr marT="45736" marB="45736"/>
                </a:tc>
                <a:tc>
                  <a:txBody>
                    <a:bodyPr/>
                    <a:lstStyle/>
                    <a:p>
                      <a:pPr marL="0" marR="0" algn="l">
                        <a:lnSpc>
                          <a:spcPct val="115000"/>
                        </a:lnSpc>
                        <a:spcBef>
                          <a:spcPts val="0"/>
                        </a:spcBef>
                        <a:spcAft>
                          <a:spcPts val="0"/>
                        </a:spcAft>
                      </a:pPr>
                      <a:r>
                        <a:rPr lang="en-US" sz="1100" dirty="0" smtClean="0">
                          <a:effectLst/>
                          <a:latin typeface="Agency FB" panose="020B0503020202020204" pitchFamily="34" charset="0"/>
                          <a:ea typeface="Calibri" panose="020F0502020204030204" pitchFamily="34" charset="0"/>
                        </a:rPr>
                        <a:t>In progress </a:t>
                      </a:r>
                      <a:endParaRPr lang="en-US" sz="1100" dirty="0">
                        <a:effectLst/>
                        <a:latin typeface="Agency FB" panose="020B0503020202020204" pitchFamily="34" charset="0"/>
                        <a:ea typeface="Calibri" panose="020F0502020204030204" pitchFamily="34" charset="0"/>
                      </a:endParaRPr>
                    </a:p>
                  </a:txBody>
                  <a:tcPr marT="45736" marB="45736"/>
                </a:tc>
                <a:tc>
                  <a:txBody>
                    <a:bodyPr/>
                    <a:lstStyle/>
                    <a:p>
                      <a:pPr algn="l">
                        <a:lnSpc>
                          <a:spcPct val="100000"/>
                        </a:lnSpc>
                      </a:pPr>
                      <a:r>
                        <a:rPr lang="en-US" sz="1100" dirty="0" smtClean="0">
                          <a:latin typeface="Agency FB" panose="020B0503020202020204" pitchFamily="34" charset="0"/>
                        </a:rPr>
                        <a:t>Commitment</a:t>
                      </a:r>
                      <a:r>
                        <a:rPr lang="en-US" sz="1100" baseline="0" dirty="0" smtClean="0">
                          <a:latin typeface="Agency FB" panose="020B0503020202020204" pitchFamily="34" charset="0"/>
                        </a:rPr>
                        <a:t> register </a:t>
                      </a:r>
                    </a:p>
                    <a:p>
                      <a:pPr algn="l">
                        <a:lnSpc>
                          <a:spcPct val="100000"/>
                        </a:lnSpc>
                      </a:pPr>
                      <a:r>
                        <a:rPr lang="en-US" sz="1100" baseline="0" dirty="0" smtClean="0">
                          <a:latin typeface="Agency FB" panose="020B0503020202020204" pitchFamily="34" charset="0"/>
                        </a:rPr>
                        <a:t>Late finalization</a:t>
                      </a:r>
                      <a:endParaRPr lang="en-US" sz="1100" dirty="0">
                        <a:latin typeface="Agency FB" panose="020B0503020202020204" pitchFamily="34" charset="0"/>
                      </a:endParaRPr>
                    </a:p>
                  </a:txBody>
                  <a:tcPr marT="45736" marB="45736"/>
                </a:tc>
                <a:tc>
                  <a:txBody>
                    <a:bodyPr/>
                    <a:lstStyle/>
                    <a:p>
                      <a:pPr algn="l">
                        <a:lnSpc>
                          <a:spcPct val="100000"/>
                        </a:lnSpc>
                      </a:pPr>
                      <a:r>
                        <a:rPr lang="en-US" sz="1100" kern="1200" dirty="0" smtClean="0">
                          <a:solidFill>
                            <a:schemeClr val="dk1"/>
                          </a:solidFill>
                          <a:latin typeface="Agency FB" panose="020B0503020202020204" pitchFamily="34" charset="0"/>
                          <a:ea typeface="+mn-ea"/>
                          <a:cs typeface="+mn-cs"/>
                        </a:rPr>
                        <a:t>Finalization of project</a:t>
                      </a:r>
                    </a:p>
                  </a:txBody>
                  <a:tcPr marT="45736" marB="45736"/>
                </a:tc>
              </a:tr>
              <a:tr h="172541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baseline="0" dirty="0" smtClean="0">
                          <a:latin typeface="Agency FB" panose="020B0503020202020204" pitchFamily="34" charset="0"/>
                        </a:rPr>
                        <a:t>Number of villages were waste collection is done monthly</a:t>
                      </a:r>
                      <a:endParaRPr lang="en-US" sz="1100" dirty="0" smtClean="0">
                        <a:latin typeface="Agency FB" panose="020B0503020202020204" pitchFamily="34" charset="0"/>
                      </a:endParaRPr>
                    </a:p>
                  </a:txBody>
                  <a:tcPr marT="45736" marB="45736"/>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dirty="0" smtClean="0">
                          <a:latin typeface="Agency FB" panose="020B0503020202020204" pitchFamily="34" charset="0"/>
                        </a:rPr>
                        <a:t>5 villages</a:t>
                      </a:r>
                      <a:r>
                        <a:rPr lang="en-US" sz="1100" baseline="0" dirty="0" smtClean="0">
                          <a:latin typeface="Agency FB" panose="020B0503020202020204" pitchFamily="34" charset="0"/>
                        </a:rPr>
                        <a:t> – Marble Hall, </a:t>
                      </a:r>
                      <a:r>
                        <a:rPr lang="en-US" sz="1100" baseline="0" dirty="0" err="1" smtClean="0">
                          <a:latin typeface="Agency FB" panose="020B0503020202020204" pitchFamily="34" charset="0"/>
                        </a:rPr>
                        <a:t>Leeufontein</a:t>
                      </a:r>
                      <a:r>
                        <a:rPr lang="en-US" sz="1100" baseline="0" dirty="0" smtClean="0">
                          <a:latin typeface="Agency FB" panose="020B0503020202020204" pitchFamily="34" charset="0"/>
                        </a:rPr>
                        <a:t> , </a:t>
                      </a:r>
                      <a:r>
                        <a:rPr lang="en-US" sz="1100" baseline="0" dirty="0" err="1" smtClean="0">
                          <a:latin typeface="Agency FB" panose="020B0503020202020204" pitchFamily="34" charset="0"/>
                        </a:rPr>
                        <a:t>Leeufontein</a:t>
                      </a:r>
                      <a:r>
                        <a:rPr lang="en-US" sz="1100" baseline="0" dirty="0" smtClean="0">
                          <a:latin typeface="Agency FB" panose="020B0503020202020204" pitchFamily="34" charset="0"/>
                        </a:rPr>
                        <a:t> RDP, </a:t>
                      </a:r>
                      <a:r>
                        <a:rPr lang="en-US" sz="1100" baseline="0" dirty="0" err="1" smtClean="0">
                          <a:latin typeface="Agency FB" panose="020B0503020202020204" pitchFamily="34" charset="0"/>
                        </a:rPr>
                        <a:t>Elandskraal</a:t>
                      </a:r>
                      <a:r>
                        <a:rPr lang="en-US" sz="1100" baseline="0" dirty="0" smtClean="0">
                          <a:latin typeface="Agency FB" panose="020B0503020202020204" pitchFamily="34" charset="0"/>
                        </a:rPr>
                        <a:t> , </a:t>
                      </a:r>
                      <a:r>
                        <a:rPr lang="en-US" sz="1100" baseline="0" dirty="0" err="1" smtClean="0">
                          <a:latin typeface="Agency FB" panose="020B0503020202020204" pitchFamily="34" charset="0"/>
                        </a:rPr>
                        <a:t>Schoeman</a:t>
                      </a:r>
                      <a:r>
                        <a:rPr lang="en-US" sz="1100" baseline="0" dirty="0" smtClean="0">
                          <a:latin typeface="Agency FB" panose="020B0503020202020204" pitchFamily="34" charset="0"/>
                        </a:rPr>
                        <a:t> Farms</a:t>
                      </a:r>
                      <a:endParaRPr lang="en-US" sz="1100" dirty="0" smtClean="0">
                        <a:latin typeface="Agency FB" panose="020B0503020202020204" pitchFamily="34" charset="0"/>
                      </a:endParaRPr>
                    </a:p>
                  </a:txBody>
                  <a:tcPr marT="45736" marB="45736"/>
                </a:tc>
                <a:tc>
                  <a:txBody>
                    <a:bodyPr/>
                    <a:lstStyle/>
                    <a:p>
                      <a:pPr algn="l">
                        <a:lnSpc>
                          <a:spcPct val="100000"/>
                        </a:lnSpc>
                      </a:pPr>
                      <a:r>
                        <a:rPr lang="en-US" sz="1100" dirty="0" smtClean="0">
                          <a:latin typeface="Agency FB" panose="020B0503020202020204" pitchFamily="34" charset="0"/>
                        </a:rPr>
                        <a:t>5 villages</a:t>
                      </a:r>
                      <a:r>
                        <a:rPr lang="en-US" sz="1100" baseline="0" dirty="0" smtClean="0">
                          <a:latin typeface="Agency FB" panose="020B0503020202020204" pitchFamily="34" charset="0"/>
                        </a:rPr>
                        <a:t> </a:t>
                      </a:r>
                      <a:endParaRPr lang="en-US" sz="1100" dirty="0">
                        <a:latin typeface="Agency FB" panose="020B0503020202020204" pitchFamily="34" charset="0"/>
                      </a:endParaRPr>
                    </a:p>
                  </a:txBody>
                  <a:tcPr marT="45736" marB="45736"/>
                </a:tc>
                <a:tc>
                  <a:txBody>
                    <a:bodyPr/>
                    <a:lstStyle/>
                    <a:p>
                      <a:pPr algn="l">
                        <a:lnSpc>
                          <a:spcPct val="100000"/>
                        </a:lnSpc>
                      </a:pPr>
                      <a:r>
                        <a:rPr lang="en-US" sz="1100" dirty="0" smtClean="0">
                          <a:latin typeface="Agency FB" panose="020B0503020202020204" pitchFamily="34" charset="0"/>
                        </a:rPr>
                        <a:t>R 1 006 545 </a:t>
                      </a:r>
                    </a:p>
                  </a:txBody>
                  <a:tcPr marT="45736" marB="45736"/>
                </a:tc>
                <a:tc>
                  <a:txBody>
                    <a:bodyPr/>
                    <a:lstStyle/>
                    <a:p>
                      <a:pPr algn="l">
                        <a:lnSpc>
                          <a:spcPct val="100000"/>
                        </a:lnSpc>
                      </a:pPr>
                      <a:r>
                        <a:rPr lang="en-US" sz="1100" dirty="0" smtClean="0">
                          <a:solidFill>
                            <a:schemeClr val="tx1"/>
                          </a:solidFill>
                          <a:latin typeface="Agency FB" panose="020B0503020202020204" pitchFamily="34" charset="0"/>
                        </a:rPr>
                        <a:t>R 69 339.58</a:t>
                      </a:r>
                      <a:endParaRPr lang="en-US" sz="1100" dirty="0">
                        <a:solidFill>
                          <a:schemeClr val="tx1"/>
                        </a:solidFill>
                        <a:latin typeface="Agency FB" panose="020B0503020202020204" pitchFamily="34" charset="0"/>
                      </a:endParaRPr>
                    </a:p>
                  </a:txBody>
                  <a:tcPr marT="45736" marB="45736"/>
                </a:tc>
                <a:tc>
                  <a:txBody>
                    <a:bodyPr/>
                    <a:lstStyle/>
                    <a:p>
                      <a:pPr algn="l">
                        <a:lnSpc>
                          <a:spcPct val="100000"/>
                        </a:lnSpc>
                      </a:pPr>
                      <a:r>
                        <a:rPr lang="en-US" sz="1100" dirty="0" smtClean="0">
                          <a:latin typeface="Agency FB" panose="020B0503020202020204" pitchFamily="34" charset="0"/>
                        </a:rPr>
                        <a:t>Achieved</a:t>
                      </a:r>
                      <a:endParaRPr lang="en-US" sz="1100" dirty="0">
                        <a:latin typeface="Agency FB" panose="020B0503020202020204" pitchFamily="34" charset="0"/>
                      </a:endParaRPr>
                    </a:p>
                  </a:txBody>
                  <a:tcPr marT="45736" marB="45736"/>
                </a:tc>
                <a:tc>
                  <a:txBody>
                    <a:bodyPr/>
                    <a:lstStyle/>
                    <a:p>
                      <a:pPr algn="l">
                        <a:lnSpc>
                          <a:spcPct val="100000"/>
                        </a:lnSpc>
                      </a:pPr>
                      <a:r>
                        <a:rPr lang="en-US" sz="1100" dirty="0" smtClean="0">
                          <a:latin typeface="Agency FB" panose="020B0503020202020204" pitchFamily="34" charset="0"/>
                        </a:rPr>
                        <a:t>None</a:t>
                      </a:r>
                      <a:endParaRPr lang="en-US" sz="1100" dirty="0">
                        <a:latin typeface="Agency FB" panose="020B0503020202020204" pitchFamily="34" charset="0"/>
                      </a:endParaRPr>
                    </a:p>
                  </a:txBody>
                  <a:tcPr marT="45736" marB="45736"/>
                </a:tc>
                <a:tc>
                  <a:txBody>
                    <a:bodyPr/>
                    <a:lstStyle/>
                    <a:p>
                      <a:pPr algn="l">
                        <a:lnSpc>
                          <a:spcPct val="100000"/>
                        </a:lnSpc>
                      </a:pPr>
                      <a:r>
                        <a:rPr lang="en-US" sz="1100" dirty="0" smtClean="0">
                          <a:latin typeface="Agency FB" panose="020B0503020202020204" pitchFamily="34" charset="0"/>
                        </a:rPr>
                        <a:t>None</a:t>
                      </a:r>
                      <a:endParaRPr lang="en-US" sz="1100" dirty="0">
                        <a:latin typeface="Agency FB" panose="020B0503020202020204" pitchFamily="34" charset="0"/>
                      </a:endParaRPr>
                    </a:p>
                  </a:txBody>
                  <a:tcPr marT="45736" marB="45736"/>
                </a:tc>
              </a:tr>
            </a:tbl>
          </a:graphicData>
        </a:graphic>
      </p:graphicFrame>
    </p:spTree>
    <p:extLst>
      <p:ext uri="{BB962C8B-B14F-4D97-AF65-F5344CB8AC3E}">
        <p14:creationId xmlns:p14="http://schemas.microsoft.com/office/powerpoint/2010/main" val="784813833"/>
      </p:ext>
    </p:extLst>
  </p:cSld>
  <p:clrMapOvr>
    <a:masterClrMapping/>
  </p:clrMapOvr>
  <p:transition spd="slow">
    <p:fade/>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6095998" y="154658"/>
            <a:ext cx="3982029" cy="646331"/>
          </a:xfrm>
          <a:prstGeom prst="rect">
            <a:avLst/>
          </a:prstGeom>
          <a:solidFill>
            <a:srgbClr val="92D050"/>
          </a:solidFill>
        </p:spPr>
        <p:txBody>
          <a:bodyPr wrap="square" rtlCol="0">
            <a:spAutoFit/>
          </a:bodyPr>
          <a:lstStyle/>
          <a:p>
            <a:pPr algn="ctr"/>
            <a:r>
              <a:rPr lang="en-US" b="1" dirty="0" smtClean="0">
                <a:solidFill>
                  <a:srgbClr val="002060"/>
                </a:solidFill>
              </a:rPr>
              <a:t>EPMLM 2015/2016 ANNUAL PERFORMANCE </a:t>
            </a:r>
            <a:endParaRPr lang="en-US" b="1" dirty="0">
              <a:solidFill>
                <a:srgbClr val="002060"/>
              </a:solidFill>
            </a:endParaRPr>
          </a:p>
        </p:txBody>
      </p:sp>
      <p:pic>
        <p:nvPicPr>
          <p:cNvPr id="15362"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071102" y="-28466"/>
            <a:ext cx="914400" cy="703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Box 4"/>
          <p:cNvSpPr txBox="1"/>
          <p:nvPr/>
        </p:nvSpPr>
        <p:spPr>
          <a:xfrm>
            <a:off x="621217" y="323166"/>
            <a:ext cx="4800600" cy="368300"/>
          </a:xfrm>
          <a:prstGeom prst="rect">
            <a:avLst/>
          </a:prstGeom>
          <a:ln/>
        </p:spPr>
        <p:style>
          <a:lnRef idx="1">
            <a:schemeClr val="accent1"/>
          </a:lnRef>
          <a:fillRef idx="2">
            <a:schemeClr val="accent1"/>
          </a:fillRef>
          <a:effectRef idx="1">
            <a:schemeClr val="accent1"/>
          </a:effectRef>
          <a:fontRef idx="minor">
            <a:schemeClr val="dk1"/>
          </a:fontRef>
        </p:style>
        <p:txBody>
          <a:bodyPr>
            <a:spAutoFit/>
          </a:bodyPr>
          <a:lstStyle/>
          <a:p>
            <a:pPr algn="ctr">
              <a:defRPr/>
            </a:pPr>
            <a:r>
              <a:rPr lang="en-US" dirty="0" smtClean="0">
                <a:solidFill>
                  <a:prstClr val="black"/>
                </a:solidFill>
              </a:rPr>
              <a:t>KPA 2:</a:t>
            </a:r>
            <a:r>
              <a:rPr lang="en-US" dirty="0" smtClean="0"/>
              <a:t> </a:t>
            </a:r>
            <a:r>
              <a:rPr lang="en-US" dirty="0"/>
              <a:t>BASIC SERVICE DELIVERY</a:t>
            </a:r>
            <a:r>
              <a:rPr lang="en-US" dirty="0" smtClean="0">
                <a:solidFill>
                  <a:prstClr val="black"/>
                </a:solidFill>
              </a:rPr>
              <a:t> </a:t>
            </a:r>
            <a:endParaRPr lang="en-US" dirty="0">
              <a:solidFill>
                <a:prstClr val="black"/>
              </a:solidFill>
            </a:endParaRPr>
          </a:p>
        </p:txBody>
      </p:sp>
      <p:sp>
        <p:nvSpPr>
          <p:cNvPr id="4" name="Slide Number Placeholder 3"/>
          <p:cNvSpPr>
            <a:spLocks noGrp="1"/>
          </p:cNvSpPr>
          <p:nvPr>
            <p:ph type="sldNum" sz="quarter" idx="12"/>
          </p:nvPr>
        </p:nvSpPr>
        <p:spPr/>
        <p:txBody>
          <a:bodyPr/>
          <a:lstStyle/>
          <a:p>
            <a:fld id="{01BCFC26-62B4-4113-B485-962636936649}" type="slidenum">
              <a:rPr lang="en-US" smtClean="0"/>
              <a:pPr/>
              <a:t>41</a:t>
            </a:fld>
            <a:endParaRPr lang="en-US"/>
          </a:p>
        </p:txBody>
      </p:sp>
      <p:graphicFrame>
        <p:nvGraphicFramePr>
          <p:cNvPr id="7" name="Content Placeholder 5"/>
          <p:cNvGraphicFramePr>
            <a:graphicFrameLocks/>
          </p:cNvGraphicFramePr>
          <p:nvPr>
            <p:extLst>
              <p:ext uri="{D42A27DB-BD31-4B8C-83A1-F6EECF244321}">
                <p14:modId xmlns:p14="http://schemas.microsoft.com/office/powerpoint/2010/main" val="1294956617"/>
              </p:ext>
            </p:extLst>
          </p:nvPr>
        </p:nvGraphicFramePr>
        <p:xfrm>
          <a:off x="621218" y="820881"/>
          <a:ext cx="10918252" cy="5644313"/>
        </p:xfrm>
        <a:graphic>
          <a:graphicData uri="http://schemas.openxmlformats.org/drawingml/2006/table">
            <a:tbl>
              <a:tblPr firstRow="1" bandRow="1">
                <a:tableStyleId>{5C22544A-7EE6-4342-B048-85BDC9FD1C3A}</a:tableStyleId>
              </a:tblPr>
              <a:tblGrid>
                <a:gridCol w="1486381"/>
                <a:gridCol w="1029933"/>
                <a:gridCol w="1438876"/>
                <a:gridCol w="908765"/>
                <a:gridCol w="1438877"/>
                <a:gridCol w="1302562"/>
                <a:gridCol w="1469168"/>
                <a:gridCol w="1843690"/>
              </a:tblGrid>
              <a:tr h="1203078">
                <a:tc>
                  <a:txBody>
                    <a:bodyPr/>
                    <a:lstStyle/>
                    <a:p>
                      <a:pPr algn="l"/>
                      <a:r>
                        <a:rPr lang="en-US" sz="1300" dirty="0" smtClean="0">
                          <a:solidFill>
                            <a:schemeClr val="tx1"/>
                          </a:solidFill>
                        </a:rPr>
                        <a:t>PROJECTS(KPI as per SDBIP) </a:t>
                      </a:r>
                      <a:endParaRPr lang="en-US" sz="1300" dirty="0">
                        <a:solidFill>
                          <a:schemeClr val="tx1"/>
                        </a:solidFill>
                      </a:endParaRPr>
                    </a:p>
                  </a:txBody>
                  <a:tcPr marT="45736" marB="45736"/>
                </a:tc>
                <a:tc>
                  <a:txBody>
                    <a:bodyPr/>
                    <a:lstStyle/>
                    <a:p>
                      <a:pPr algn="l"/>
                      <a:r>
                        <a:rPr lang="en-US" sz="1300" dirty="0" smtClean="0">
                          <a:solidFill>
                            <a:schemeClr val="tx1"/>
                          </a:solidFill>
                        </a:rPr>
                        <a:t>ANNUAL</a:t>
                      </a:r>
                      <a:r>
                        <a:rPr lang="en-US" sz="1300" baseline="0" dirty="0" smtClean="0">
                          <a:solidFill>
                            <a:schemeClr val="tx1"/>
                          </a:solidFill>
                        </a:rPr>
                        <a:t> TARGET</a:t>
                      </a:r>
                      <a:endParaRPr lang="en-US" sz="1300" dirty="0">
                        <a:solidFill>
                          <a:schemeClr val="tx1"/>
                        </a:solidFill>
                      </a:endParaRPr>
                    </a:p>
                  </a:txBody>
                  <a:tcPr marT="45736" marB="45736"/>
                </a:tc>
                <a:tc>
                  <a:txBody>
                    <a:bodyPr/>
                    <a:lstStyle/>
                    <a:p>
                      <a:pPr algn="l"/>
                      <a:r>
                        <a:rPr lang="en-US" sz="1300" dirty="0" smtClean="0">
                          <a:solidFill>
                            <a:schemeClr val="tx1"/>
                          </a:solidFill>
                        </a:rPr>
                        <a:t> ANNUAL</a:t>
                      </a:r>
                    </a:p>
                    <a:p>
                      <a:pPr algn="l"/>
                      <a:r>
                        <a:rPr lang="en-US" sz="1300" dirty="0" smtClean="0">
                          <a:solidFill>
                            <a:schemeClr val="tx1"/>
                          </a:solidFill>
                        </a:rPr>
                        <a:t>ACTUALS</a:t>
                      </a:r>
                      <a:endParaRPr lang="en-US" sz="1300" dirty="0">
                        <a:solidFill>
                          <a:schemeClr val="tx1"/>
                        </a:solidFill>
                      </a:endParaRPr>
                    </a:p>
                  </a:txBody>
                  <a:tcPr marT="45736" marB="45736"/>
                </a:tc>
                <a:tc>
                  <a:txBody>
                    <a:bodyPr/>
                    <a:lstStyle/>
                    <a:p>
                      <a:pPr algn="l"/>
                      <a:r>
                        <a:rPr lang="en-US" sz="1300" dirty="0" smtClean="0">
                          <a:solidFill>
                            <a:schemeClr val="tx1"/>
                          </a:solidFill>
                        </a:rPr>
                        <a:t>BUDGET</a:t>
                      </a:r>
                    </a:p>
                  </a:txBody>
                  <a:tcPr marT="45736" marB="45736"/>
                </a:tc>
                <a:tc>
                  <a:txBody>
                    <a:bodyPr/>
                    <a:lstStyle/>
                    <a:p>
                      <a:pPr algn="l"/>
                      <a:r>
                        <a:rPr lang="en-US" sz="1300" dirty="0" smtClean="0">
                          <a:solidFill>
                            <a:schemeClr val="tx1"/>
                          </a:solidFill>
                        </a:rPr>
                        <a:t>EXPENDITURE</a:t>
                      </a:r>
                      <a:endParaRPr lang="en-US" sz="1300" dirty="0">
                        <a:solidFill>
                          <a:schemeClr val="tx1"/>
                        </a:solidFill>
                      </a:endParaRPr>
                    </a:p>
                  </a:txBody>
                  <a:tcPr marT="45736" marB="45736"/>
                </a:tc>
                <a:tc>
                  <a:txBody>
                    <a:bodyPr/>
                    <a:lstStyle/>
                    <a:p>
                      <a:pPr algn="l"/>
                      <a:r>
                        <a:rPr lang="en-US" sz="1300" dirty="0" smtClean="0">
                          <a:solidFill>
                            <a:schemeClr val="tx1"/>
                          </a:solidFill>
                        </a:rPr>
                        <a:t>PROGRESS</a:t>
                      </a:r>
                      <a:endParaRPr lang="en-US" sz="1300" dirty="0">
                        <a:solidFill>
                          <a:schemeClr val="tx1"/>
                        </a:solidFill>
                      </a:endParaRPr>
                    </a:p>
                  </a:txBody>
                  <a:tcPr marT="45736" marB="45736"/>
                </a:tc>
                <a:tc>
                  <a:txBody>
                    <a:bodyPr/>
                    <a:lstStyle/>
                    <a:p>
                      <a:pPr algn="l"/>
                      <a:r>
                        <a:rPr lang="en-US" sz="1300" dirty="0" smtClean="0">
                          <a:solidFill>
                            <a:schemeClr val="tx1"/>
                          </a:solidFill>
                        </a:rPr>
                        <a:t>CHALLENGES </a:t>
                      </a:r>
                      <a:endParaRPr lang="en-US" sz="1300" dirty="0">
                        <a:solidFill>
                          <a:schemeClr val="tx1"/>
                        </a:solidFill>
                      </a:endParaRPr>
                    </a:p>
                  </a:txBody>
                  <a:tcPr marT="45736" marB="45736"/>
                </a:tc>
                <a:tc>
                  <a:txBody>
                    <a:bodyPr/>
                    <a:lstStyle/>
                    <a:p>
                      <a:pPr algn="l"/>
                      <a:r>
                        <a:rPr lang="en-US" sz="1300" dirty="0" smtClean="0">
                          <a:solidFill>
                            <a:schemeClr val="tx1"/>
                          </a:solidFill>
                        </a:rPr>
                        <a:t>REMEDIAL ACTION</a:t>
                      </a:r>
                      <a:endParaRPr lang="en-US" sz="1300" dirty="0">
                        <a:solidFill>
                          <a:schemeClr val="tx1"/>
                        </a:solidFill>
                      </a:endParaRPr>
                    </a:p>
                  </a:txBody>
                  <a:tcPr marT="45736" marB="45736"/>
                </a:tc>
              </a:tr>
              <a:tr h="98963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dirty="0" smtClean="0">
                          <a:latin typeface="Agency FB" panose="020B0503020202020204" pitchFamily="34" charset="0"/>
                        </a:rPr>
                        <a:t>Number</a:t>
                      </a:r>
                      <a:r>
                        <a:rPr lang="en-US" sz="1100" baseline="0" dirty="0" smtClean="0">
                          <a:latin typeface="Agency FB" panose="020B0503020202020204" pitchFamily="34" charset="0"/>
                        </a:rPr>
                        <a:t> of plan developed and implemented for loosening of gravel  at landfill site</a:t>
                      </a:r>
                    </a:p>
                  </a:txBody>
                  <a:tcPr marL="68580" marR="68580" marT="0" marB="0"/>
                </a:tc>
                <a:tc>
                  <a:txBody>
                    <a:bodyPr/>
                    <a:lstStyle/>
                    <a:p>
                      <a:pPr algn="l">
                        <a:lnSpc>
                          <a:spcPct val="100000"/>
                        </a:lnSpc>
                        <a:spcAft>
                          <a:spcPts val="0"/>
                        </a:spcAft>
                      </a:pPr>
                      <a:r>
                        <a:rPr lang="en-ZA" sz="1100" dirty="0" smtClean="0">
                          <a:effectLst/>
                          <a:latin typeface="Agency FB" panose="020B0503020202020204" pitchFamily="34" charset="0"/>
                        </a:rPr>
                        <a:t>1</a:t>
                      </a:r>
                      <a:endParaRPr lang="en-ZA" sz="1100" dirty="0">
                        <a:effectLst/>
                        <a:latin typeface="Agency FB" panose="020B0503020202020204" pitchFamily="34" charset="0"/>
                      </a:endParaRPr>
                    </a:p>
                  </a:txBody>
                  <a:tcPr marL="68580" marR="68580" marT="0" marB="0"/>
                </a:tc>
                <a:tc>
                  <a:txBody>
                    <a:bodyPr/>
                    <a:lstStyle/>
                    <a:p>
                      <a:pPr algn="l">
                        <a:lnSpc>
                          <a:spcPct val="100000"/>
                        </a:lnSpc>
                        <a:spcAft>
                          <a:spcPts val="0"/>
                        </a:spcAft>
                      </a:pPr>
                      <a:r>
                        <a:rPr lang="en-ZA" sz="1100" dirty="0" smtClean="0">
                          <a:effectLst/>
                          <a:latin typeface="Agency FB" panose="020B0503020202020204" pitchFamily="34" charset="0"/>
                        </a:rPr>
                        <a:t>1</a:t>
                      </a:r>
                      <a:endParaRPr lang="en-ZA" sz="1100" dirty="0">
                        <a:effectLst/>
                        <a:latin typeface="Agency FB" panose="020B0503020202020204" pitchFamily="34" charset="0"/>
                      </a:endParaRPr>
                    </a:p>
                  </a:txBody>
                  <a:tcPr marL="68580" marR="68580" marT="0" marB="0"/>
                </a:tc>
                <a:tc>
                  <a:txBody>
                    <a:bodyPr/>
                    <a:lstStyle/>
                    <a:p>
                      <a:pPr algn="l">
                        <a:lnSpc>
                          <a:spcPct val="100000"/>
                        </a:lnSpc>
                      </a:pPr>
                      <a:r>
                        <a:rPr lang="en-ZA" sz="1100" dirty="0" smtClean="0">
                          <a:effectLst/>
                          <a:latin typeface="Agency FB" panose="020B0503020202020204" pitchFamily="34" charset="0"/>
                        </a:rPr>
                        <a:t>R 244 115</a:t>
                      </a:r>
                    </a:p>
                  </a:txBody>
                  <a:tcPr marT="45736" marB="45736">
                    <a:lnB w="12700" cap="flat" cmpd="sng" algn="ctr">
                      <a:solidFill>
                        <a:schemeClr val="tx1"/>
                      </a:solidFill>
                      <a:prstDash val="solid"/>
                      <a:round/>
                      <a:headEnd type="none" w="med" len="med"/>
                      <a:tailEnd type="none" w="med" len="med"/>
                    </a:lnB>
                  </a:tcPr>
                </a:tc>
                <a:tc>
                  <a:txBody>
                    <a:bodyPr/>
                    <a:lstStyle/>
                    <a:p>
                      <a:pPr algn="l">
                        <a:lnSpc>
                          <a:spcPct val="100000"/>
                        </a:lnSpc>
                      </a:pPr>
                      <a:r>
                        <a:rPr lang="en-US" sz="1100" dirty="0" smtClean="0">
                          <a:latin typeface="Agency FB" panose="020B0503020202020204" pitchFamily="34" charset="0"/>
                        </a:rPr>
                        <a:t>R 189 382 50</a:t>
                      </a:r>
                      <a:endParaRPr lang="en-US" sz="1100" dirty="0">
                        <a:latin typeface="Agency FB" panose="020B0503020202020204" pitchFamily="34" charset="0"/>
                      </a:endParaRPr>
                    </a:p>
                  </a:txBody>
                  <a:tcPr marT="45736" marB="45736">
                    <a:lnB w="12700" cap="flat" cmpd="sng" algn="ctr">
                      <a:solidFill>
                        <a:schemeClr val="tx1"/>
                      </a:solidFill>
                      <a:prstDash val="solid"/>
                      <a:round/>
                      <a:headEnd type="none" w="med" len="med"/>
                      <a:tailEnd type="none" w="med" len="med"/>
                    </a:lnB>
                  </a:tcPr>
                </a:tc>
                <a:tc>
                  <a:txBody>
                    <a:bodyPr/>
                    <a:lstStyle/>
                    <a:p>
                      <a:pPr marL="0" marR="0" algn="l">
                        <a:lnSpc>
                          <a:spcPct val="115000"/>
                        </a:lnSpc>
                        <a:spcBef>
                          <a:spcPts val="0"/>
                        </a:spcBef>
                        <a:spcAft>
                          <a:spcPts val="0"/>
                        </a:spcAft>
                      </a:pPr>
                      <a:r>
                        <a:rPr lang="en-US" sz="1100" dirty="0" smtClean="0">
                          <a:effectLst/>
                          <a:latin typeface="Agency FB" panose="020B0503020202020204" pitchFamily="34" charset="0"/>
                          <a:ea typeface="Calibri" panose="020F0502020204030204" pitchFamily="34" charset="0"/>
                        </a:rPr>
                        <a:t>Achieved</a:t>
                      </a:r>
                      <a:endParaRPr lang="en-US" sz="1100" dirty="0">
                        <a:effectLst/>
                        <a:latin typeface="Agency FB" panose="020B0503020202020204" pitchFamily="34" charset="0"/>
                        <a:ea typeface="Calibri" panose="020F0502020204030204" pitchFamily="34" charset="0"/>
                      </a:endParaRPr>
                    </a:p>
                  </a:txBody>
                  <a:tcPr marT="45736" marB="45736"/>
                </a:tc>
                <a:tc>
                  <a:txBody>
                    <a:bodyPr/>
                    <a:lstStyle/>
                    <a:p>
                      <a:pPr marL="20955" algn="l">
                        <a:lnSpc>
                          <a:spcPct val="100000"/>
                        </a:lnSpc>
                        <a:spcAft>
                          <a:spcPts val="0"/>
                        </a:spcAft>
                      </a:pPr>
                      <a:r>
                        <a:rPr lang="en-ZA" sz="1100" dirty="0" smtClean="0">
                          <a:effectLst/>
                          <a:latin typeface="Agency FB" panose="020B0503020202020204" pitchFamily="34" charset="0"/>
                          <a:ea typeface="Calibri" panose="020F0502020204030204" pitchFamily="34" charset="0"/>
                        </a:rPr>
                        <a:t>None</a:t>
                      </a:r>
                      <a:endParaRPr lang="en-ZA" sz="1100" dirty="0">
                        <a:effectLst/>
                        <a:latin typeface="Agency FB" panose="020B0503020202020204" pitchFamily="34" charset="0"/>
                        <a:ea typeface="Calibri" panose="020F0502020204030204" pitchFamily="34" charset="0"/>
                      </a:endParaRPr>
                    </a:p>
                  </a:txBody>
                  <a:tcPr marL="68580" marR="68580" marT="0" marB="0"/>
                </a:tc>
                <a:tc>
                  <a:txBody>
                    <a:bodyPr/>
                    <a:lstStyle/>
                    <a:p>
                      <a:pPr algn="l">
                        <a:lnSpc>
                          <a:spcPct val="100000"/>
                        </a:lnSpc>
                        <a:spcAft>
                          <a:spcPts val="0"/>
                        </a:spcAft>
                      </a:pPr>
                      <a:r>
                        <a:rPr lang="en-ZA" sz="1100" dirty="0" smtClean="0">
                          <a:effectLst/>
                          <a:latin typeface="Agency FB" panose="020B0503020202020204" pitchFamily="34" charset="0"/>
                        </a:rPr>
                        <a:t>None</a:t>
                      </a:r>
                      <a:endParaRPr lang="en-ZA" sz="1100" dirty="0">
                        <a:effectLst/>
                        <a:latin typeface="Agency FB" panose="020B0503020202020204" pitchFamily="34" charset="0"/>
                      </a:endParaRPr>
                    </a:p>
                  </a:txBody>
                  <a:tcPr marL="68580" marR="68580" marT="0" marB="0"/>
                </a:tc>
              </a:tr>
              <a:tr h="126892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baseline="0" dirty="0" smtClean="0">
                          <a:latin typeface="Agency FB" panose="020B0503020202020204" pitchFamily="34" charset="0"/>
                        </a:rPr>
                        <a:t>Number of external audit conducted for landfill site </a:t>
                      </a:r>
                    </a:p>
                  </a:txBody>
                  <a:tcPr marL="68580" marR="68580" marT="0" marB="0"/>
                </a:tc>
                <a:tc>
                  <a:txBody>
                    <a:bodyPr/>
                    <a:lstStyle/>
                    <a:p>
                      <a:pPr algn="l">
                        <a:lnSpc>
                          <a:spcPct val="100000"/>
                        </a:lnSpc>
                        <a:spcAft>
                          <a:spcPts val="0"/>
                        </a:spcAft>
                      </a:pPr>
                      <a:r>
                        <a:rPr lang="en-ZA" sz="1100" dirty="0" smtClean="0">
                          <a:effectLst/>
                          <a:latin typeface="Agency FB" panose="020B0503020202020204" pitchFamily="34" charset="0"/>
                        </a:rPr>
                        <a:t>1</a:t>
                      </a:r>
                      <a:endParaRPr lang="en-ZA" sz="1100" dirty="0">
                        <a:effectLst/>
                        <a:latin typeface="Agency FB" panose="020B0503020202020204" pitchFamily="34" charset="0"/>
                      </a:endParaRPr>
                    </a:p>
                  </a:txBody>
                  <a:tcPr marL="68580" marR="68580" marT="0" marB="0"/>
                </a:tc>
                <a:tc>
                  <a:txBody>
                    <a:bodyPr/>
                    <a:lstStyle/>
                    <a:p>
                      <a:pPr algn="l">
                        <a:lnSpc>
                          <a:spcPct val="100000"/>
                        </a:lnSpc>
                        <a:spcAft>
                          <a:spcPts val="0"/>
                        </a:spcAft>
                      </a:pPr>
                      <a:r>
                        <a:rPr lang="en-ZA" sz="1100" dirty="0" smtClean="0">
                          <a:effectLst/>
                          <a:latin typeface="Agency FB" panose="020B0503020202020204" pitchFamily="34" charset="0"/>
                        </a:rPr>
                        <a:t>1</a:t>
                      </a:r>
                      <a:endParaRPr lang="en-ZA" sz="1100" dirty="0">
                        <a:effectLst/>
                        <a:latin typeface="Agency FB" panose="020B0503020202020204" pitchFamily="34" charset="0"/>
                      </a:endParaRPr>
                    </a:p>
                  </a:txBody>
                  <a:tcPr marL="68580" marR="68580" marT="0" marB="0"/>
                </a:tc>
                <a:tc>
                  <a:txBody>
                    <a:bodyPr/>
                    <a:lstStyle/>
                    <a:p>
                      <a:pPr algn="l">
                        <a:lnSpc>
                          <a:spcPct val="100000"/>
                        </a:lnSpc>
                      </a:pPr>
                      <a:r>
                        <a:rPr lang="en-ZA" sz="1100" dirty="0" smtClean="0">
                          <a:effectLst/>
                          <a:latin typeface="Agency FB" panose="020B0503020202020204" pitchFamily="34" charset="0"/>
                        </a:rPr>
                        <a:t>R 75 000</a:t>
                      </a:r>
                    </a:p>
                  </a:txBody>
                  <a:tcPr marT="45736" marB="45736">
                    <a:lnT w="12700" cap="flat" cmpd="sng" algn="ctr">
                      <a:solidFill>
                        <a:schemeClr val="tx1"/>
                      </a:solidFill>
                      <a:prstDash val="solid"/>
                      <a:round/>
                      <a:headEnd type="none" w="med" len="med"/>
                      <a:tailEnd type="none" w="med" len="med"/>
                    </a:lnT>
                  </a:tcPr>
                </a:tc>
                <a:tc>
                  <a:txBody>
                    <a:bodyPr/>
                    <a:lstStyle/>
                    <a:p>
                      <a:pPr algn="l">
                        <a:lnSpc>
                          <a:spcPct val="100000"/>
                        </a:lnSpc>
                      </a:pPr>
                      <a:r>
                        <a:rPr lang="en-US" sz="1100" dirty="0" smtClean="0">
                          <a:latin typeface="Agency FB" panose="020B0503020202020204" pitchFamily="34" charset="0"/>
                        </a:rPr>
                        <a:t>R 31 954,20</a:t>
                      </a:r>
                      <a:endParaRPr lang="en-US" sz="1100" dirty="0">
                        <a:latin typeface="Agency FB" panose="020B0503020202020204" pitchFamily="34" charset="0"/>
                      </a:endParaRPr>
                    </a:p>
                  </a:txBody>
                  <a:tcPr marT="45736" marB="45736">
                    <a:lnT w="12700" cap="flat" cmpd="sng" algn="ctr">
                      <a:solidFill>
                        <a:schemeClr val="tx1"/>
                      </a:solidFill>
                      <a:prstDash val="solid"/>
                      <a:round/>
                      <a:headEnd type="none" w="med" len="med"/>
                      <a:tailEnd type="none" w="med" len="med"/>
                    </a:lnT>
                  </a:tcPr>
                </a:tc>
                <a:tc>
                  <a:txBody>
                    <a:bodyPr/>
                    <a:lstStyle/>
                    <a:p>
                      <a:pPr marL="0" marR="0" algn="l">
                        <a:lnSpc>
                          <a:spcPct val="115000"/>
                        </a:lnSpc>
                        <a:spcBef>
                          <a:spcPts val="0"/>
                        </a:spcBef>
                        <a:spcAft>
                          <a:spcPts val="0"/>
                        </a:spcAft>
                      </a:pPr>
                      <a:r>
                        <a:rPr lang="en-US" sz="1100" dirty="0" smtClean="0">
                          <a:effectLst/>
                          <a:latin typeface="Agency FB" panose="020B0503020202020204" pitchFamily="34" charset="0"/>
                          <a:ea typeface="Calibri" panose="020F0502020204030204" pitchFamily="34" charset="0"/>
                        </a:rPr>
                        <a:t>Achieved</a:t>
                      </a:r>
                      <a:endParaRPr lang="en-US" sz="1100" dirty="0">
                        <a:effectLst/>
                        <a:latin typeface="Agency FB" panose="020B0503020202020204" pitchFamily="34" charset="0"/>
                        <a:ea typeface="Calibri" panose="020F0502020204030204" pitchFamily="34" charset="0"/>
                      </a:endParaRPr>
                    </a:p>
                  </a:txBody>
                  <a:tcPr marT="45736" marB="45736"/>
                </a:tc>
                <a:tc>
                  <a:txBody>
                    <a:bodyPr/>
                    <a:lstStyle/>
                    <a:p>
                      <a:pPr marL="20955" algn="l">
                        <a:lnSpc>
                          <a:spcPct val="100000"/>
                        </a:lnSpc>
                        <a:spcAft>
                          <a:spcPts val="0"/>
                        </a:spcAft>
                      </a:pPr>
                      <a:r>
                        <a:rPr lang="en-ZA" sz="1100" dirty="0" smtClean="0">
                          <a:effectLst/>
                          <a:latin typeface="Agency FB" panose="020B0503020202020204" pitchFamily="34" charset="0"/>
                          <a:ea typeface="Calibri" panose="020F0502020204030204" pitchFamily="34" charset="0"/>
                        </a:rPr>
                        <a:t>None</a:t>
                      </a:r>
                    </a:p>
                  </a:txBody>
                  <a:tcPr marL="68580" marR="68580" marT="0" marB="0"/>
                </a:tc>
                <a:tc>
                  <a:txBody>
                    <a:bodyPr/>
                    <a:lstStyle/>
                    <a:p>
                      <a:pPr algn="l">
                        <a:lnSpc>
                          <a:spcPct val="100000"/>
                        </a:lnSpc>
                        <a:spcAft>
                          <a:spcPts val="0"/>
                        </a:spcAft>
                      </a:pPr>
                      <a:r>
                        <a:rPr lang="en-ZA" sz="1100" dirty="0" smtClean="0">
                          <a:effectLst/>
                          <a:latin typeface="Agency FB" panose="020B0503020202020204" pitchFamily="34" charset="0"/>
                        </a:rPr>
                        <a:t>None</a:t>
                      </a:r>
                      <a:endParaRPr lang="en-ZA" sz="1100" dirty="0">
                        <a:effectLst/>
                        <a:latin typeface="Agency FB" panose="020B0503020202020204" pitchFamily="34" charset="0"/>
                      </a:endParaRPr>
                    </a:p>
                  </a:txBody>
                  <a:tcPr marL="68580" marR="68580" marT="0" marB="0"/>
                </a:tc>
              </a:tr>
              <a:tr h="108232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baseline="0" dirty="0" smtClean="0">
                          <a:latin typeface="Agency FB" panose="020B0503020202020204" pitchFamily="34" charset="0"/>
                        </a:rPr>
                        <a:t>Number of HIV /AIDS awareness campaigns held </a:t>
                      </a:r>
                    </a:p>
                  </a:txBody>
                  <a:tcPr marL="68580" marR="68580" marT="0" marB="0"/>
                </a:tc>
                <a:tc>
                  <a:txBody>
                    <a:bodyPr/>
                    <a:lstStyle/>
                    <a:p>
                      <a:pPr algn="l">
                        <a:lnSpc>
                          <a:spcPct val="100000"/>
                        </a:lnSpc>
                        <a:spcAft>
                          <a:spcPts val="0"/>
                        </a:spcAft>
                      </a:pPr>
                      <a:r>
                        <a:rPr lang="en-ZA" sz="1100" dirty="0" smtClean="0">
                          <a:effectLst/>
                          <a:latin typeface="Agency FB" panose="020B0503020202020204" pitchFamily="34" charset="0"/>
                        </a:rPr>
                        <a:t>4</a:t>
                      </a:r>
                      <a:endParaRPr lang="en-ZA" sz="1100" dirty="0">
                        <a:effectLst/>
                        <a:latin typeface="Agency FB" panose="020B0503020202020204" pitchFamily="34" charset="0"/>
                      </a:endParaRPr>
                    </a:p>
                  </a:txBody>
                  <a:tcPr marL="68580" marR="68580" marT="0" marB="0"/>
                </a:tc>
                <a:tc>
                  <a:txBody>
                    <a:bodyPr/>
                    <a:lstStyle/>
                    <a:p>
                      <a:pPr algn="l">
                        <a:lnSpc>
                          <a:spcPct val="100000"/>
                        </a:lnSpc>
                        <a:spcAft>
                          <a:spcPts val="0"/>
                        </a:spcAft>
                      </a:pPr>
                      <a:r>
                        <a:rPr lang="en-ZA" sz="1100" dirty="0" smtClean="0">
                          <a:effectLst/>
                          <a:latin typeface="Agency FB" panose="020B0503020202020204" pitchFamily="34" charset="0"/>
                        </a:rPr>
                        <a:t>3</a:t>
                      </a:r>
                      <a:endParaRPr lang="en-ZA" sz="1100" dirty="0">
                        <a:effectLst/>
                        <a:latin typeface="Agency FB" panose="020B0503020202020204" pitchFamily="34" charset="0"/>
                      </a:endParaRPr>
                    </a:p>
                  </a:txBody>
                  <a:tcPr marL="68580" marR="68580" marT="0" marB="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dirty="0" smtClean="0">
                          <a:latin typeface="Agency FB" panose="020B0503020202020204" pitchFamily="34" charset="0"/>
                        </a:rPr>
                        <a:t>R 25 978</a:t>
                      </a:r>
                    </a:p>
                  </a:txBody>
                  <a:tcPr marT="45736" marB="45736"/>
                </a:tc>
                <a:tc>
                  <a:txBody>
                    <a:bodyPr/>
                    <a:lstStyle/>
                    <a:p>
                      <a:pPr algn="l">
                        <a:lnSpc>
                          <a:spcPct val="100000"/>
                        </a:lnSpc>
                      </a:pPr>
                      <a:r>
                        <a:rPr lang="en-US" sz="1100" dirty="0" smtClean="0">
                          <a:solidFill>
                            <a:schemeClr val="tx1"/>
                          </a:solidFill>
                          <a:latin typeface="Agency FB" panose="020B0503020202020204" pitchFamily="34" charset="0"/>
                        </a:rPr>
                        <a:t>R 19 173.86</a:t>
                      </a:r>
                      <a:endParaRPr lang="en-US" sz="1100" dirty="0">
                        <a:solidFill>
                          <a:schemeClr val="tx1"/>
                        </a:solidFill>
                        <a:latin typeface="Agency FB" panose="020B0503020202020204" pitchFamily="34" charset="0"/>
                      </a:endParaRPr>
                    </a:p>
                  </a:txBody>
                  <a:tcPr marT="45736" marB="45736"/>
                </a:tc>
                <a:tc>
                  <a:txBody>
                    <a:bodyPr/>
                    <a:lstStyle/>
                    <a:p>
                      <a:pPr algn="l">
                        <a:lnSpc>
                          <a:spcPct val="100000"/>
                        </a:lnSpc>
                      </a:pPr>
                      <a:r>
                        <a:rPr lang="en-US" sz="1100" dirty="0" smtClean="0">
                          <a:latin typeface="Agency FB" panose="020B0503020202020204" pitchFamily="34" charset="0"/>
                        </a:rPr>
                        <a:t>Not Achieved</a:t>
                      </a:r>
                      <a:endParaRPr lang="en-US" sz="1100" dirty="0">
                        <a:latin typeface="Agency FB" panose="020B0503020202020204" pitchFamily="34" charset="0"/>
                      </a:endParaRPr>
                    </a:p>
                  </a:txBody>
                  <a:tcPr marT="45736" marB="45736"/>
                </a:tc>
                <a:tc>
                  <a:txBody>
                    <a:bodyPr/>
                    <a:lstStyle/>
                    <a:p>
                      <a:pPr algn="l">
                        <a:lnSpc>
                          <a:spcPct val="100000"/>
                        </a:lnSpc>
                      </a:pPr>
                      <a:r>
                        <a:rPr lang="en-US" sz="1100" dirty="0" smtClean="0">
                          <a:latin typeface="Agency FB" panose="020B0503020202020204" pitchFamily="34" charset="0"/>
                        </a:rPr>
                        <a:t>Implementation of </a:t>
                      </a:r>
                      <a:r>
                        <a:rPr lang="en-US" sz="1100" dirty="0" err="1" smtClean="0">
                          <a:latin typeface="Agency FB" panose="020B0503020202020204" pitchFamily="34" charset="0"/>
                        </a:rPr>
                        <a:t>programme</a:t>
                      </a:r>
                      <a:r>
                        <a:rPr lang="en-US" sz="1100" dirty="0" smtClean="0">
                          <a:latin typeface="Agency FB" panose="020B0503020202020204" pitchFamily="34" charset="0"/>
                        </a:rPr>
                        <a:t> </a:t>
                      </a:r>
                      <a:endParaRPr lang="en-US" sz="1100" dirty="0">
                        <a:latin typeface="Agency FB" panose="020B0503020202020204" pitchFamily="34" charset="0"/>
                      </a:endParaRPr>
                    </a:p>
                  </a:txBody>
                  <a:tcPr marT="45736" marB="45736"/>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dirty="0" err="1" smtClean="0">
                          <a:latin typeface="Agency FB" panose="020B0503020202020204" pitchFamily="34" charset="0"/>
                        </a:rPr>
                        <a:t>Programme</a:t>
                      </a:r>
                      <a:r>
                        <a:rPr lang="en-US" sz="1100" dirty="0" smtClean="0">
                          <a:latin typeface="Agency FB" panose="020B0503020202020204" pitchFamily="34" charset="0"/>
                        </a:rPr>
                        <a:t> to be</a:t>
                      </a:r>
                      <a:r>
                        <a:rPr lang="en-US" sz="1100" baseline="0" dirty="0" smtClean="0">
                          <a:latin typeface="Agency FB" panose="020B0503020202020204" pitchFamily="34" charset="0"/>
                        </a:rPr>
                        <a:t> design and followed properly</a:t>
                      </a:r>
                      <a:endParaRPr lang="en-US" sz="1100" dirty="0" smtClean="0">
                        <a:latin typeface="Agency FB" panose="020B0503020202020204" pitchFamily="34" charset="0"/>
                      </a:endParaRPr>
                    </a:p>
                  </a:txBody>
                  <a:tcPr marT="45736" marB="45736"/>
                </a:tc>
              </a:tr>
              <a:tr h="110035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baseline="0" dirty="0" smtClean="0">
                          <a:latin typeface="Agency FB" panose="020B0503020202020204" pitchFamily="34" charset="0"/>
                        </a:rPr>
                        <a:t>Number of LAC meetings held</a:t>
                      </a:r>
                      <a:endParaRPr lang="en-US" sz="1100" dirty="0" smtClean="0">
                        <a:latin typeface="Agency FB" panose="020B0503020202020204" pitchFamily="34" charset="0"/>
                      </a:endParaRPr>
                    </a:p>
                  </a:txBody>
                  <a:tcPr marT="45736" marB="45736"/>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ZA" sz="1100" dirty="0" smtClean="0">
                          <a:effectLst/>
                          <a:latin typeface="Agency FB" panose="020B0503020202020204" pitchFamily="34" charset="0"/>
                        </a:rPr>
                        <a:t>4</a:t>
                      </a:r>
                    </a:p>
                  </a:txBody>
                  <a:tcPr marT="45736" marB="45736"/>
                </a:tc>
                <a:tc>
                  <a:txBody>
                    <a:bodyPr/>
                    <a:lstStyle/>
                    <a:p>
                      <a:pPr algn="l">
                        <a:lnSpc>
                          <a:spcPct val="100000"/>
                        </a:lnSpc>
                      </a:pPr>
                      <a:r>
                        <a:rPr lang="en-US" sz="1100" dirty="0" smtClean="0">
                          <a:latin typeface="Agency FB" panose="020B0503020202020204" pitchFamily="34" charset="0"/>
                        </a:rPr>
                        <a:t>3</a:t>
                      </a:r>
                      <a:endParaRPr lang="en-US" sz="1100" dirty="0">
                        <a:latin typeface="Agency FB" panose="020B0503020202020204" pitchFamily="34" charset="0"/>
                      </a:endParaRPr>
                    </a:p>
                  </a:txBody>
                  <a:tcPr marT="45736" marB="45736"/>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dirty="0" smtClean="0">
                          <a:latin typeface="Agency FB" panose="020B0503020202020204" pitchFamily="34" charset="0"/>
                        </a:rPr>
                        <a:t>R 50 944</a:t>
                      </a:r>
                    </a:p>
                  </a:txBody>
                  <a:tcPr marT="45736" marB="45736"/>
                </a:tc>
                <a:tc>
                  <a:txBody>
                    <a:bodyPr/>
                    <a:lstStyle/>
                    <a:p>
                      <a:pPr algn="l">
                        <a:lnSpc>
                          <a:spcPct val="100000"/>
                        </a:lnSpc>
                      </a:pPr>
                      <a:r>
                        <a:rPr lang="en-US" sz="1100" dirty="0" smtClean="0">
                          <a:solidFill>
                            <a:schemeClr val="tx1"/>
                          </a:solidFill>
                          <a:latin typeface="Agency FB" panose="020B0503020202020204" pitchFamily="34" charset="0"/>
                        </a:rPr>
                        <a:t>R 15 250.52</a:t>
                      </a:r>
                      <a:endParaRPr lang="en-US" sz="1100" dirty="0">
                        <a:solidFill>
                          <a:schemeClr val="tx1"/>
                        </a:solidFill>
                        <a:latin typeface="Agency FB" panose="020B0503020202020204" pitchFamily="34" charset="0"/>
                      </a:endParaRPr>
                    </a:p>
                  </a:txBody>
                  <a:tcPr marT="45736" marB="45736"/>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dirty="0" smtClean="0">
                          <a:latin typeface="Agency FB" panose="020B0503020202020204" pitchFamily="34" charset="0"/>
                        </a:rPr>
                        <a:t>Not Achieved</a:t>
                      </a:r>
                    </a:p>
                    <a:p>
                      <a:pPr algn="l">
                        <a:lnSpc>
                          <a:spcPct val="100000"/>
                        </a:lnSpc>
                      </a:pPr>
                      <a:endParaRPr lang="en-US" sz="1100" dirty="0">
                        <a:latin typeface="Agency FB" panose="020B0503020202020204" pitchFamily="34" charset="0"/>
                      </a:endParaRPr>
                    </a:p>
                  </a:txBody>
                  <a:tcPr marT="45736" marB="45736"/>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dirty="0" smtClean="0">
                          <a:latin typeface="Agency FB" panose="020B0503020202020204" pitchFamily="34" charset="0"/>
                        </a:rPr>
                        <a:t>Implementation of </a:t>
                      </a:r>
                      <a:r>
                        <a:rPr lang="en-US" sz="1100" dirty="0" err="1" smtClean="0">
                          <a:latin typeface="Agency FB" panose="020B0503020202020204" pitchFamily="34" charset="0"/>
                        </a:rPr>
                        <a:t>programme</a:t>
                      </a:r>
                      <a:r>
                        <a:rPr lang="en-US" sz="1100" dirty="0" smtClean="0">
                          <a:latin typeface="Agency FB" panose="020B0503020202020204" pitchFamily="34" charset="0"/>
                        </a:rPr>
                        <a:t> </a:t>
                      </a:r>
                    </a:p>
                    <a:p>
                      <a:pPr algn="l">
                        <a:lnSpc>
                          <a:spcPct val="100000"/>
                        </a:lnSpc>
                      </a:pPr>
                      <a:endParaRPr lang="en-US" sz="1100" dirty="0">
                        <a:latin typeface="Agency FB" panose="020B0503020202020204" pitchFamily="34" charset="0"/>
                      </a:endParaRPr>
                    </a:p>
                  </a:txBody>
                  <a:tcPr marT="45736" marB="45736"/>
                </a:tc>
                <a:tc>
                  <a:txBody>
                    <a:bodyPr/>
                    <a:lstStyle/>
                    <a:p>
                      <a:pPr algn="l">
                        <a:lnSpc>
                          <a:spcPct val="100000"/>
                        </a:lnSpc>
                      </a:pPr>
                      <a:r>
                        <a:rPr lang="en-US" sz="1100" dirty="0" smtClean="0">
                          <a:latin typeface="Agency FB" panose="020B0503020202020204" pitchFamily="34" charset="0"/>
                        </a:rPr>
                        <a:t>Proper planning of meetings and </a:t>
                      </a:r>
                      <a:r>
                        <a:rPr lang="en-US" sz="1100" dirty="0" err="1" smtClean="0">
                          <a:latin typeface="Agency FB" panose="020B0503020202020204" pitchFamily="34" charset="0"/>
                        </a:rPr>
                        <a:t>programme</a:t>
                      </a:r>
                      <a:endParaRPr lang="en-US" sz="1100" dirty="0">
                        <a:latin typeface="Agency FB" panose="020B0503020202020204" pitchFamily="34" charset="0"/>
                      </a:endParaRPr>
                    </a:p>
                  </a:txBody>
                  <a:tcPr marT="45736" marB="45736"/>
                </a:tc>
              </a:tr>
            </a:tbl>
          </a:graphicData>
        </a:graphic>
      </p:graphicFrame>
    </p:spTree>
    <p:extLst>
      <p:ext uri="{BB962C8B-B14F-4D97-AF65-F5344CB8AC3E}">
        <p14:creationId xmlns:p14="http://schemas.microsoft.com/office/powerpoint/2010/main" val="3781984330"/>
      </p:ext>
    </p:extLst>
  </p:cSld>
  <p:clrMapOvr>
    <a:masterClrMapping/>
  </p:clrMapOvr>
  <p:transition spd="slow">
    <p:fade/>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6096000" y="0"/>
            <a:ext cx="3982029" cy="646331"/>
          </a:xfrm>
          <a:prstGeom prst="rect">
            <a:avLst/>
          </a:prstGeom>
          <a:solidFill>
            <a:srgbClr val="92D050"/>
          </a:solidFill>
        </p:spPr>
        <p:txBody>
          <a:bodyPr wrap="square" rtlCol="0">
            <a:spAutoFit/>
          </a:bodyPr>
          <a:lstStyle/>
          <a:p>
            <a:pPr algn="ctr"/>
            <a:r>
              <a:rPr lang="en-US" b="1" dirty="0" smtClean="0">
                <a:solidFill>
                  <a:srgbClr val="002060"/>
                </a:solidFill>
              </a:rPr>
              <a:t>EPMLM 2015/2016 ANNUAL PERFORMANCE </a:t>
            </a:r>
            <a:endParaRPr lang="en-US" b="1" dirty="0">
              <a:solidFill>
                <a:srgbClr val="002060"/>
              </a:solidFill>
            </a:endParaRPr>
          </a:p>
        </p:txBody>
      </p:sp>
      <p:pic>
        <p:nvPicPr>
          <p:cNvPr id="15362"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071102" y="-28466"/>
            <a:ext cx="914400" cy="703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Box 4"/>
          <p:cNvSpPr txBox="1"/>
          <p:nvPr/>
        </p:nvSpPr>
        <p:spPr>
          <a:xfrm>
            <a:off x="657793" y="278031"/>
            <a:ext cx="4800600" cy="368300"/>
          </a:xfrm>
          <a:prstGeom prst="rect">
            <a:avLst/>
          </a:prstGeom>
          <a:ln/>
        </p:spPr>
        <p:style>
          <a:lnRef idx="1">
            <a:schemeClr val="accent1"/>
          </a:lnRef>
          <a:fillRef idx="2">
            <a:schemeClr val="accent1"/>
          </a:fillRef>
          <a:effectRef idx="1">
            <a:schemeClr val="accent1"/>
          </a:effectRef>
          <a:fontRef idx="minor">
            <a:schemeClr val="dk1"/>
          </a:fontRef>
        </p:style>
        <p:txBody>
          <a:bodyPr>
            <a:spAutoFit/>
          </a:bodyPr>
          <a:lstStyle/>
          <a:p>
            <a:pPr algn="ctr">
              <a:defRPr/>
            </a:pPr>
            <a:r>
              <a:rPr lang="en-US" dirty="0" smtClean="0">
                <a:solidFill>
                  <a:prstClr val="black"/>
                </a:solidFill>
              </a:rPr>
              <a:t>KPA 2:</a:t>
            </a:r>
            <a:r>
              <a:rPr lang="en-US" dirty="0" smtClean="0"/>
              <a:t> </a:t>
            </a:r>
            <a:r>
              <a:rPr lang="en-US" dirty="0"/>
              <a:t>BASIC SERVICE DELIVERY</a:t>
            </a:r>
            <a:r>
              <a:rPr lang="en-US" dirty="0" smtClean="0">
                <a:solidFill>
                  <a:prstClr val="black"/>
                </a:solidFill>
              </a:rPr>
              <a:t> </a:t>
            </a:r>
            <a:endParaRPr lang="en-US" dirty="0">
              <a:solidFill>
                <a:prstClr val="black"/>
              </a:solidFill>
            </a:endParaRPr>
          </a:p>
        </p:txBody>
      </p:sp>
      <p:sp>
        <p:nvSpPr>
          <p:cNvPr id="4" name="Slide Number Placeholder 3"/>
          <p:cNvSpPr>
            <a:spLocks noGrp="1"/>
          </p:cNvSpPr>
          <p:nvPr>
            <p:ph type="sldNum" sz="quarter" idx="12"/>
          </p:nvPr>
        </p:nvSpPr>
        <p:spPr/>
        <p:txBody>
          <a:bodyPr/>
          <a:lstStyle/>
          <a:p>
            <a:fld id="{01BCFC26-62B4-4113-B485-962636936649}" type="slidenum">
              <a:rPr lang="en-US" smtClean="0"/>
              <a:pPr/>
              <a:t>42</a:t>
            </a:fld>
            <a:endParaRPr lang="en-US" dirty="0"/>
          </a:p>
        </p:txBody>
      </p:sp>
      <p:graphicFrame>
        <p:nvGraphicFramePr>
          <p:cNvPr id="8" name="Content Placeholder 5"/>
          <p:cNvGraphicFramePr>
            <a:graphicFrameLocks/>
          </p:cNvGraphicFramePr>
          <p:nvPr>
            <p:extLst>
              <p:ext uri="{D42A27DB-BD31-4B8C-83A1-F6EECF244321}">
                <p14:modId xmlns:p14="http://schemas.microsoft.com/office/powerpoint/2010/main" val="1077357388"/>
              </p:ext>
            </p:extLst>
          </p:nvPr>
        </p:nvGraphicFramePr>
        <p:xfrm>
          <a:off x="737754" y="820882"/>
          <a:ext cx="10801717" cy="5670070"/>
        </p:xfrm>
        <a:graphic>
          <a:graphicData uri="http://schemas.openxmlformats.org/drawingml/2006/table">
            <a:tbl>
              <a:tblPr firstRow="1" bandRow="1">
                <a:tableStyleId>{5C22544A-7EE6-4342-B048-85BDC9FD1C3A}</a:tableStyleId>
              </a:tblPr>
              <a:tblGrid>
                <a:gridCol w="1462402"/>
                <a:gridCol w="1087825"/>
                <a:gridCol w="1296450"/>
                <a:gridCol w="969180"/>
                <a:gridCol w="1415096"/>
                <a:gridCol w="1281548"/>
                <a:gridCol w="1460369"/>
                <a:gridCol w="1828847"/>
              </a:tblGrid>
              <a:tr h="1139193">
                <a:tc>
                  <a:txBody>
                    <a:bodyPr/>
                    <a:lstStyle/>
                    <a:p>
                      <a:pPr algn="l"/>
                      <a:r>
                        <a:rPr lang="en-US" sz="1300" dirty="0" smtClean="0">
                          <a:solidFill>
                            <a:schemeClr val="tx1"/>
                          </a:solidFill>
                        </a:rPr>
                        <a:t>PROJECTS(KPI as per SDBIP) </a:t>
                      </a:r>
                      <a:endParaRPr lang="en-US" sz="1300" dirty="0">
                        <a:solidFill>
                          <a:schemeClr val="tx1"/>
                        </a:solidFill>
                      </a:endParaRPr>
                    </a:p>
                  </a:txBody>
                  <a:tcPr marT="45736" marB="45736"/>
                </a:tc>
                <a:tc>
                  <a:txBody>
                    <a:bodyPr/>
                    <a:lstStyle/>
                    <a:p>
                      <a:pPr algn="l"/>
                      <a:r>
                        <a:rPr lang="en-US" sz="1300" dirty="0" smtClean="0">
                          <a:solidFill>
                            <a:schemeClr val="tx1"/>
                          </a:solidFill>
                        </a:rPr>
                        <a:t>ANNUAL</a:t>
                      </a:r>
                      <a:r>
                        <a:rPr lang="en-US" sz="1300" baseline="0" dirty="0" smtClean="0">
                          <a:solidFill>
                            <a:schemeClr val="tx1"/>
                          </a:solidFill>
                        </a:rPr>
                        <a:t> TARGET</a:t>
                      </a:r>
                      <a:endParaRPr lang="en-US" sz="1300" dirty="0">
                        <a:solidFill>
                          <a:schemeClr val="tx1"/>
                        </a:solidFill>
                      </a:endParaRPr>
                    </a:p>
                  </a:txBody>
                  <a:tcPr marT="45736" marB="45736"/>
                </a:tc>
                <a:tc>
                  <a:txBody>
                    <a:bodyPr/>
                    <a:lstStyle/>
                    <a:p>
                      <a:pPr algn="l"/>
                      <a:r>
                        <a:rPr lang="en-US" sz="1300" dirty="0" smtClean="0">
                          <a:solidFill>
                            <a:schemeClr val="tx1"/>
                          </a:solidFill>
                        </a:rPr>
                        <a:t> ANNUAL</a:t>
                      </a:r>
                    </a:p>
                    <a:p>
                      <a:pPr algn="l"/>
                      <a:r>
                        <a:rPr lang="en-US" sz="1300" dirty="0" smtClean="0">
                          <a:solidFill>
                            <a:schemeClr val="tx1"/>
                          </a:solidFill>
                        </a:rPr>
                        <a:t>ACTUALS</a:t>
                      </a:r>
                      <a:endParaRPr lang="en-US" sz="1300" dirty="0">
                        <a:solidFill>
                          <a:schemeClr val="tx1"/>
                        </a:solidFill>
                      </a:endParaRPr>
                    </a:p>
                  </a:txBody>
                  <a:tcPr marT="45736" marB="45736"/>
                </a:tc>
                <a:tc>
                  <a:txBody>
                    <a:bodyPr/>
                    <a:lstStyle/>
                    <a:p>
                      <a:pPr algn="l"/>
                      <a:r>
                        <a:rPr lang="en-US" sz="1300" dirty="0" smtClean="0">
                          <a:solidFill>
                            <a:schemeClr val="tx1"/>
                          </a:solidFill>
                        </a:rPr>
                        <a:t>BUDGET</a:t>
                      </a:r>
                    </a:p>
                  </a:txBody>
                  <a:tcPr marT="45736" marB="45736"/>
                </a:tc>
                <a:tc>
                  <a:txBody>
                    <a:bodyPr/>
                    <a:lstStyle/>
                    <a:p>
                      <a:pPr algn="l"/>
                      <a:r>
                        <a:rPr lang="en-US" sz="1300" dirty="0" smtClean="0">
                          <a:solidFill>
                            <a:schemeClr val="tx1"/>
                          </a:solidFill>
                        </a:rPr>
                        <a:t>EXPENDITURE</a:t>
                      </a:r>
                      <a:endParaRPr lang="en-US" sz="1300" dirty="0">
                        <a:solidFill>
                          <a:schemeClr val="tx1"/>
                        </a:solidFill>
                      </a:endParaRPr>
                    </a:p>
                  </a:txBody>
                  <a:tcPr marT="45736" marB="45736"/>
                </a:tc>
                <a:tc>
                  <a:txBody>
                    <a:bodyPr/>
                    <a:lstStyle/>
                    <a:p>
                      <a:pPr algn="l"/>
                      <a:r>
                        <a:rPr lang="en-US" sz="1300" dirty="0" smtClean="0">
                          <a:solidFill>
                            <a:schemeClr val="tx1"/>
                          </a:solidFill>
                        </a:rPr>
                        <a:t>PROGRESS</a:t>
                      </a:r>
                      <a:endParaRPr lang="en-US" sz="1300" dirty="0">
                        <a:solidFill>
                          <a:schemeClr val="tx1"/>
                        </a:solidFill>
                      </a:endParaRPr>
                    </a:p>
                  </a:txBody>
                  <a:tcPr marT="45736" marB="45736"/>
                </a:tc>
                <a:tc>
                  <a:txBody>
                    <a:bodyPr/>
                    <a:lstStyle/>
                    <a:p>
                      <a:pPr algn="l"/>
                      <a:r>
                        <a:rPr lang="en-US" sz="1300" dirty="0" smtClean="0">
                          <a:solidFill>
                            <a:schemeClr val="tx1"/>
                          </a:solidFill>
                        </a:rPr>
                        <a:t>CHALLENGES </a:t>
                      </a:r>
                      <a:endParaRPr lang="en-US" sz="1300" dirty="0">
                        <a:solidFill>
                          <a:schemeClr val="tx1"/>
                        </a:solidFill>
                      </a:endParaRPr>
                    </a:p>
                  </a:txBody>
                  <a:tcPr marT="45736" marB="45736"/>
                </a:tc>
                <a:tc>
                  <a:txBody>
                    <a:bodyPr/>
                    <a:lstStyle/>
                    <a:p>
                      <a:pPr algn="l"/>
                      <a:r>
                        <a:rPr lang="en-US" sz="1300" dirty="0" smtClean="0">
                          <a:solidFill>
                            <a:schemeClr val="tx1"/>
                          </a:solidFill>
                        </a:rPr>
                        <a:t>REMEDIAL ACTION</a:t>
                      </a:r>
                      <a:endParaRPr lang="en-US" sz="1300" dirty="0">
                        <a:solidFill>
                          <a:schemeClr val="tx1"/>
                        </a:solidFill>
                      </a:endParaRPr>
                    </a:p>
                  </a:txBody>
                  <a:tcPr marT="45736" marB="45736"/>
                </a:tc>
              </a:tr>
              <a:tr h="81177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dirty="0" smtClean="0">
                          <a:latin typeface="Agency FB" panose="020B0503020202020204" pitchFamily="34" charset="0"/>
                        </a:rPr>
                        <a:t>Number</a:t>
                      </a:r>
                      <a:r>
                        <a:rPr lang="en-US" sz="1100" baseline="0" dirty="0" smtClean="0">
                          <a:latin typeface="Agency FB" panose="020B0503020202020204" pitchFamily="34" charset="0"/>
                        </a:rPr>
                        <a:t> of Cultural events held</a:t>
                      </a:r>
                    </a:p>
                  </a:txBody>
                  <a:tcPr marL="68580" marR="68580" marT="0" marB="0"/>
                </a:tc>
                <a:tc>
                  <a:txBody>
                    <a:bodyPr/>
                    <a:lstStyle/>
                    <a:p>
                      <a:pPr algn="l">
                        <a:lnSpc>
                          <a:spcPct val="100000"/>
                        </a:lnSpc>
                        <a:spcAft>
                          <a:spcPts val="0"/>
                        </a:spcAft>
                      </a:pPr>
                      <a:r>
                        <a:rPr lang="en-ZA" sz="1100" dirty="0" smtClean="0">
                          <a:effectLst/>
                          <a:latin typeface="Agency FB" panose="020B0503020202020204" pitchFamily="34" charset="0"/>
                        </a:rPr>
                        <a:t>1</a:t>
                      </a:r>
                    </a:p>
                    <a:p>
                      <a:pPr algn="l">
                        <a:lnSpc>
                          <a:spcPct val="100000"/>
                        </a:lnSpc>
                        <a:spcAft>
                          <a:spcPts val="0"/>
                        </a:spcAft>
                      </a:pPr>
                      <a:r>
                        <a:rPr lang="en-ZA" sz="1100" dirty="0" err="1" smtClean="0">
                          <a:effectLst/>
                          <a:latin typeface="Agency FB" panose="020B0503020202020204" pitchFamily="34" charset="0"/>
                        </a:rPr>
                        <a:t>Ditrupa</a:t>
                      </a:r>
                      <a:endParaRPr lang="en-ZA" sz="1100" dirty="0">
                        <a:effectLst/>
                        <a:latin typeface="Agency FB" panose="020B0503020202020204" pitchFamily="34" charset="0"/>
                      </a:endParaRPr>
                    </a:p>
                  </a:txBody>
                  <a:tcPr marL="68580" marR="68580" marT="0" marB="0"/>
                </a:tc>
                <a:tc>
                  <a:txBody>
                    <a:bodyPr/>
                    <a:lstStyle/>
                    <a:p>
                      <a:pPr algn="l">
                        <a:lnSpc>
                          <a:spcPct val="100000"/>
                        </a:lnSpc>
                        <a:spcAft>
                          <a:spcPts val="0"/>
                        </a:spcAft>
                      </a:pPr>
                      <a:r>
                        <a:rPr lang="en-ZA" sz="1100" dirty="0" smtClean="0">
                          <a:effectLst/>
                          <a:latin typeface="Agency FB" panose="020B0503020202020204" pitchFamily="34" charset="0"/>
                        </a:rPr>
                        <a:t>1</a:t>
                      </a:r>
                      <a:endParaRPr lang="en-ZA" sz="1100" dirty="0">
                        <a:effectLst/>
                        <a:latin typeface="Agency FB" panose="020B0503020202020204" pitchFamily="34" charset="0"/>
                      </a:endParaRPr>
                    </a:p>
                  </a:txBody>
                  <a:tcPr marL="68580" marR="68580" marT="0" marB="0"/>
                </a:tc>
                <a:tc>
                  <a:txBody>
                    <a:bodyPr/>
                    <a:lstStyle/>
                    <a:p>
                      <a:pPr algn="l">
                        <a:lnSpc>
                          <a:spcPct val="100000"/>
                        </a:lnSpc>
                      </a:pPr>
                      <a:r>
                        <a:rPr lang="en-ZA" sz="1100" dirty="0" smtClean="0">
                          <a:effectLst/>
                          <a:latin typeface="Agency FB" panose="020B0503020202020204" pitchFamily="34" charset="0"/>
                        </a:rPr>
                        <a:t>R 150 000</a:t>
                      </a:r>
                    </a:p>
                  </a:txBody>
                  <a:tcPr marT="45736" marB="45736">
                    <a:lnB w="12700" cap="flat" cmpd="sng" algn="ctr">
                      <a:solidFill>
                        <a:schemeClr val="tx1"/>
                      </a:solidFill>
                      <a:prstDash val="solid"/>
                      <a:round/>
                      <a:headEnd type="none" w="med" len="med"/>
                      <a:tailEnd type="none" w="med" len="med"/>
                    </a:lnB>
                  </a:tcPr>
                </a:tc>
                <a:tc>
                  <a:txBody>
                    <a:bodyPr/>
                    <a:lstStyle/>
                    <a:p>
                      <a:pPr algn="l">
                        <a:lnSpc>
                          <a:spcPct val="100000"/>
                        </a:lnSpc>
                      </a:pPr>
                      <a:r>
                        <a:rPr lang="en-US" sz="1100" dirty="0" smtClean="0">
                          <a:solidFill>
                            <a:schemeClr val="tx1"/>
                          </a:solidFill>
                          <a:latin typeface="Agency FB" panose="020B0503020202020204" pitchFamily="34" charset="0"/>
                        </a:rPr>
                        <a:t>R 143 728.39</a:t>
                      </a:r>
                      <a:endParaRPr lang="en-US" sz="1100" dirty="0">
                        <a:solidFill>
                          <a:schemeClr val="tx1"/>
                        </a:solidFill>
                        <a:latin typeface="Agency FB" panose="020B0503020202020204" pitchFamily="34" charset="0"/>
                      </a:endParaRPr>
                    </a:p>
                  </a:txBody>
                  <a:tcPr marT="45736" marB="45736">
                    <a:lnB w="12700" cap="flat" cmpd="sng" algn="ctr">
                      <a:solidFill>
                        <a:schemeClr val="tx1"/>
                      </a:solidFill>
                      <a:prstDash val="solid"/>
                      <a:round/>
                      <a:headEnd type="none" w="med" len="med"/>
                      <a:tailEnd type="none" w="med" len="med"/>
                    </a:lnB>
                  </a:tcPr>
                </a:tc>
                <a:tc>
                  <a:txBody>
                    <a:bodyPr/>
                    <a:lstStyle/>
                    <a:p>
                      <a:pPr marL="0" marR="0" algn="l">
                        <a:lnSpc>
                          <a:spcPct val="115000"/>
                        </a:lnSpc>
                        <a:spcBef>
                          <a:spcPts val="0"/>
                        </a:spcBef>
                        <a:spcAft>
                          <a:spcPts val="0"/>
                        </a:spcAft>
                      </a:pPr>
                      <a:r>
                        <a:rPr lang="en-US" sz="1100" dirty="0" smtClean="0">
                          <a:effectLst/>
                          <a:latin typeface="Agency FB" panose="020B0503020202020204" pitchFamily="34" charset="0"/>
                          <a:ea typeface="Calibri" panose="020F0502020204030204" pitchFamily="34" charset="0"/>
                        </a:rPr>
                        <a:t>Achieved</a:t>
                      </a:r>
                      <a:endParaRPr lang="en-US" sz="1100" dirty="0">
                        <a:effectLst/>
                        <a:latin typeface="Agency FB" panose="020B0503020202020204" pitchFamily="34" charset="0"/>
                        <a:ea typeface="Calibri" panose="020F0502020204030204" pitchFamily="34" charset="0"/>
                      </a:endParaRPr>
                    </a:p>
                  </a:txBody>
                  <a:tcPr marT="45736" marB="45736"/>
                </a:tc>
                <a:tc>
                  <a:txBody>
                    <a:bodyPr/>
                    <a:lstStyle/>
                    <a:p>
                      <a:pPr marL="20955" algn="l">
                        <a:lnSpc>
                          <a:spcPct val="100000"/>
                        </a:lnSpc>
                        <a:spcAft>
                          <a:spcPts val="0"/>
                        </a:spcAft>
                      </a:pPr>
                      <a:r>
                        <a:rPr lang="en-ZA" sz="1100" dirty="0" smtClean="0">
                          <a:effectLst/>
                          <a:latin typeface="Agency FB" panose="020B0503020202020204" pitchFamily="34" charset="0"/>
                          <a:ea typeface="Calibri" panose="020F0502020204030204" pitchFamily="34" charset="0"/>
                        </a:rPr>
                        <a:t>None</a:t>
                      </a:r>
                    </a:p>
                  </a:txBody>
                  <a:tcPr marL="68580" marR="68580" marT="0" marB="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ZA" sz="1100" dirty="0" smtClean="0">
                          <a:effectLst/>
                          <a:latin typeface="Agency FB" panose="020B0503020202020204" pitchFamily="34" charset="0"/>
                        </a:rPr>
                        <a:t>None</a:t>
                      </a:r>
                      <a:endParaRPr lang="en-ZA" sz="1100" dirty="0">
                        <a:effectLst/>
                        <a:latin typeface="Agency FB" panose="020B0503020202020204" pitchFamily="34" charset="0"/>
                      </a:endParaRPr>
                    </a:p>
                  </a:txBody>
                  <a:tcPr marL="68580" marR="68580" marT="0" marB="0"/>
                </a:tc>
              </a:tr>
              <a:tr h="104087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baseline="0" dirty="0" smtClean="0">
                          <a:latin typeface="Agency FB" panose="020B0503020202020204" pitchFamily="34" charset="0"/>
                        </a:rPr>
                        <a:t>Number of sport events held </a:t>
                      </a:r>
                    </a:p>
                  </a:txBody>
                  <a:tcPr marL="68580" marR="68580" marT="0" marB="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ZA" sz="1100" dirty="0" smtClean="0">
                          <a:effectLst/>
                          <a:latin typeface="Agency FB" panose="020B0503020202020204" pitchFamily="34" charset="0"/>
                        </a:rPr>
                        <a:t>1</a:t>
                      </a:r>
                    </a:p>
                    <a:p>
                      <a:pPr marL="0" marR="0" indent="0" algn="l" defTabSz="914400" rtl="0" eaLnBrk="1" fontAlgn="auto" latinLnBrk="0" hangingPunct="1">
                        <a:lnSpc>
                          <a:spcPct val="100000"/>
                        </a:lnSpc>
                        <a:spcBef>
                          <a:spcPts val="0"/>
                        </a:spcBef>
                        <a:spcAft>
                          <a:spcPts val="0"/>
                        </a:spcAft>
                        <a:buClrTx/>
                        <a:buSzTx/>
                        <a:buFontTx/>
                        <a:buNone/>
                        <a:tabLst/>
                        <a:defRPr/>
                      </a:pPr>
                      <a:r>
                        <a:rPr lang="en-ZA" sz="1100" dirty="0" smtClean="0">
                          <a:effectLst/>
                          <a:latin typeface="Agency FB" panose="020B0503020202020204" pitchFamily="34" charset="0"/>
                        </a:rPr>
                        <a:t>Mayors cup</a:t>
                      </a:r>
                    </a:p>
                    <a:p>
                      <a:pPr algn="l">
                        <a:lnSpc>
                          <a:spcPct val="100000"/>
                        </a:lnSpc>
                        <a:spcAft>
                          <a:spcPts val="0"/>
                        </a:spcAft>
                      </a:pPr>
                      <a:endParaRPr lang="en-ZA" sz="1100" dirty="0" smtClean="0">
                        <a:effectLst/>
                        <a:latin typeface="Agency FB" panose="020B0503020202020204" pitchFamily="34" charset="0"/>
                      </a:endParaRPr>
                    </a:p>
                    <a:p>
                      <a:pPr algn="l">
                        <a:lnSpc>
                          <a:spcPct val="100000"/>
                        </a:lnSpc>
                        <a:spcAft>
                          <a:spcPts val="0"/>
                        </a:spcAft>
                      </a:pPr>
                      <a:endParaRPr lang="en-ZA" sz="1100" dirty="0">
                        <a:effectLst/>
                        <a:latin typeface="Agency FB" panose="020B0503020202020204" pitchFamily="34" charset="0"/>
                      </a:endParaRPr>
                    </a:p>
                  </a:txBody>
                  <a:tcPr marL="68580" marR="68580" marT="0" marB="0"/>
                </a:tc>
                <a:tc>
                  <a:txBody>
                    <a:bodyPr/>
                    <a:lstStyle/>
                    <a:p>
                      <a:pPr algn="l">
                        <a:lnSpc>
                          <a:spcPct val="100000"/>
                        </a:lnSpc>
                        <a:spcAft>
                          <a:spcPts val="0"/>
                        </a:spcAft>
                      </a:pPr>
                      <a:r>
                        <a:rPr lang="en-ZA" sz="1100" dirty="0" smtClean="0">
                          <a:effectLst/>
                          <a:latin typeface="Agency FB" panose="020B0503020202020204" pitchFamily="34" charset="0"/>
                        </a:rPr>
                        <a:t>0</a:t>
                      </a:r>
                      <a:endParaRPr lang="en-ZA" sz="1100" dirty="0">
                        <a:effectLst/>
                        <a:latin typeface="Agency FB" panose="020B0503020202020204" pitchFamily="34" charset="0"/>
                      </a:endParaRPr>
                    </a:p>
                  </a:txBody>
                  <a:tcPr marL="68580" marR="68580" marT="0" marB="0"/>
                </a:tc>
                <a:tc>
                  <a:txBody>
                    <a:bodyPr/>
                    <a:lstStyle/>
                    <a:p>
                      <a:pPr algn="l">
                        <a:lnSpc>
                          <a:spcPct val="100000"/>
                        </a:lnSpc>
                      </a:pPr>
                      <a:r>
                        <a:rPr lang="en-ZA" sz="1100" dirty="0" smtClean="0">
                          <a:effectLst/>
                          <a:latin typeface="Agency FB" panose="020B0503020202020204" pitchFamily="34" charset="0"/>
                        </a:rPr>
                        <a:t>R 53 000</a:t>
                      </a:r>
                    </a:p>
                  </a:txBody>
                  <a:tcPr marT="45736" marB="45736">
                    <a:lnT w="12700" cap="flat" cmpd="sng" algn="ctr">
                      <a:solidFill>
                        <a:schemeClr val="tx1"/>
                      </a:solidFill>
                      <a:prstDash val="solid"/>
                      <a:round/>
                      <a:headEnd type="none" w="med" len="med"/>
                      <a:tailEnd type="none" w="med" len="med"/>
                    </a:lnT>
                  </a:tcPr>
                </a:tc>
                <a:tc>
                  <a:txBody>
                    <a:bodyPr/>
                    <a:lstStyle/>
                    <a:p>
                      <a:pPr algn="l">
                        <a:lnSpc>
                          <a:spcPct val="100000"/>
                        </a:lnSpc>
                      </a:pPr>
                      <a:r>
                        <a:rPr lang="en-US" sz="1100" dirty="0" smtClean="0">
                          <a:solidFill>
                            <a:schemeClr val="tx1"/>
                          </a:solidFill>
                          <a:latin typeface="Agency FB" panose="020B0503020202020204" pitchFamily="34" charset="0"/>
                        </a:rPr>
                        <a:t>0</a:t>
                      </a:r>
                      <a:endParaRPr lang="en-US" sz="1100" dirty="0">
                        <a:solidFill>
                          <a:schemeClr val="tx1"/>
                        </a:solidFill>
                        <a:latin typeface="Agency FB" panose="020B0503020202020204" pitchFamily="34" charset="0"/>
                      </a:endParaRPr>
                    </a:p>
                  </a:txBody>
                  <a:tcPr marT="45736" marB="45736">
                    <a:lnT w="12700" cap="flat" cmpd="sng" algn="ctr">
                      <a:solidFill>
                        <a:schemeClr val="tx1"/>
                      </a:solidFill>
                      <a:prstDash val="solid"/>
                      <a:round/>
                      <a:headEnd type="none" w="med" len="med"/>
                      <a:tailEnd type="none" w="med" len="med"/>
                    </a:lnT>
                  </a:tcPr>
                </a:tc>
                <a:tc>
                  <a:txBody>
                    <a:bodyPr/>
                    <a:lstStyle/>
                    <a:p>
                      <a:pPr marL="0" marR="0" algn="l">
                        <a:lnSpc>
                          <a:spcPct val="115000"/>
                        </a:lnSpc>
                        <a:spcBef>
                          <a:spcPts val="0"/>
                        </a:spcBef>
                        <a:spcAft>
                          <a:spcPts val="0"/>
                        </a:spcAft>
                      </a:pPr>
                      <a:r>
                        <a:rPr lang="en-US" sz="1100" dirty="0" smtClean="0">
                          <a:effectLst/>
                          <a:latin typeface="Agency FB" panose="020B0503020202020204" pitchFamily="34" charset="0"/>
                          <a:ea typeface="Calibri" panose="020F0502020204030204" pitchFamily="34" charset="0"/>
                        </a:rPr>
                        <a:t>Not</a:t>
                      </a:r>
                      <a:r>
                        <a:rPr lang="en-US" sz="1100" baseline="0" dirty="0" smtClean="0">
                          <a:effectLst/>
                          <a:latin typeface="Agency FB" panose="020B0503020202020204" pitchFamily="34" charset="0"/>
                          <a:ea typeface="Calibri" panose="020F0502020204030204" pitchFamily="34" charset="0"/>
                        </a:rPr>
                        <a:t> achieved</a:t>
                      </a:r>
                      <a:endParaRPr lang="en-US" sz="1100" dirty="0">
                        <a:effectLst/>
                        <a:latin typeface="Agency FB" panose="020B0503020202020204" pitchFamily="34" charset="0"/>
                        <a:ea typeface="Calibri" panose="020F0502020204030204" pitchFamily="34" charset="0"/>
                      </a:endParaRPr>
                    </a:p>
                  </a:txBody>
                  <a:tcPr marT="45736" marB="45736"/>
                </a:tc>
                <a:tc>
                  <a:txBody>
                    <a:bodyPr/>
                    <a:lstStyle/>
                    <a:p>
                      <a:pPr marL="20955" algn="l">
                        <a:lnSpc>
                          <a:spcPct val="100000"/>
                        </a:lnSpc>
                        <a:spcAft>
                          <a:spcPts val="0"/>
                        </a:spcAft>
                      </a:pPr>
                      <a:r>
                        <a:rPr lang="en-ZA" sz="1100" dirty="0" smtClean="0">
                          <a:effectLst/>
                          <a:latin typeface="Agency FB" panose="020B0503020202020204" pitchFamily="34" charset="0"/>
                          <a:ea typeface="Calibri" panose="020F0502020204030204" pitchFamily="34" charset="0"/>
                        </a:rPr>
                        <a:t>Sac officer suspended</a:t>
                      </a:r>
                      <a:endParaRPr lang="en-ZA" sz="1100" dirty="0">
                        <a:effectLst/>
                        <a:latin typeface="Agency FB" panose="020B0503020202020204" pitchFamily="34" charset="0"/>
                        <a:ea typeface="Calibri" panose="020F0502020204030204" pitchFamily="34" charset="0"/>
                      </a:endParaRPr>
                    </a:p>
                  </a:txBody>
                  <a:tcPr marL="68580" marR="68580" marT="0" marB="0"/>
                </a:tc>
                <a:tc>
                  <a:txBody>
                    <a:bodyPr/>
                    <a:lstStyle/>
                    <a:p>
                      <a:pPr algn="l">
                        <a:lnSpc>
                          <a:spcPct val="100000"/>
                        </a:lnSpc>
                        <a:spcAft>
                          <a:spcPts val="0"/>
                        </a:spcAft>
                      </a:pPr>
                      <a:r>
                        <a:rPr lang="en-ZA" sz="1100" dirty="0" smtClean="0">
                          <a:effectLst/>
                          <a:latin typeface="Agency FB" panose="020B0503020202020204" pitchFamily="34" charset="0"/>
                        </a:rPr>
                        <a:t>To be held next financial year</a:t>
                      </a:r>
                      <a:endParaRPr lang="en-ZA" sz="1100" dirty="0">
                        <a:effectLst/>
                        <a:latin typeface="Agency FB" panose="020B0503020202020204" pitchFamily="34" charset="0"/>
                      </a:endParaRPr>
                    </a:p>
                  </a:txBody>
                  <a:tcPr marL="68580" marR="68580" marT="0" marB="0"/>
                </a:tc>
              </a:tr>
              <a:tr h="88780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baseline="0" dirty="0" smtClean="0">
                          <a:latin typeface="Agency FB" panose="020B0503020202020204" pitchFamily="34" charset="0"/>
                        </a:rPr>
                        <a:t>Number of annual employee events held and attended </a:t>
                      </a:r>
                    </a:p>
                  </a:txBody>
                  <a:tcPr marL="68580" marR="68580" marT="0" marB="0"/>
                </a:tc>
                <a:tc>
                  <a:txBody>
                    <a:bodyPr/>
                    <a:lstStyle/>
                    <a:p>
                      <a:pPr algn="l">
                        <a:lnSpc>
                          <a:spcPct val="100000"/>
                        </a:lnSpc>
                        <a:spcAft>
                          <a:spcPts val="0"/>
                        </a:spcAft>
                      </a:pPr>
                      <a:r>
                        <a:rPr lang="en-ZA" sz="1100" dirty="0" smtClean="0">
                          <a:effectLst/>
                          <a:latin typeface="Agency FB" panose="020B0503020202020204" pitchFamily="34" charset="0"/>
                        </a:rPr>
                        <a:t>1</a:t>
                      </a:r>
                    </a:p>
                    <a:p>
                      <a:pPr marL="0" marR="0" indent="0" algn="l" defTabSz="914400" rtl="0" eaLnBrk="1" fontAlgn="auto" latinLnBrk="0" hangingPunct="1">
                        <a:lnSpc>
                          <a:spcPct val="100000"/>
                        </a:lnSpc>
                        <a:spcBef>
                          <a:spcPts val="0"/>
                        </a:spcBef>
                        <a:spcAft>
                          <a:spcPts val="0"/>
                        </a:spcAft>
                        <a:buClrTx/>
                        <a:buSzTx/>
                        <a:buFontTx/>
                        <a:buNone/>
                        <a:tabLst/>
                        <a:defRPr/>
                      </a:pPr>
                      <a:r>
                        <a:rPr lang="en-ZA" sz="1100" dirty="0" smtClean="0">
                          <a:effectLst/>
                          <a:latin typeface="Agency FB" panose="020B0503020202020204" pitchFamily="34" charset="0"/>
                        </a:rPr>
                        <a:t>IMSSA Games</a:t>
                      </a:r>
                    </a:p>
                    <a:p>
                      <a:pPr algn="l">
                        <a:lnSpc>
                          <a:spcPct val="100000"/>
                        </a:lnSpc>
                        <a:spcAft>
                          <a:spcPts val="0"/>
                        </a:spcAft>
                      </a:pPr>
                      <a:endParaRPr lang="en-ZA" sz="1100" dirty="0">
                        <a:effectLst/>
                        <a:latin typeface="Agency FB" panose="020B0503020202020204" pitchFamily="34" charset="0"/>
                      </a:endParaRPr>
                    </a:p>
                  </a:txBody>
                  <a:tcPr marL="68580" marR="68580" marT="0" marB="0"/>
                </a:tc>
                <a:tc>
                  <a:txBody>
                    <a:bodyPr/>
                    <a:lstStyle/>
                    <a:p>
                      <a:pPr algn="l">
                        <a:lnSpc>
                          <a:spcPct val="100000"/>
                        </a:lnSpc>
                        <a:spcAft>
                          <a:spcPts val="0"/>
                        </a:spcAft>
                      </a:pPr>
                      <a:r>
                        <a:rPr lang="en-ZA" sz="1100" dirty="0" smtClean="0">
                          <a:effectLst/>
                          <a:latin typeface="Agency FB" panose="020B0503020202020204" pitchFamily="34" charset="0"/>
                        </a:rPr>
                        <a:t>1</a:t>
                      </a:r>
                      <a:endParaRPr lang="en-ZA" sz="1100" dirty="0">
                        <a:effectLst/>
                        <a:latin typeface="Agency FB" panose="020B0503020202020204" pitchFamily="34" charset="0"/>
                      </a:endParaRPr>
                    </a:p>
                  </a:txBody>
                  <a:tcPr marL="68580" marR="68580" marT="0" marB="0"/>
                </a:tc>
                <a:tc>
                  <a:txBody>
                    <a:bodyPr/>
                    <a:lstStyle/>
                    <a:p>
                      <a:pPr algn="l">
                        <a:lnSpc>
                          <a:spcPct val="100000"/>
                        </a:lnSpc>
                      </a:pPr>
                      <a:r>
                        <a:rPr lang="en-US" sz="1100" dirty="0" smtClean="0">
                          <a:latin typeface="Agency FB" panose="020B0503020202020204" pitchFamily="34" charset="0"/>
                        </a:rPr>
                        <a:t>R 39 326</a:t>
                      </a:r>
                    </a:p>
                  </a:txBody>
                  <a:tcPr marT="45736" marB="45736"/>
                </a:tc>
                <a:tc>
                  <a:txBody>
                    <a:bodyPr/>
                    <a:lstStyle/>
                    <a:p>
                      <a:pPr algn="l">
                        <a:lnSpc>
                          <a:spcPct val="100000"/>
                        </a:lnSpc>
                      </a:pPr>
                      <a:r>
                        <a:rPr lang="en-US" sz="1100" dirty="0" smtClean="0">
                          <a:latin typeface="Agency FB" panose="020B0503020202020204" pitchFamily="34" charset="0"/>
                        </a:rPr>
                        <a:t>R 38004.21</a:t>
                      </a:r>
                      <a:endParaRPr lang="en-US" sz="1100" dirty="0">
                        <a:latin typeface="Agency FB" panose="020B0503020202020204" pitchFamily="34" charset="0"/>
                      </a:endParaRPr>
                    </a:p>
                  </a:txBody>
                  <a:tcPr marT="45736" marB="45736"/>
                </a:tc>
                <a:tc>
                  <a:txBody>
                    <a:bodyPr/>
                    <a:lstStyle/>
                    <a:p>
                      <a:pPr algn="l">
                        <a:lnSpc>
                          <a:spcPct val="100000"/>
                        </a:lnSpc>
                      </a:pPr>
                      <a:r>
                        <a:rPr lang="en-US" sz="1100" dirty="0" smtClean="0">
                          <a:latin typeface="Agency FB" panose="020B0503020202020204" pitchFamily="34" charset="0"/>
                        </a:rPr>
                        <a:t>Achieved</a:t>
                      </a:r>
                      <a:endParaRPr lang="en-US" sz="1100" dirty="0">
                        <a:latin typeface="Agency FB" panose="020B0503020202020204" pitchFamily="34" charset="0"/>
                      </a:endParaRPr>
                    </a:p>
                  </a:txBody>
                  <a:tcPr marT="45736" marB="45736"/>
                </a:tc>
                <a:tc>
                  <a:txBody>
                    <a:bodyPr/>
                    <a:lstStyle/>
                    <a:p>
                      <a:pPr algn="l">
                        <a:lnSpc>
                          <a:spcPct val="100000"/>
                        </a:lnSpc>
                      </a:pPr>
                      <a:r>
                        <a:rPr lang="en-US" sz="1100" dirty="0" smtClean="0">
                          <a:latin typeface="Agency FB" panose="020B0503020202020204" pitchFamily="34" charset="0"/>
                        </a:rPr>
                        <a:t>None </a:t>
                      </a:r>
                      <a:endParaRPr lang="en-US" sz="1100" dirty="0">
                        <a:latin typeface="Agency FB" panose="020B0503020202020204" pitchFamily="34" charset="0"/>
                      </a:endParaRPr>
                    </a:p>
                  </a:txBody>
                  <a:tcPr marT="45736" marB="45736"/>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dirty="0" smtClean="0">
                          <a:latin typeface="Agency FB" panose="020B0503020202020204" pitchFamily="34" charset="0"/>
                        </a:rPr>
                        <a:t>None</a:t>
                      </a:r>
                    </a:p>
                  </a:txBody>
                  <a:tcPr marT="45736" marB="45736"/>
                </a:tc>
              </a:tr>
              <a:tr h="90260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baseline="0" dirty="0" smtClean="0">
                          <a:latin typeface="Agency FB" panose="020B0503020202020204" pitchFamily="34" charset="0"/>
                        </a:rPr>
                        <a:t>Number of SAC council established </a:t>
                      </a:r>
                    </a:p>
                  </a:txBody>
                  <a:tcPr marT="45736" marB="45736"/>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ZA" sz="1100" dirty="0" smtClean="0">
                          <a:effectLst/>
                          <a:latin typeface="Agency FB" panose="020B0503020202020204" pitchFamily="34" charset="0"/>
                        </a:rPr>
                        <a:t>1</a:t>
                      </a:r>
                    </a:p>
                  </a:txBody>
                  <a:tcPr marT="45736" marB="45736"/>
                </a:tc>
                <a:tc>
                  <a:txBody>
                    <a:bodyPr/>
                    <a:lstStyle/>
                    <a:p>
                      <a:pPr algn="l">
                        <a:lnSpc>
                          <a:spcPct val="100000"/>
                        </a:lnSpc>
                      </a:pPr>
                      <a:r>
                        <a:rPr lang="en-US" sz="1100" dirty="0" smtClean="0">
                          <a:latin typeface="Agency FB" panose="020B0503020202020204" pitchFamily="34" charset="0"/>
                        </a:rPr>
                        <a:t>0</a:t>
                      </a:r>
                      <a:endParaRPr lang="en-US" sz="1100" dirty="0">
                        <a:latin typeface="Agency FB" panose="020B0503020202020204" pitchFamily="34" charset="0"/>
                      </a:endParaRPr>
                    </a:p>
                  </a:txBody>
                  <a:tcPr marT="45736" marB="45736"/>
                </a:tc>
                <a:tc>
                  <a:txBody>
                    <a:bodyPr/>
                    <a:lstStyle/>
                    <a:p>
                      <a:pPr algn="l">
                        <a:lnSpc>
                          <a:spcPct val="100000"/>
                        </a:lnSpc>
                      </a:pPr>
                      <a:r>
                        <a:rPr lang="en-US" sz="1100" dirty="0" smtClean="0">
                          <a:latin typeface="Agency FB" panose="020B0503020202020204" pitchFamily="34" charset="0"/>
                        </a:rPr>
                        <a:t>R 99852</a:t>
                      </a:r>
                    </a:p>
                  </a:txBody>
                  <a:tcPr marT="45736" marB="45736"/>
                </a:tc>
                <a:tc>
                  <a:txBody>
                    <a:bodyPr/>
                    <a:lstStyle/>
                    <a:p>
                      <a:pPr algn="l">
                        <a:lnSpc>
                          <a:spcPct val="100000"/>
                        </a:lnSpc>
                      </a:pPr>
                      <a:r>
                        <a:rPr lang="en-US" sz="1100" dirty="0" smtClean="0">
                          <a:solidFill>
                            <a:schemeClr val="tx1"/>
                          </a:solidFill>
                          <a:latin typeface="Agency FB" panose="020B0503020202020204" pitchFamily="34" charset="0"/>
                        </a:rPr>
                        <a:t>0</a:t>
                      </a:r>
                      <a:endParaRPr lang="en-US" sz="1100" dirty="0">
                        <a:solidFill>
                          <a:schemeClr val="tx1"/>
                        </a:solidFill>
                        <a:latin typeface="Agency FB" panose="020B0503020202020204" pitchFamily="34" charset="0"/>
                      </a:endParaRPr>
                    </a:p>
                  </a:txBody>
                  <a:tcPr marT="45736" marB="45736"/>
                </a:tc>
                <a:tc>
                  <a:txBody>
                    <a:bodyPr/>
                    <a:lstStyle/>
                    <a:p>
                      <a:pPr algn="l">
                        <a:lnSpc>
                          <a:spcPct val="100000"/>
                        </a:lnSpc>
                      </a:pPr>
                      <a:r>
                        <a:rPr lang="en-US" sz="1100" dirty="0" smtClean="0">
                          <a:latin typeface="Agency FB" panose="020B0503020202020204" pitchFamily="34" charset="0"/>
                        </a:rPr>
                        <a:t>Not achieved </a:t>
                      </a:r>
                      <a:endParaRPr lang="en-US" sz="1100" dirty="0">
                        <a:latin typeface="Agency FB" panose="020B0503020202020204" pitchFamily="34" charset="0"/>
                      </a:endParaRPr>
                    </a:p>
                  </a:txBody>
                  <a:tcPr marT="45736" marB="45736"/>
                </a:tc>
                <a:tc>
                  <a:txBody>
                    <a:bodyPr/>
                    <a:lstStyle/>
                    <a:p>
                      <a:pPr algn="l">
                        <a:lnSpc>
                          <a:spcPct val="100000"/>
                        </a:lnSpc>
                      </a:pPr>
                      <a:r>
                        <a:rPr lang="en-US" sz="1100" dirty="0" smtClean="0">
                          <a:latin typeface="Agency FB" panose="020B0503020202020204" pitchFamily="34" charset="0"/>
                        </a:rPr>
                        <a:t>No formal effort</a:t>
                      </a:r>
                      <a:r>
                        <a:rPr lang="en-US" sz="1100" baseline="0" dirty="0" smtClean="0">
                          <a:latin typeface="Agency FB" panose="020B0503020202020204" pitchFamily="34" charset="0"/>
                        </a:rPr>
                        <a:t> to establish SAC Council</a:t>
                      </a:r>
                      <a:endParaRPr lang="en-US" sz="1100" dirty="0">
                        <a:latin typeface="Agency FB" panose="020B0503020202020204" pitchFamily="34" charset="0"/>
                      </a:endParaRPr>
                    </a:p>
                  </a:txBody>
                  <a:tcPr marT="45736" marB="45736"/>
                </a:tc>
                <a:tc>
                  <a:txBody>
                    <a:bodyPr/>
                    <a:lstStyle/>
                    <a:p>
                      <a:pPr algn="l">
                        <a:lnSpc>
                          <a:spcPct val="100000"/>
                        </a:lnSpc>
                      </a:pPr>
                      <a:r>
                        <a:rPr lang="en-US" sz="1100" dirty="0" smtClean="0">
                          <a:latin typeface="Agency FB" panose="020B0503020202020204" pitchFamily="34" charset="0"/>
                        </a:rPr>
                        <a:t>Establish </a:t>
                      </a:r>
                      <a:r>
                        <a:rPr lang="en-US" sz="1100" baseline="0" dirty="0" smtClean="0">
                          <a:latin typeface="Agency FB" panose="020B0503020202020204" pitchFamily="34" charset="0"/>
                        </a:rPr>
                        <a:t> during second quarter of next financial year </a:t>
                      </a:r>
                      <a:endParaRPr lang="en-US" sz="1100" dirty="0">
                        <a:latin typeface="Agency FB" panose="020B0503020202020204" pitchFamily="34" charset="0"/>
                      </a:endParaRPr>
                    </a:p>
                  </a:txBody>
                  <a:tcPr marT="45736" marB="45736"/>
                </a:tc>
              </a:tr>
              <a:tr h="88780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baseline="0" dirty="0" smtClean="0">
                          <a:latin typeface="Agency FB" panose="020B0503020202020204" pitchFamily="34" charset="0"/>
                        </a:rPr>
                        <a:t>Number of offices built at DLTC</a:t>
                      </a:r>
                    </a:p>
                  </a:txBody>
                  <a:tcPr marT="45736" marB="45736"/>
                </a:tc>
                <a:tc>
                  <a:txBody>
                    <a:bodyPr/>
                    <a:lstStyle/>
                    <a:p>
                      <a:pPr algn="l">
                        <a:lnSpc>
                          <a:spcPct val="100000"/>
                        </a:lnSpc>
                      </a:pPr>
                      <a:r>
                        <a:rPr lang="en-US" sz="1100" dirty="0" smtClean="0">
                          <a:latin typeface="Agency FB" panose="020B0503020202020204" pitchFamily="34" charset="0"/>
                        </a:rPr>
                        <a:t>4</a:t>
                      </a:r>
                      <a:endParaRPr lang="en-US" sz="1100" dirty="0">
                        <a:latin typeface="Agency FB" panose="020B0503020202020204" pitchFamily="34" charset="0"/>
                      </a:endParaRPr>
                    </a:p>
                  </a:txBody>
                  <a:tcPr marT="45736" marB="45736"/>
                </a:tc>
                <a:tc>
                  <a:txBody>
                    <a:bodyPr/>
                    <a:lstStyle/>
                    <a:p>
                      <a:pPr algn="l">
                        <a:lnSpc>
                          <a:spcPct val="100000"/>
                        </a:lnSpc>
                      </a:pPr>
                      <a:r>
                        <a:rPr lang="en-US" sz="1100" dirty="0" smtClean="0">
                          <a:latin typeface="Agency FB" panose="020B0503020202020204" pitchFamily="34" charset="0"/>
                        </a:rPr>
                        <a:t>1</a:t>
                      </a:r>
                      <a:endParaRPr lang="en-US" sz="1100" dirty="0">
                        <a:latin typeface="Agency FB" panose="020B0503020202020204" pitchFamily="34" charset="0"/>
                      </a:endParaRPr>
                    </a:p>
                  </a:txBody>
                  <a:tcPr marT="45736" marB="45736"/>
                </a:tc>
                <a:tc>
                  <a:txBody>
                    <a:bodyPr/>
                    <a:lstStyle/>
                    <a:p>
                      <a:pPr algn="l">
                        <a:lnSpc>
                          <a:spcPct val="100000"/>
                        </a:lnSpc>
                      </a:pPr>
                      <a:r>
                        <a:rPr lang="en-US" sz="1100" dirty="0" smtClean="0">
                          <a:latin typeface="Agency FB" panose="020B0503020202020204" pitchFamily="34" charset="0"/>
                        </a:rPr>
                        <a:t>R 600 000</a:t>
                      </a:r>
                    </a:p>
                  </a:txBody>
                  <a:tcPr marT="45736" marB="45736"/>
                </a:tc>
                <a:tc>
                  <a:txBody>
                    <a:bodyPr/>
                    <a:lstStyle/>
                    <a:p>
                      <a:pPr algn="l">
                        <a:lnSpc>
                          <a:spcPct val="100000"/>
                        </a:lnSpc>
                      </a:pPr>
                      <a:r>
                        <a:rPr lang="en-US" sz="1100" dirty="0" smtClean="0">
                          <a:latin typeface="Agency FB" panose="020B0503020202020204" pitchFamily="34" charset="0"/>
                        </a:rPr>
                        <a:t>R 115 490.00</a:t>
                      </a:r>
                      <a:endParaRPr lang="en-US" sz="1100" dirty="0">
                        <a:latin typeface="Agency FB" panose="020B0503020202020204" pitchFamily="34" charset="0"/>
                      </a:endParaRPr>
                    </a:p>
                  </a:txBody>
                  <a:tcPr marT="45736" marB="45736"/>
                </a:tc>
                <a:tc>
                  <a:txBody>
                    <a:bodyPr/>
                    <a:lstStyle/>
                    <a:p>
                      <a:pPr marL="0" marR="0" algn="l">
                        <a:lnSpc>
                          <a:spcPct val="115000"/>
                        </a:lnSpc>
                        <a:spcBef>
                          <a:spcPts val="0"/>
                        </a:spcBef>
                        <a:spcAft>
                          <a:spcPts val="0"/>
                        </a:spcAft>
                      </a:pPr>
                      <a:r>
                        <a:rPr lang="en-US" sz="1100" kern="1200" dirty="0" smtClean="0">
                          <a:solidFill>
                            <a:schemeClr val="dk1"/>
                          </a:solidFill>
                          <a:effectLst/>
                          <a:latin typeface="Agency FB" panose="020B0503020202020204" pitchFamily="34" charset="0"/>
                          <a:ea typeface="Calibri" panose="020F0502020204030204" pitchFamily="34" charset="0"/>
                          <a:cs typeface="+mn-cs"/>
                        </a:rPr>
                        <a:t>Not Achieved</a:t>
                      </a:r>
                      <a:endParaRPr lang="en-US" sz="1100" kern="1200" dirty="0">
                        <a:solidFill>
                          <a:schemeClr val="dk1"/>
                        </a:solidFill>
                        <a:effectLst/>
                        <a:latin typeface="Agency FB" panose="020B0503020202020204" pitchFamily="34" charset="0"/>
                        <a:ea typeface="Calibri" panose="020F0502020204030204" pitchFamily="34" charset="0"/>
                        <a:cs typeface="+mn-cs"/>
                      </a:endParaRPr>
                    </a:p>
                  </a:txBody>
                  <a:tcPr marT="45736" marB="45736"/>
                </a:tc>
                <a:tc>
                  <a:txBody>
                    <a:bodyPr/>
                    <a:lstStyle/>
                    <a:p>
                      <a:pPr algn="l">
                        <a:lnSpc>
                          <a:spcPct val="100000"/>
                        </a:lnSpc>
                      </a:pPr>
                      <a:r>
                        <a:rPr lang="en-US" sz="1100" dirty="0" smtClean="0">
                          <a:latin typeface="Agency FB" panose="020B0503020202020204" pitchFamily="34" charset="0"/>
                        </a:rPr>
                        <a:t>Disabled toilet was prioritized </a:t>
                      </a:r>
                      <a:endParaRPr lang="en-US" sz="1100" dirty="0">
                        <a:latin typeface="Agency FB" panose="020B0503020202020204" pitchFamily="34" charset="0"/>
                      </a:endParaRPr>
                    </a:p>
                  </a:txBody>
                  <a:tcPr marT="45736" marB="45736"/>
                </a:tc>
                <a:tc>
                  <a:txBody>
                    <a:bodyPr/>
                    <a:lstStyle/>
                    <a:p>
                      <a:pPr algn="l">
                        <a:lnSpc>
                          <a:spcPct val="100000"/>
                        </a:lnSpc>
                      </a:pPr>
                      <a:r>
                        <a:rPr lang="en-US" sz="1100" dirty="0" smtClean="0">
                          <a:latin typeface="Agency FB" panose="020B0503020202020204" pitchFamily="34" charset="0"/>
                        </a:rPr>
                        <a:t>No Budget In next financial year.</a:t>
                      </a:r>
                      <a:endParaRPr lang="en-US" sz="1100" dirty="0">
                        <a:latin typeface="Agency FB" panose="020B0503020202020204" pitchFamily="34" charset="0"/>
                      </a:endParaRPr>
                    </a:p>
                  </a:txBody>
                  <a:tcPr marT="45736" marB="45736"/>
                </a:tc>
              </a:tr>
            </a:tbl>
          </a:graphicData>
        </a:graphic>
      </p:graphicFrame>
    </p:spTree>
    <p:extLst>
      <p:ext uri="{BB962C8B-B14F-4D97-AF65-F5344CB8AC3E}">
        <p14:creationId xmlns:p14="http://schemas.microsoft.com/office/powerpoint/2010/main" val="938626303"/>
      </p:ext>
    </p:extLst>
  </p:cSld>
  <p:clrMapOvr>
    <a:masterClrMapping/>
  </p:clrMapOvr>
  <p:transition spd="slow">
    <p:fade/>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6096000" y="0"/>
            <a:ext cx="3982029" cy="646331"/>
          </a:xfrm>
          <a:prstGeom prst="rect">
            <a:avLst/>
          </a:prstGeom>
          <a:solidFill>
            <a:srgbClr val="92D050"/>
          </a:solidFill>
        </p:spPr>
        <p:txBody>
          <a:bodyPr wrap="square" rtlCol="0">
            <a:spAutoFit/>
          </a:bodyPr>
          <a:lstStyle/>
          <a:p>
            <a:pPr algn="ctr"/>
            <a:r>
              <a:rPr lang="en-US" b="1" dirty="0" smtClean="0">
                <a:solidFill>
                  <a:srgbClr val="002060"/>
                </a:solidFill>
              </a:rPr>
              <a:t>EPMLM 2015/2016 ANNUAL PERFORMANCE </a:t>
            </a:r>
            <a:endParaRPr lang="en-US" b="1" dirty="0">
              <a:solidFill>
                <a:srgbClr val="002060"/>
              </a:solidFill>
            </a:endParaRPr>
          </a:p>
        </p:txBody>
      </p:sp>
      <p:pic>
        <p:nvPicPr>
          <p:cNvPr id="15362"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071102" y="-28466"/>
            <a:ext cx="914400" cy="703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Box 4"/>
          <p:cNvSpPr txBox="1"/>
          <p:nvPr/>
        </p:nvSpPr>
        <p:spPr>
          <a:xfrm>
            <a:off x="621217" y="323166"/>
            <a:ext cx="4800600" cy="368300"/>
          </a:xfrm>
          <a:prstGeom prst="rect">
            <a:avLst/>
          </a:prstGeom>
          <a:ln/>
        </p:spPr>
        <p:style>
          <a:lnRef idx="1">
            <a:schemeClr val="accent1"/>
          </a:lnRef>
          <a:fillRef idx="2">
            <a:schemeClr val="accent1"/>
          </a:fillRef>
          <a:effectRef idx="1">
            <a:schemeClr val="accent1"/>
          </a:effectRef>
          <a:fontRef idx="minor">
            <a:schemeClr val="dk1"/>
          </a:fontRef>
        </p:style>
        <p:txBody>
          <a:bodyPr>
            <a:spAutoFit/>
          </a:bodyPr>
          <a:lstStyle/>
          <a:p>
            <a:pPr algn="ctr">
              <a:defRPr/>
            </a:pPr>
            <a:r>
              <a:rPr lang="en-US" dirty="0" smtClean="0">
                <a:solidFill>
                  <a:prstClr val="black"/>
                </a:solidFill>
              </a:rPr>
              <a:t>KPA 2:</a:t>
            </a:r>
            <a:r>
              <a:rPr lang="en-US" dirty="0" smtClean="0"/>
              <a:t> </a:t>
            </a:r>
            <a:r>
              <a:rPr lang="en-US" dirty="0"/>
              <a:t>BASIC SERVICE DELIVERY</a:t>
            </a:r>
            <a:r>
              <a:rPr lang="en-US" dirty="0" smtClean="0">
                <a:solidFill>
                  <a:prstClr val="black"/>
                </a:solidFill>
              </a:rPr>
              <a:t> </a:t>
            </a:r>
            <a:endParaRPr lang="en-US" dirty="0">
              <a:solidFill>
                <a:prstClr val="black"/>
              </a:solidFill>
            </a:endParaRPr>
          </a:p>
        </p:txBody>
      </p:sp>
      <p:sp>
        <p:nvSpPr>
          <p:cNvPr id="4" name="Slide Number Placeholder 3"/>
          <p:cNvSpPr>
            <a:spLocks noGrp="1"/>
          </p:cNvSpPr>
          <p:nvPr>
            <p:ph type="sldNum" sz="quarter" idx="12"/>
          </p:nvPr>
        </p:nvSpPr>
        <p:spPr>
          <a:xfrm>
            <a:off x="6096000" y="0"/>
            <a:ext cx="1776208" cy="365125"/>
          </a:xfrm>
        </p:spPr>
        <p:txBody>
          <a:bodyPr/>
          <a:lstStyle/>
          <a:p>
            <a:fld id="{01BCFC26-62B4-4113-B485-962636936649}" type="slidenum">
              <a:rPr lang="en-US" smtClean="0"/>
              <a:pPr/>
              <a:t>43</a:t>
            </a:fld>
            <a:endParaRPr lang="en-US" dirty="0"/>
          </a:p>
        </p:txBody>
      </p:sp>
      <p:graphicFrame>
        <p:nvGraphicFramePr>
          <p:cNvPr id="8" name="Content Placeholder 5"/>
          <p:cNvGraphicFramePr>
            <a:graphicFrameLocks/>
          </p:cNvGraphicFramePr>
          <p:nvPr>
            <p:extLst>
              <p:ext uri="{D42A27DB-BD31-4B8C-83A1-F6EECF244321}">
                <p14:modId xmlns:p14="http://schemas.microsoft.com/office/powerpoint/2010/main" val="2691000546"/>
              </p:ext>
            </p:extLst>
          </p:nvPr>
        </p:nvGraphicFramePr>
        <p:xfrm>
          <a:off x="665017" y="976745"/>
          <a:ext cx="10848695" cy="3788438"/>
        </p:xfrm>
        <a:graphic>
          <a:graphicData uri="http://schemas.openxmlformats.org/drawingml/2006/table">
            <a:tbl>
              <a:tblPr firstRow="1" bandRow="1">
                <a:tableStyleId>{5C22544A-7EE6-4342-B048-85BDC9FD1C3A}</a:tableStyleId>
              </a:tblPr>
              <a:tblGrid>
                <a:gridCol w="1500199"/>
                <a:gridCol w="1145357"/>
                <a:gridCol w="1341273"/>
                <a:gridCol w="1009723"/>
                <a:gridCol w="1386485"/>
                <a:gridCol w="1205638"/>
                <a:gridCol w="1416626"/>
                <a:gridCol w="1843394"/>
              </a:tblGrid>
              <a:tr h="1316657">
                <a:tc>
                  <a:txBody>
                    <a:bodyPr/>
                    <a:lstStyle/>
                    <a:p>
                      <a:pPr algn="l"/>
                      <a:r>
                        <a:rPr lang="en-US" sz="1300" dirty="0" smtClean="0">
                          <a:solidFill>
                            <a:schemeClr val="tx1"/>
                          </a:solidFill>
                        </a:rPr>
                        <a:t>PROJECTS(KPI as per SDBIP) </a:t>
                      </a:r>
                      <a:endParaRPr lang="en-US" sz="1300" dirty="0">
                        <a:solidFill>
                          <a:schemeClr val="tx1"/>
                        </a:solidFill>
                      </a:endParaRPr>
                    </a:p>
                  </a:txBody>
                  <a:tcPr marT="45736" marB="45736"/>
                </a:tc>
                <a:tc>
                  <a:txBody>
                    <a:bodyPr/>
                    <a:lstStyle/>
                    <a:p>
                      <a:pPr algn="l"/>
                      <a:r>
                        <a:rPr lang="en-US" sz="1300" dirty="0" smtClean="0">
                          <a:solidFill>
                            <a:schemeClr val="tx1"/>
                          </a:solidFill>
                        </a:rPr>
                        <a:t>ANNUAL</a:t>
                      </a:r>
                      <a:r>
                        <a:rPr lang="en-US" sz="1300" baseline="0" dirty="0" smtClean="0">
                          <a:solidFill>
                            <a:schemeClr val="tx1"/>
                          </a:solidFill>
                        </a:rPr>
                        <a:t> TARGET</a:t>
                      </a:r>
                      <a:endParaRPr lang="en-US" sz="1300" dirty="0">
                        <a:solidFill>
                          <a:schemeClr val="tx1"/>
                        </a:solidFill>
                      </a:endParaRPr>
                    </a:p>
                  </a:txBody>
                  <a:tcPr marT="45736" marB="45736"/>
                </a:tc>
                <a:tc>
                  <a:txBody>
                    <a:bodyPr/>
                    <a:lstStyle/>
                    <a:p>
                      <a:pPr algn="l"/>
                      <a:r>
                        <a:rPr lang="en-US" sz="1300" dirty="0" smtClean="0">
                          <a:solidFill>
                            <a:schemeClr val="tx1"/>
                          </a:solidFill>
                        </a:rPr>
                        <a:t> ANNUAL</a:t>
                      </a:r>
                    </a:p>
                    <a:p>
                      <a:pPr algn="l"/>
                      <a:r>
                        <a:rPr lang="en-US" sz="1300" dirty="0" smtClean="0">
                          <a:solidFill>
                            <a:schemeClr val="tx1"/>
                          </a:solidFill>
                        </a:rPr>
                        <a:t>ACTUALS</a:t>
                      </a:r>
                      <a:endParaRPr lang="en-US" sz="1300" dirty="0">
                        <a:solidFill>
                          <a:schemeClr val="tx1"/>
                        </a:solidFill>
                      </a:endParaRPr>
                    </a:p>
                  </a:txBody>
                  <a:tcPr marT="45736" marB="45736"/>
                </a:tc>
                <a:tc>
                  <a:txBody>
                    <a:bodyPr/>
                    <a:lstStyle/>
                    <a:p>
                      <a:pPr algn="l"/>
                      <a:r>
                        <a:rPr lang="en-US" sz="1300" dirty="0" smtClean="0">
                          <a:solidFill>
                            <a:schemeClr val="tx1"/>
                          </a:solidFill>
                        </a:rPr>
                        <a:t>BUDGET</a:t>
                      </a:r>
                    </a:p>
                  </a:txBody>
                  <a:tcPr marT="45736" marB="45736"/>
                </a:tc>
                <a:tc>
                  <a:txBody>
                    <a:bodyPr/>
                    <a:lstStyle/>
                    <a:p>
                      <a:pPr algn="l"/>
                      <a:r>
                        <a:rPr lang="en-US" sz="1300" dirty="0" smtClean="0">
                          <a:solidFill>
                            <a:schemeClr val="tx1"/>
                          </a:solidFill>
                        </a:rPr>
                        <a:t>EXPENDITURE</a:t>
                      </a:r>
                      <a:endParaRPr lang="en-US" sz="1300" dirty="0">
                        <a:solidFill>
                          <a:schemeClr val="tx1"/>
                        </a:solidFill>
                      </a:endParaRPr>
                    </a:p>
                  </a:txBody>
                  <a:tcPr marT="45736" marB="45736"/>
                </a:tc>
                <a:tc>
                  <a:txBody>
                    <a:bodyPr/>
                    <a:lstStyle/>
                    <a:p>
                      <a:pPr algn="l"/>
                      <a:r>
                        <a:rPr lang="en-US" sz="1300" dirty="0" smtClean="0">
                          <a:solidFill>
                            <a:schemeClr val="tx1"/>
                          </a:solidFill>
                        </a:rPr>
                        <a:t>PROGRESS</a:t>
                      </a:r>
                      <a:endParaRPr lang="en-US" sz="1300" dirty="0">
                        <a:solidFill>
                          <a:schemeClr val="tx1"/>
                        </a:solidFill>
                      </a:endParaRPr>
                    </a:p>
                  </a:txBody>
                  <a:tcPr marT="45736" marB="45736"/>
                </a:tc>
                <a:tc>
                  <a:txBody>
                    <a:bodyPr/>
                    <a:lstStyle/>
                    <a:p>
                      <a:pPr algn="l"/>
                      <a:r>
                        <a:rPr lang="en-US" sz="1300" dirty="0" smtClean="0">
                          <a:solidFill>
                            <a:schemeClr val="tx1"/>
                          </a:solidFill>
                        </a:rPr>
                        <a:t>CHALLENGES </a:t>
                      </a:r>
                      <a:endParaRPr lang="en-US" sz="1300" dirty="0">
                        <a:solidFill>
                          <a:schemeClr val="tx1"/>
                        </a:solidFill>
                      </a:endParaRPr>
                    </a:p>
                  </a:txBody>
                  <a:tcPr marT="45736" marB="45736"/>
                </a:tc>
                <a:tc>
                  <a:txBody>
                    <a:bodyPr/>
                    <a:lstStyle/>
                    <a:p>
                      <a:pPr algn="l"/>
                      <a:r>
                        <a:rPr lang="en-US" sz="1300" dirty="0" smtClean="0">
                          <a:solidFill>
                            <a:schemeClr val="tx1"/>
                          </a:solidFill>
                        </a:rPr>
                        <a:t>REMEDIAL ACTION</a:t>
                      </a:r>
                      <a:endParaRPr lang="en-US" sz="1300" dirty="0">
                        <a:solidFill>
                          <a:schemeClr val="tx1"/>
                        </a:solidFill>
                      </a:endParaRPr>
                    </a:p>
                  </a:txBody>
                  <a:tcPr marT="45736" marB="45736"/>
                </a:tc>
              </a:tr>
              <a:tr h="108306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baseline="0" dirty="0" smtClean="0">
                          <a:solidFill>
                            <a:schemeClr val="tx1"/>
                          </a:solidFill>
                          <a:latin typeface="Agency FB" panose="020B0503020202020204" pitchFamily="34" charset="0"/>
                        </a:rPr>
                        <a:t>Purchasing of VTS equipment </a:t>
                      </a:r>
                      <a:endParaRPr lang="en-ZA" sz="1100" dirty="0">
                        <a:solidFill>
                          <a:schemeClr val="tx1"/>
                        </a:solidFill>
                        <a:effectLst/>
                        <a:latin typeface="Agency FB" panose="020B0503020202020204" pitchFamily="34" charset="0"/>
                      </a:endParaRPr>
                    </a:p>
                  </a:txBody>
                  <a:tcPr marL="68580" marR="68580" marT="0" marB="0"/>
                </a:tc>
                <a:tc>
                  <a:txBody>
                    <a:bodyPr/>
                    <a:lstStyle/>
                    <a:p>
                      <a:pPr algn="l">
                        <a:lnSpc>
                          <a:spcPct val="100000"/>
                        </a:lnSpc>
                        <a:spcAft>
                          <a:spcPts val="0"/>
                        </a:spcAft>
                      </a:pPr>
                      <a:r>
                        <a:rPr lang="en-ZA" sz="1100" dirty="0" smtClean="0">
                          <a:solidFill>
                            <a:schemeClr val="tx1"/>
                          </a:solidFill>
                          <a:effectLst/>
                          <a:latin typeface="Agency FB" panose="020B0503020202020204" pitchFamily="34" charset="0"/>
                        </a:rPr>
                        <a:t>1</a:t>
                      </a:r>
                      <a:endParaRPr lang="en-ZA" sz="1100" dirty="0">
                        <a:solidFill>
                          <a:schemeClr val="tx1"/>
                        </a:solidFill>
                        <a:effectLst/>
                        <a:latin typeface="Agency FB" panose="020B0503020202020204" pitchFamily="34" charset="0"/>
                      </a:endParaRPr>
                    </a:p>
                  </a:txBody>
                  <a:tcPr marL="68580" marR="68580" marT="0" marB="0"/>
                </a:tc>
                <a:tc>
                  <a:txBody>
                    <a:bodyPr/>
                    <a:lstStyle/>
                    <a:p>
                      <a:pPr algn="l">
                        <a:lnSpc>
                          <a:spcPct val="100000"/>
                        </a:lnSpc>
                        <a:spcAft>
                          <a:spcPts val="0"/>
                        </a:spcAft>
                      </a:pPr>
                      <a:r>
                        <a:rPr lang="en-ZA" sz="1100" dirty="0" smtClean="0">
                          <a:solidFill>
                            <a:schemeClr val="tx1"/>
                          </a:solidFill>
                          <a:effectLst/>
                          <a:latin typeface="Agency FB" panose="020B0503020202020204" pitchFamily="34" charset="0"/>
                        </a:rPr>
                        <a:t>1</a:t>
                      </a:r>
                      <a:endParaRPr lang="en-ZA" sz="1100" dirty="0">
                        <a:solidFill>
                          <a:schemeClr val="tx1"/>
                        </a:solidFill>
                        <a:effectLst/>
                        <a:latin typeface="Agency FB" panose="020B0503020202020204" pitchFamily="34" charset="0"/>
                      </a:endParaRPr>
                    </a:p>
                  </a:txBody>
                  <a:tcPr marL="68580" marR="68580" marT="0" marB="0">
                    <a:lnB w="12700" cap="flat" cmpd="sng" algn="ctr">
                      <a:solidFill>
                        <a:schemeClr val="tx1"/>
                      </a:solidFill>
                      <a:prstDash val="solid"/>
                      <a:round/>
                      <a:headEnd type="none" w="med" len="med"/>
                      <a:tailEnd type="none" w="med" len="med"/>
                    </a:lnB>
                  </a:tcPr>
                </a:tc>
                <a:tc>
                  <a:txBody>
                    <a:bodyPr/>
                    <a:lstStyle/>
                    <a:p>
                      <a:pPr algn="l">
                        <a:lnSpc>
                          <a:spcPct val="100000"/>
                        </a:lnSpc>
                      </a:pPr>
                      <a:r>
                        <a:rPr lang="en-ZA" sz="1100" dirty="0" smtClean="0">
                          <a:solidFill>
                            <a:schemeClr val="tx1"/>
                          </a:solidFill>
                          <a:effectLst/>
                          <a:latin typeface="Agency FB" panose="020B0503020202020204" pitchFamily="34" charset="0"/>
                        </a:rPr>
                        <a:t>R 283500</a:t>
                      </a:r>
                    </a:p>
                  </a:txBody>
                  <a:tcPr marT="45736" marB="45736">
                    <a:lnB w="12700" cap="flat" cmpd="sng" algn="ctr">
                      <a:solidFill>
                        <a:schemeClr val="tx1"/>
                      </a:solidFill>
                      <a:prstDash val="solid"/>
                      <a:round/>
                      <a:headEnd type="none" w="med" len="med"/>
                      <a:tailEnd type="none" w="med" len="med"/>
                    </a:lnB>
                  </a:tcPr>
                </a:tc>
                <a:tc>
                  <a:txBody>
                    <a:bodyPr/>
                    <a:lstStyle/>
                    <a:p>
                      <a:pPr algn="l">
                        <a:lnSpc>
                          <a:spcPct val="100000"/>
                        </a:lnSpc>
                      </a:pPr>
                      <a:r>
                        <a:rPr lang="en-US" sz="1100" dirty="0" smtClean="0">
                          <a:solidFill>
                            <a:schemeClr val="tx1"/>
                          </a:solidFill>
                          <a:latin typeface="Agency FB" panose="020B0503020202020204" pitchFamily="34" charset="0"/>
                        </a:rPr>
                        <a:t>R 283 5000</a:t>
                      </a:r>
                      <a:endParaRPr lang="en-US" sz="1100" dirty="0">
                        <a:solidFill>
                          <a:schemeClr val="tx1"/>
                        </a:solidFill>
                        <a:latin typeface="Agency FB" panose="020B0503020202020204" pitchFamily="34" charset="0"/>
                      </a:endParaRPr>
                    </a:p>
                  </a:txBody>
                  <a:tcPr marT="45736" marB="45736">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dirty="0" smtClean="0">
                          <a:solidFill>
                            <a:schemeClr val="tx1"/>
                          </a:solidFill>
                          <a:latin typeface="Agency FB" panose="020B0503020202020204" pitchFamily="34" charset="0"/>
                        </a:rPr>
                        <a:t>Achieved</a:t>
                      </a:r>
                      <a:endParaRPr lang="en-US" sz="1100" dirty="0">
                        <a:solidFill>
                          <a:schemeClr val="tx1"/>
                        </a:solidFill>
                        <a:latin typeface="Agency FB" panose="020B0503020202020204" pitchFamily="34" charset="0"/>
                      </a:endParaRPr>
                    </a:p>
                  </a:txBody>
                  <a:tcPr marT="45736" marB="45736"/>
                </a:tc>
                <a:tc>
                  <a:txBody>
                    <a:bodyPr/>
                    <a:lstStyle/>
                    <a:p>
                      <a:pPr marL="20955" algn="l">
                        <a:lnSpc>
                          <a:spcPct val="100000"/>
                        </a:lnSpc>
                        <a:spcAft>
                          <a:spcPts val="0"/>
                        </a:spcAft>
                      </a:pPr>
                      <a:r>
                        <a:rPr lang="en-ZA" sz="1100" dirty="0" smtClean="0">
                          <a:solidFill>
                            <a:schemeClr val="tx1"/>
                          </a:solidFill>
                          <a:effectLst/>
                          <a:latin typeface="Agency FB" panose="020B0503020202020204" pitchFamily="34" charset="0"/>
                          <a:ea typeface="Calibri" panose="020F0502020204030204" pitchFamily="34" charset="0"/>
                        </a:rPr>
                        <a:t>None</a:t>
                      </a:r>
                      <a:endParaRPr lang="en-ZA" sz="1100" dirty="0">
                        <a:solidFill>
                          <a:schemeClr val="tx1"/>
                        </a:solidFill>
                        <a:effectLst/>
                        <a:latin typeface="Agency FB" panose="020B0503020202020204" pitchFamily="34" charset="0"/>
                        <a:ea typeface="Calibri" panose="020F0502020204030204" pitchFamily="34" charset="0"/>
                      </a:endParaRPr>
                    </a:p>
                  </a:txBody>
                  <a:tcPr marL="68580" marR="68580" marT="0" marB="0"/>
                </a:tc>
                <a:tc>
                  <a:txBody>
                    <a:bodyPr/>
                    <a:lstStyle/>
                    <a:p>
                      <a:pPr algn="l">
                        <a:lnSpc>
                          <a:spcPct val="100000"/>
                        </a:lnSpc>
                        <a:spcAft>
                          <a:spcPts val="0"/>
                        </a:spcAft>
                      </a:pPr>
                      <a:r>
                        <a:rPr lang="en-ZA" sz="1100" dirty="0" smtClean="0">
                          <a:solidFill>
                            <a:schemeClr val="tx1"/>
                          </a:solidFill>
                          <a:effectLst/>
                          <a:latin typeface="Agency FB" panose="020B0503020202020204" pitchFamily="34" charset="0"/>
                        </a:rPr>
                        <a:t>None</a:t>
                      </a:r>
                      <a:endParaRPr lang="en-ZA" sz="1100" dirty="0">
                        <a:solidFill>
                          <a:schemeClr val="tx1"/>
                        </a:solidFill>
                        <a:effectLst/>
                        <a:latin typeface="Agency FB" panose="020B0503020202020204" pitchFamily="34" charset="0"/>
                      </a:endParaRPr>
                    </a:p>
                  </a:txBody>
                  <a:tcPr marL="68580" marR="68580" marT="0" marB="0"/>
                </a:tc>
              </a:tr>
              <a:tr h="138872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baseline="0" dirty="0" smtClean="0">
                          <a:solidFill>
                            <a:schemeClr val="tx1"/>
                          </a:solidFill>
                          <a:latin typeface="Agency FB" panose="020B0503020202020204" pitchFamily="34" charset="0"/>
                        </a:rPr>
                        <a:t>Number of arrive alive programs held.</a:t>
                      </a:r>
                    </a:p>
                    <a:p>
                      <a:pPr algn="l">
                        <a:lnSpc>
                          <a:spcPct val="100000"/>
                        </a:lnSpc>
                        <a:spcAft>
                          <a:spcPts val="0"/>
                        </a:spcAft>
                      </a:pPr>
                      <a:endParaRPr lang="en-ZA" sz="1100" dirty="0">
                        <a:solidFill>
                          <a:schemeClr val="tx1"/>
                        </a:solidFill>
                        <a:effectLst/>
                        <a:latin typeface="Agency FB" panose="020B0503020202020204" pitchFamily="34" charset="0"/>
                      </a:endParaRPr>
                    </a:p>
                  </a:txBody>
                  <a:tcPr marL="68580" marR="68580" marT="0" marB="0"/>
                </a:tc>
                <a:tc>
                  <a:txBody>
                    <a:bodyPr/>
                    <a:lstStyle/>
                    <a:p>
                      <a:pPr algn="l">
                        <a:lnSpc>
                          <a:spcPct val="100000"/>
                        </a:lnSpc>
                        <a:spcAft>
                          <a:spcPts val="0"/>
                        </a:spcAft>
                      </a:pPr>
                      <a:r>
                        <a:rPr lang="en-ZA" sz="1100" dirty="0" smtClean="0">
                          <a:solidFill>
                            <a:schemeClr val="tx1"/>
                          </a:solidFill>
                          <a:effectLst/>
                          <a:latin typeface="Agency FB" panose="020B0503020202020204" pitchFamily="34" charset="0"/>
                        </a:rPr>
                        <a:t>5</a:t>
                      </a:r>
                      <a:endParaRPr lang="en-ZA" sz="1100" dirty="0">
                        <a:solidFill>
                          <a:schemeClr val="tx1"/>
                        </a:solidFill>
                        <a:effectLst/>
                        <a:latin typeface="Agency FB" panose="020B0503020202020204" pitchFamily="34" charset="0"/>
                      </a:endParaRPr>
                    </a:p>
                  </a:txBody>
                  <a:tcPr marL="68580" marR="68580" marT="0" marB="0"/>
                </a:tc>
                <a:tc>
                  <a:txBody>
                    <a:bodyPr/>
                    <a:lstStyle/>
                    <a:p>
                      <a:pPr algn="l">
                        <a:lnSpc>
                          <a:spcPct val="100000"/>
                        </a:lnSpc>
                        <a:spcAft>
                          <a:spcPts val="0"/>
                        </a:spcAft>
                      </a:pPr>
                      <a:r>
                        <a:rPr lang="en-ZA" sz="1100" dirty="0" smtClean="0">
                          <a:solidFill>
                            <a:schemeClr val="tx1"/>
                          </a:solidFill>
                          <a:effectLst/>
                          <a:latin typeface="Agency FB" panose="020B0503020202020204" pitchFamily="34" charset="0"/>
                        </a:rPr>
                        <a:t>3</a:t>
                      </a:r>
                      <a:endParaRPr lang="en-ZA" sz="1100" dirty="0">
                        <a:solidFill>
                          <a:schemeClr val="tx1"/>
                        </a:solidFill>
                        <a:effectLst/>
                        <a:latin typeface="Agency FB" panose="020B0503020202020204" pitchFamily="34" charset="0"/>
                      </a:endParaRPr>
                    </a:p>
                  </a:txBody>
                  <a:tcPr marL="68580" marR="68580" marT="0" marB="0">
                    <a:lnT w="12700" cap="flat" cmpd="sng" algn="ctr">
                      <a:solidFill>
                        <a:schemeClr val="tx1"/>
                      </a:solidFill>
                      <a:prstDash val="solid"/>
                      <a:round/>
                      <a:headEnd type="none" w="med" len="med"/>
                      <a:tailEnd type="none" w="med" len="med"/>
                    </a:lnT>
                  </a:tcPr>
                </a:tc>
                <a:tc>
                  <a:txBody>
                    <a:bodyPr/>
                    <a:lstStyle/>
                    <a:p>
                      <a:pPr algn="l">
                        <a:lnSpc>
                          <a:spcPct val="100000"/>
                        </a:lnSpc>
                      </a:pPr>
                      <a:r>
                        <a:rPr lang="en-ZA" sz="1100" dirty="0" smtClean="0">
                          <a:solidFill>
                            <a:schemeClr val="tx1"/>
                          </a:solidFill>
                          <a:effectLst/>
                          <a:latin typeface="Agency FB" panose="020B0503020202020204" pitchFamily="34" charset="0"/>
                        </a:rPr>
                        <a:t>R 5000</a:t>
                      </a:r>
                    </a:p>
                  </a:txBody>
                  <a:tcPr marT="45736" marB="45736">
                    <a:lnT w="12700" cap="flat" cmpd="sng" algn="ctr">
                      <a:solidFill>
                        <a:schemeClr val="tx1"/>
                      </a:solidFill>
                      <a:prstDash val="solid"/>
                      <a:round/>
                      <a:headEnd type="none" w="med" len="med"/>
                      <a:tailEnd type="none" w="med" len="med"/>
                    </a:lnT>
                  </a:tcPr>
                </a:tc>
                <a:tc>
                  <a:txBody>
                    <a:bodyPr/>
                    <a:lstStyle/>
                    <a:p>
                      <a:pPr algn="l">
                        <a:lnSpc>
                          <a:spcPct val="100000"/>
                        </a:lnSpc>
                      </a:pPr>
                      <a:r>
                        <a:rPr lang="en-US" sz="1100" dirty="0" smtClean="0">
                          <a:solidFill>
                            <a:schemeClr val="tx1"/>
                          </a:solidFill>
                          <a:latin typeface="Agency FB" panose="020B0503020202020204" pitchFamily="34" charset="0"/>
                        </a:rPr>
                        <a:t>R 2871.59</a:t>
                      </a:r>
                      <a:endParaRPr lang="en-US" sz="1100" dirty="0">
                        <a:solidFill>
                          <a:schemeClr val="tx1"/>
                        </a:solidFill>
                        <a:latin typeface="Agency FB" panose="020B0503020202020204" pitchFamily="34" charset="0"/>
                      </a:endParaRPr>
                    </a:p>
                  </a:txBody>
                  <a:tcPr marT="45736" marB="45736">
                    <a:lnT w="12700" cap="flat" cmpd="sng" algn="ctr">
                      <a:solidFill>
                        <a:schemeClr val="tx1"/>
                      </a:solidFill>
                      <a:prstDash val="solid"/>
                      <a:round/>
                      <a:headEnd type="none" w="med" len="med"/>
                      <a:tailEnd type="none" w="med" len="med"/>
                    </a:lnT>
                  </a:tcPr>
                </a:tc>
                <a:tc>
                  <a:txBody>
                    <a:bodyPr/>
                    <a:lstStyle/>
                    <a:p>
                      <a:pPr algn="l">
                        <a:lnSpc>
                          <a:spcPct val="100000"/>
                        </a:lnSpc>
                      </a:pPr>
                      <a:r>
                        <a:rPr lang="en-US" sz="1100" dirty="0" smtClean="0">
                          <a:solidFill>
                            <a:schemeClr val="tx1"/>
                          </a:solidFill>
                          <a:latin typeface="Agency FB" panose="020B0503020202020204" pitchFamily="34" charset="0"/>
                        </a:rPr>
                        <a:t>Not Achieved</a:t>
                      </a:r>
                      <a:endParaRPr lang="en-US" sz="1100" dirty="0">
                        <a:solidFill>
                          <a:schemeClr val="tx1"/>
                        </a:solidFill>
                        <a:latin typeface="Agency FB" panose="020B0503020202020204" pitchFamily="34" charset="0"/>
                      </a:endParaRPr>
                    </a:p>
                  </a:txBody>
                  <a:tcPr marT="45736" marB="45736"/>
                </a:tc>
                <a:tc>
                  <a:txBody>
                    <a:bodyPr/>
                    <a:lstStyle/>
                    <a:p>
                      <a:pPr marL="20955" algn="l">
                        <a:lnSpc>
                          <a:spcPct val="100000"/>
                        </a:lnSpc>
                        <a:spcAft>
                          <a:spcPts val="0"/>
                        </a:spcAft>
                      </a:pPr>
                      <a:r>
                        <a:rPr lang="en-ZA" sz="1100" dirty="0" smtClean="0">
                          <a:solidFill>
                            <a:schemeClr val="tx1"/>
                          </a:solidFill>
                          <a:effectLst/>
                          <a:latin typeface="Agency FB" panose="020B0503020202020204" pitchFamily="34" charset="0"/>
                          <a:ea typeface="Calibri" panose="020F0502020204030204" pitchFamily="34" charset="0"/>
                        </a:rPr>
                        <a:t>Eastern weekend</a:t>
                      </a:r>
                      <a:r>
                        <a:rPr lang="en-ZA" sz="1100" baseline="0" dirty="0" smtClean="0">
                          <a:solidFill>
                            <a:schemeClr val="tx1"/>
                          </a:solidFill>
                          <a:effectLst/>
                          <a:latin typeface="Agency FB" panose="020B0503020202020204" pitchFamily="34" charset="0"/>
                          <a:ea typeface="Calibri" panose="020F0502020204030204" pitchFamily="34" charset="0"/>
                        </a:rPr>
                        <a:t> programme not attended to</a:t>
                      </a:r>
                      <a:endParaRPr lang="en-ZA" sz="1100" dirty="0">
                        <a:solidFill>
                          <a:schemeClr val="tx1"/>
                        </a:solidFill>
                        <a:effectLst/>
                        <a:latin typeface="Agency FB" panose="020B0503020202020204" pitchFamily="34" charset="0"/>
                        <a:ea typeface="Calibri" panose="020F0502020204030204" pitchFamily="34" charset="0"/>
                      </a:endParaRPr>
                    </a:p>
                  </a:txBody>
                  <a:tcPr marL="68580" marR="68580" marT="0" marB="0"/>
                </a:tc>
                <a:tc>
                  <a:txBody>
                    <a:bodyPr/>
                    <a:lstStyle/>
                    <a:p>
                      <a:pPr algn="l">
                        <a:lnSpc>
                          <a:spcPct val="100000"/>
                        </a:lnSpc>
                        <a:spcAft>
                          <a:spcPts val="0"/>
                        </a:spcAft>
                      </a:pPr>
                      <a:r>
                        <a:rPr lang="en-ZA" sz="1100" dirty="0" smtClean="0">
                          <a:solidFill>
                            <a:schemeClr val="tx1"/>
                          </a:solidFill>
                          <a:effectLst/>
                          <a:latin typeface="Agency FB" panose="020B0503020202020204" pitchFamily="34" charset="0"/>
                        </a:rPr>
                        <a:t>Better co ordination between all stakeholders .</a:t>
                      </a:r>
                      <a:endParaRPr lang="en-ZA" sz="1100" dirty="0">
                        <a:solidFill>
                          <a:schemeClr val="tx1"/>
                        </a:solidFill>
                        <a:effectLst/>
                        <a:latin typeface="Agency FB" panose="020B0503020202020204" pitchFamily="34" charset="0"/>
                      </a:endParaRPr>
                    </a:p>
                  </a:txBody>
                  <a:tcPr marL="68580" marR="68580" marT="0" marB="0"/>
                </a:tc>
              </a:tr>
            </a:tbl>
          </a:graphicData>
        </a:graphic>
      </p:graphicFrame>
    </p:spTree>
    <p:extLst>
      <p:ext uri="{BB962C8B-B14F-4D97-AF65-F5344CB8AC3E}">
        <p14:creationId xmlns:p14="http://schemas.microsoft.com/office/powerpoint/2010/main" val="4273124496"/>
      </p:ext>
    </p:extLst>
  </p:cSld>
  <p:clrMapOvr>
    <a:masterClrMapping/>
  </p:clrMapOvr>
  <p:transition spd="slow">
    <p:fade/>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a:xfrm>
            <a:off x="6317673" y="123763"/>
            <a:ext cx="1776208" cy="365125"/>
          </a:xfrm>
        </p:spPr>
        <p:txBody>
          <a:bodyPr/>
          <a:lstStyle/>
          <a:p>
            <a:fld id="{01BCFC26-62B4-4113-B485-962636936649}" type="slidenum">
              <a:rPr lang="en-US" smtClean="0"/>
              <a:pPr/>
              <a:t>44</a:t>
            </a:fld>
            <a:endParaRPr lang="en-US" dirty="0"/>
          </a:p>
        </p:txBody>
      </p:sp>
      <p:sp>
        <p:nvSpPr>
          <p:cNvPr id="4" name="TextBox 3"/>
          <p:cNvSpPr txBox="1"/>
          <p:nvPr/>
        </p:nvSpPr>
        <p:spPr>
          <a:xfrm>
            <a:off x="6650182" y="119556"/>
            <a:ext cx="3982029" cy="646331"/>
          </a:xfrm>
          <a:prstGeom prst="rect">
            <a:avLst/>
          </a:prstGeom>
          <a:solidFill>
            <a:srgbClr val="92D050"/>
          </a:solidFill>
        </p:spPr>
        <p:txBody>
          <a:bodyPr wrap="square" rtlCol="0">
            <a:spAutoFit/>
          </a:bodyPr>
          <a:lstStyle/>
          <a:p>
            <a:pPr algn="ctr"/>
            <a:r>
              <a:rPr lang="en-US" b="1" dirty="0" smtClean="0">
                <a:solidFill>
                  <a:srgbClr val="002060"/>
                </a:solidFill>
              </a:rPr>
              <a:t>EPMLM 2015/2016 ANNUAL PERFORMANCE </a:t>
            </a:r>
            <a:endParaRPr lang="en-US" b="1" dirty="0">
              <a:solidFill>
                <a:srgbClr val="002060"/>
              </a:solidFill>
            </a:endParaRPr>
          </a:p>
        </p:txBody>
      </p:sp>
      <p:pic>
        <p:nvPicPr>
          <p:cNvPr id="5"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381488" y="-56932"/>
            <a:ext cx="914400" cy="703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7" name="Table 6"/>
          <p:cNvGraphicFramePr>
            <a:graphicFrameLocks noGrp="1"/>
          </p:cNvGraphicFramePr>
          <p:nvPr>
            <p:extLst>
              <p:ext uri="{D42A27DB-BD31-4B8C-83A1-F6EECF244321}">
                <p14:modId xmlns:p14="http://schemas.microsoft.com/office/powerpoint/2010/main" val="1236894448"/>
              </p:ext>
            </p:extLst>
          </p:nvPr>
        </p:nvGraphicFramePr>
        <p:xfrm>
          <a:off x="865632" y="938784"/>
          <a:ext cx="10082784" cy="5453754"/>
        </p:xfrm>
        <a:graphic>
          <a:graphicData uri="http://schemas.openxmlformats.org/drawingml/2006/table">
            <a:tbl>
              <a:tblPr firstRow="1" bandRow="1"/>
              <a:tblGrid>
                <a:gridCol w="5041392"/>
                <a:gridCol w="5041392"/>
              </a:tblGrid>
              <a:tr h="984147">
                <a:tc gridSpan="2">
                  <a:txBody>
                    <a:bodyPr/>
                    <a:lstStyle>
                      <a:lvl1pPr marL="0" algn="l" defTabSz="914400" rtl="0" eaLnBrk="1" latinLnBrk="0" hangingPunct="1">
                        <a:defRPr sz="1800" b="1" kern="1200">
                          <a:solidFill>
                            <a:schemeClr val="lt1"/>
                          </a:solidFill>
                          <a:latin typeface="Calibri" panose="020F0502020204030204"/>
                          <a:ea typeface=""/>
                          <a:cs typeface=""/>
                        </a:defRPr>
                      </a:lvl1pPr>
                      <a:lvl2pPr marL="457200" algn="l" defTabSz="914400" rtl="0" eaLnBrk="1" latinLnBrk="0" hangingPunct="1">
                        <a:defRPr sz="1800" b="1" kern="1200">
                          <a:solidFill>
                            <a:schemeClr val="lt1"/>
                          </a:solidFill>
                          <a:latin typeface="Calibri" panose="020F0502020204030204"/>
                          <a:ea typeface=""/>
                          <a:cs typeface=""/>
                        </a:defRPr>
                      </a:lvl2pPr>
                      <a:lvl3pPr marL="914400" algn="l" defTabSz="914400" rtl="0" eaLnBrk="1" latinLnBrk="0" hangingPunct="1">
                        <a:defRPr sz="1800" b="1" kern="1200">
                          <a:solidFill>
                            <a:schemeClr val="lt1"/>
                          </a:solidFill>
                          <a:latin typeface="Calibri" panose="020F0502020204030204"/>
                          <a:ea typeface=""/>
                          <a:cs typeface=""/>
                        </a:defRPr>
                      </a:lvl3pPr>
                      <a:lvl4pPr marL="1371600" algn="l" defTabSz="914400" rtl="0" eaLnBrk="1" latinLnBrk="0" hangingPunct="1">
                        <a:defRPr sz="1800" b="1" kern="1200">
                          <a:solidFill>
                            <a:schemeClr val="lt1"/>
                          </a:solidFill>
                          <a:latin typeface="Calibri" panose="020F0502020204030204"/>
                          <a:ea typeface=""/>
                          <a:cs typeface=""/>
                        </a:defRPr>
                      </a:lvl4pPr>
                      <a:lvl5pPr marL="1828800" algn="l" defTabSz="914400" rtl="0" eaLnBrk="1" latinLnBrk="0" hangingPunct="1">
                        <a:defRPr sz="1800" b="1" kern="1200">
                          <a:solidFill>
                            <a:schemeClr val="lt1"/>
                          </a:solidFill>
                          <a:latin typeface="Calibri" panose="020F0502020204030204"/>
                          <a:ea typeface=""/>
                          <a:cs typeface=""/>
                        </a:defRPr>
                      </a:lvl5pPr>
                      <a:lvl6pPr marL="2286000" algn="l" defTabSz="914400" rtl="0" eaLnBrk="1" latinLnBrk="0" hangingPunct="1">
                        <a:defRPr sz="1800" b="1" kern="1200">
                          <a:solidFill>
                            <a:schemeClr val="lt1"/>
                          </a:solidFill>
                          <a:latin typeface="Calibri" panose="020F0502020204030204"/>
                          <a:ea typeface=""/>
                          <a:cs typeface=""/>
                        </a:defRPr>
                      </a:lvl6pPr>
                      <a:lvl7pPr marL="2743200" algn="l" defTabSz="914400" rtl="0" eaLnBrk="1" latinLnBrk="0" hangingPunct="1">
                        <a:defRPr sz="1800" b="1" kern="1200">
                          <a:solidFill>
                            <a:schemeClr val="lt1"/>
                          </a:solidFill>
                          <a:latin typeface="Calibri" panose="020F0502020204030204"/>
                          <a:ea typeface=""/>
                          <a:cs typeface=""/>
                        </a:defRPr>
                      </a:lvl7pPr>
                      <a:lvl8pPr marL="3200400" algn="l" defTabSz="914400" rtl="0" eaLnBrk="1" latinLnBrk="0" hangingPunct="1">
                        <a:defRPr sz="1800" b="1" kern="1200">
                          <a:solidFill>
                            <a:schemeClr val="lt1"/>
                          </a:solidFill>
                          <a:latin typeface="Calibri" panose="020F0502020204030204"/>
                          <a:ea typeface=""/>
                          <a:cs typeface=""/>
                        </a:defRPr>
                      </a:lvl8pPr>
                      <a:lvl9pPr marL="3657600" algn="l" defTabSz="914400" rtl="0" eaLnBrk="1" latinLnBrk="0" hangingPunct="1">
                        <a:defRPr sz="1800" b="1" kern="1200">
                          <a:solidFill>
                            <a:schemeClr val="lt1"/>
                          </a:solidFill>
                          <a:latin typeface="Calibri" panose="020F0502020204030204"/>
                          <a:ea typeface=""/>
                          <a:cs typeface=""/>
                        </a:defRPr>
                      </a:lvl9pPr>
                    </a:lstStyle>
                    <a:p>
                      <a:pPr algn="ctr"/>
                      <a:r>
                        <a:rPr lang="en-ZA" sz="2400" dirty="0" smtClean="0">
                          <a:solidFill>
                            <a:schemeClr val="tx1"/>
                          </a:solidFill>
                        </a:rPr>
                        <a:t>OVERALL</a:t>
                      </a:r>
                      <a:r>
                        <a:rPr lang="en-ZA" sz="2400" baseline="0" dirty="0" smtClean="0">
                          <a:solidFill>
                            <a:schemeClr val="tx1"/>
                          </a:solidFill>
                        </a:rPr>
                        <a:t> PERFORMANCE</a:t>
                      </a:r>
                      <a:endParaRPr lang="en-ZA" sz="2400" dirty="0">
                        <a:solidFill>
                          <a:schemeClr val="tx1"/>
                        </a:solidFill>
                      </a:endParaRPr>
                    </a:p>
                  </a:txBody>
                  <a:tcPr>
                    <a:lnL w="12700" cmpd="sng">
                      <a:solidFill>
                        <a:sysClr val="window" lastClr="FFFFFF"/>
                      </a:solidFill>
                    </a:lnL>
                    <a:lnR w="12700" cap="flat" cmpd="sng" algn="ctr">
                      <a:solidFill>
                        <a:sysClr val="window" lastClr="FFFFFF"/>
                      </a:solidFill>
                      <a:prstDash val="solid"/>
                      <a:round/>
                      <a:headEnd type="none" w="med" len="med"/>
                      <a:tailEnd type="none" w="med" len="med"/>
                    </a:lnR>
                    <a:lnT w="12700" cmpd="sng">
                      <a:solidFill>
                        <a:sysClr val="window" lastClr="FFFFFF"/>
                      </a:solidFill>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5B9BD5"/>
                    </a:solidFill>
                  </a:tcPr>
                </a:tc>
                <a:tc hMerge="1">
                  <a:txBody>
                    <a:bodyPr/>
                    <a:lstStyle>
                      <a:lvl1pPr marL="0" algn="l" defTabSz="914400" rtl="0" eaLnBrk="1" latinLnBrk="0" hangingPunct="1">
                        <a:defRPr sz="1800" b="1" kern="1200">
                          <a:solidFill>
                            <a:schemeClr val="lt1"/>
                          </a:solidFill>
                          <a:latin typeface="Calibri" panose="020F0502020204030204"/>
                          <a:ea typeface=""/>
                          <a:cs typeface=""/>
                        </a:defRPr>
                      </a:lvl1pPr>
                      <a:lvl2pPr marL="457200" algn="l" defTabSz="914400" rtl="0" eaLnBrk="1" latinLnBrk="0" hangingPunct="1">
                        <a:defRPr sz="1800" b="1" kern="1200">
                          <a:solidFill>
                            <a:schemeClr val="lt1"/>
                          </a:solidFill>
                          <a:latin typeface="Calibri" panose="020F0502020204030204"/>
                          <a:ea typeface=""/>
                          <a:cs typeface=""/>
                        </a:defRPr>
                      </a:lvl2pPr>
                      <a:lvl3pPr marL="914400" algn="l" defTabSz="914400" rtl="0" eaLnBrk="1" latinLnBrk="0" hangingPunct="1">
                        <a:defRPr sz="1800" b="1" kern="1200">
                          <a:solidFill>
                            <a:schemeClr val="lt1"/>
                          </a:solidFill>
                          <a:latin typeface="Calibri" panose="020F0502020204030204"/>
                          <a:ea typeface=""/>
                          <a:cs typeface=""/>
                        </a:defRPr>
                      </a:lvl3pPr>
                      <a:lvl4pPr marL="1371600" algn="l" defTabSz="914400" rtl="0" eaLnBrk="1" latinLnBrk="0" hangingPunct="1">
                        <a:defRPr sz="1800" b="1" kern="1200">
                          <a:solidFill>
                            <a:schemeClr val="lt1"/>
                          </a:solidFill>
                          <a:latin typeface="Calibri" panose="020F0502020204030204"/>
                          <a:ea typeface=""/>
                          <a:cs typeface=""/>
                        </a:defRPr>
                      </a:lvl4pPr>
                      <a:lvl5pPr marL="1828800" algn="l" defTabSz="914400" rtl="0" eaLnBrk="1" latinLnBrk="0" hangingPunct="1">
                        <a:defRPr sz="1800" b="1" kern="1200">
                          <a:solidFill>
                            <a:schemeClr val="lt1"/>
                          </a:solidFill>
                          <a:latin typeface="Calibri" panose="020F0502020204030204"/>
                          <a:ea typeface=""/>
                          <a:cs typeface=""/>
                        </a:defRPr>
                      </a:lvl5pPr>
                      <a:lvl6pPr marL="2286000" algn="l" defTabSz="914400" rtl="0" eaLnBrk="1" latinLnBrk="0" hangingPunct="1">
                        <a:defRPr sz="1800" b="1" kern="1200">
                          <a:solidFill>
                            <a:schemeClr val="lt1"/>
                          </a:solidFill>
                          <a:latin typeface="Calibri" panose="020F0502020204030204"/>
                          <a:ea typeface=""/>
                          <a:cs typeface=""/>
                        </a:defRPr>
                      </a:lvl6pPr>
                      <a:lvl7pPr marL="2743200" algn="l" defTabSz="914400" rtl="0" eaLnBrk="1" latinLnBrk="0" hangingPunct="1">
                        <a:defRPr sz="1800" b="1" kern="1200">
                          <a:solidFill>
                            <a:schemeClr val="lt1"/>
                          </a:solidFill>
                          <a:latin typeface="Calibri" panose="020F0502020204030204"/>
                          <a:ea typeface=""/>
                          <a:cs typeface=""/>
                        </a:defRPr>
                      </a:lvl7pPr>
                      <a:lvl8pPr marL="3200400" algn="l" defTabSz="914400" rtl="0" eaLnBrk="1" latinLnBrk="0" hangingPunct="1">
                        <a:defRPr sz="1800" b="1" kern="1200">
                          <a:solidFill>
                            <a:schemeClr val="lt1"/>
                          </a:solidFill>
                          <a:latin typeface="Calibri" panose="020F0502020204030204"/>
                          <a:ea typeface=""/>
                          <a:cs typeface=""/>
                        </a:defRPr>
                      </a:lvl8pPr>
                      <a:lvl9pPr marL="3657600" algn="l" defTabSz="914400" rtl="0" eaLnBrk="1" latinLnBrk="0" hangingPunct="1">
                        <a:defRPr sz="1800" b="1" kern="1200">
                          <a:solidFill>
                            <a:schemeClr val="lt1"/>
                          </a:solidFill>
                          <a:latin typeface="Calibri" panose="020F0502020204030204"/>
                          <a:ea typeface=""/>
                          <a:cs typeface=""/>
                        </a:defRPr>
                      </a:lvl9pPr>
                    </a:lstStyle>
                    <a:p>
                      <a:endParaRPr lang="en-ZA" dirty="0"/>
                    </a:p>
                  </a:txBody>
                  <a:tcP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5B9BD5"/>
                    </a:solidFill>
                  </a:tcPr>
                </a:tc>
              </a:tr>
              <a:tr h="835310">
                <a:tc>
                  <a:txBody>
                    <a:bodyPr/>
                    <a:lstStyle>
                      <a:lvl1pPr marL="0" algn="l" defTabSz="914400" rtl="0" eaLnBrk="1" latinLnBrk="0" hangingPunct="1">
                        <a:defRPr sz="1800" kern="1200">
                          <a:solidFill>
                            <a:schemeClr val="dk1"/>
                          </a:solidFill>
                          <a:latin typeface="Calibri" panose="020F0502020204030204"/>
                          <a:ea typeface=""/>
                          <a:cs typeface=""/>
                        </a:defRPr>
                      </a:lvl1pPr>
                      <a:lvl2pPr marL="457200" algn="l" defTabSz="914400" rtl="0" eaLnBrk="1" latinLnBrk="0" hangingPunct="1">
                        <a:defRPr sz="1800" kern="1200">
                          <a:solidFill>
                            <a:schemeClr val="dk1"/>
                          </a:solidFill>
                          <a:latin typeface="Calibri" panose="020F0502020204030204"/>
                          <a:ea typeface=""/>
                          <a:cs typeface=""/>
                        </a:defRPr>
                      </a:lvl2pPr>
                      <a:lvl3pPr marL="914400" algn="l" defTabSz="914400" rtl="0" eaLnBrk="1" latinLnBrk="0" hangingPunct="1">
                        <a:defRPr sz="1800" kern="1200">
                          <a:solidFill>
                            <a:schemeClr val="dk1"/>
                          </a:solidFill>
                          <a:latin typeface="Calibri" panose="020F0502020204030204"/>
                          <a:ea typeface=""/>
                          <a:cs typeface=""/>
                        </a:defRPr>
                      </a:lvl3pPr>
                      <a:lvl4pPr marL="1371600" algn="l" defTabSz="914400" rtl="0" eaLnBrk="1" latinLnBrk="0" hangingPunct="1">
                        <a:defRPr sz="1800" kern="1200">
                          <a:solidFill>
                            <a:schemeClr val="dk1"/>
                          </a:solidFill>
                          <a:latin typeface="Calibri" panose="020F0502020204030204"/>
                          <a:ea typeface=""/>
                          <a:cs typeface=""/>
                        </a:defRPr>
                      </a:lvl4pPr>
                      <a:lvl5pPr marL="1828800" algn="l" defTabSz="914400" rtl="0" eaLnBrk="1" latinLnBrk="0" hangingPunct="1">
                        <a:defRPr sz="1800" kern="1200">
                          <a:solidFill>
                            <a:schemeClr val="dk1"/>
                          </a:solidFill>
                          <a:latin typeface="Calibri" panose="020F0502020204030204"/>
                          <a:ea typeface=""/>
                          <a:cs typeface=""/>
                        </a:defRPr>
                      </a:lvl5pPr>
                      <a:lvl6pPr marL="2286000" algn="l" defTabSz="914400" rtl="0" eaLnBrk="1" latinLnBrk="0" hangingPunct="1">
                        <a:defRPr sz="1800" kern="1200">
                          <a:solidFill>
                            <a:schemeClr val="dk1"/>
                          </a:solidFill>
                          <a:latin typeface="Calibri" panose="020F0502020204030204"/>
                          <a:ea typeface=""/>
                          <a:cs typeface=""/>
                        </a:defRPr>
                      </a:lvl6pPr>
                      <a:lvl7pPr marL="2743200" algn="l" defTabSz="914400" rtl="0" eaLnBrk="1" latinLnBrk="0" hangingPunct="1">
                        <a:defRPr sz="1800" kern="1200">
                          <a:solidFill>
                            <a:schemeClr val="dk1"/>
                          </a:solidFill>
                          <a:latin typeface="Calibri" panose="020F0502020204030204"/>
                          <a:ea typeface=""/>
                          <a:cs typeface=""/>
                        </a:defRPr>
                      </a:lvl7pPr>
                      <a:lvl8pPr marL="3200400" algn="l" defTabSz="914400" rtl="0" eaLnBrk="1" latinLnBrk="0" hangingPunct="1">
                        <a:defRPr sz="1800" kern="1200">
                          <a:solidFill>
                            <a:schemeClr val="dk1"/>
                          </a:solidFill>
                          <a:latin typeface="Calibri" panose="020F0502020204030204"/>
                          <a:ea typeface=""/>
                          <a:cs typeface=""/>
                        </a:defRPr>
                      </a:lvl8pPr>
                      <a:lvl9pPr marL="3657600" algn="l" defTabSz="914400" rtl="0" eaLnBrk="1" latinLnBrk="0" hangingPunct="1">
                        <a:defRPr sz="1800" kern="1200">
                          <a:solidFill>
                            <a:schemeClr val="dk1"/>
                          </a:solidFill>
                          <a:latin typeface="Calibri" panose="020F0502020204030204"/>
                          <a:ea typeface=""/>
                          <a:cs typeface=""/>
                        </a:defRPr>
                      </a:lvl9pPr>
                    </a:lstStyle>
                    <a:p>
                      <a:r>
                        <a:rPr lang="en-ZA" sz="1600" dirty="0" smtClean="0">
                          <a:latin typeface="Arial" panose="020B0604020202020204" pitchFamily="34" charset="0"/>
                          <a:cs typeface="Arial" panose="020B0604020202020204" pitchFamily="34" charset="0"/>
                        </a:rPr>
                        <a:t>TARGETS ACHIEVED</a:t>
                      </a:r>
                      <a:endParaRPr lang="en-ZA" sz="1600" dirty="0">
                        <a:latin typeface="Arial" panose="020B0604020202020204" pitchFamily="34" charset="0"/>
                        <a:cs typeface="Arial" panose="020B0604020202020204" pitchFamily="34" charset="0"/>
                      </a:endParaRPr>
                    </a:p>
                  </a:txBody>
                  <a:tcPr marT="45754" marB="45754">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40000"/>
                      </a:srgbClr>
                    </a:solidFill>
                  </a:tcPr>
                </a:tc>
                <a:tc>
                  <a:txBody>
                    <a:bodyPr/>
                    <a:lstStyle>
                      <a:lvl1pPr marL="0" algn="l" defTabSz="914400" rtl="0" eaLnBrk="1" latinLnBrk="0" hangingPunct="1">
                        <a:defRPr sz="1800" kern="1200">
                          <a:solidFill>
                            <a:schemeClr val="dk1"/>
                          </a:solidFill>
                          <a:latin typeface="Calibri" panose="020F0502020204030204"/>
                          <a:ea typeface=""/>
                          <a:cs typeface=""/>
                        </a:defRPr>
                      </a:lvl1pPr>
                      <a:lvl2pPr marL="457200" algn="l" defTabSz="914400" rtl="0" eaLnBrk="1" latinLnBrk="0" hangingPunct="1">
                        <a:defRPr sz="1800" kern="1200">
                          <a:solidFill>
                            <a:schemeClr val="dk1"/>
                          </a:solidFill>
                          <a:latin typeface="Calibri" panose="020F0502020204030204"/>
                          <a:ea typeface=""/>
                          <a:cs typeface=""/>
                        </a:defRPr>
                      </a:lvl2pPr>
                      <a:lvl3pPr marL="914400" algn="l" defTabSz="914400" rtl="0" eaLnBrk="1" latinLnBrk="0" hangingPunct="1">
                        <a:defRPr sz="1800" kern="1200">
                          <a:solidFill>
                            <a:schemeClr val="dk1"/>
                          </a:solidFill>
                          <a:latin typeface="Calibri" panose="020F0502020204030204"/>
                          <a:ea typeface=""/>
                          <a:cs typeface=""/>
                        </a:defRPr>
                      </a:lvl3pPr>
                      <a:lvl4pPr marL="1371600" algn="l" defTabSz="914400" rtl="0" eaLnBrk="1" latinLnBrk="0" hangingPunct="1">
                        <a:defRPr sz="1800" kern="1200">
                          <a:solidFill>
                            <a:schemeClr val="dk1"/>
                          </a:solidFill>
                          <a:latin typeface="Calibri" panose="020F0502020204030204"/>
                          <a:ea typeface=""/>
                          <a:cs typeface=""/>
                        </a:defRPr>
                      </a:lvl4pPr>
                      <a:lvl5pPr marL="1828800" algn="l" defTabSz="914400" rtl="0" eaLnBrk="1" latinLnBrk="0" hangingPunct="1">
                        <a:defRPr sz="1800" kern="1200">
                          <a:solidFill>
                            <a:schemeClr val="dk1"/>
                          </a:solidFill>
                          <a:latin typeface="Calibri" panose="020F0502020204030204"/>
                          <a:ea typeface=""/>
                          <a:cs typeface=""/>
                        </a:defRPr>
                      </a:lvl5pPr>
                      <a:lvl6pPr marL="2286000" algn="l" defTabSz="914400" rtl="0" eaLnBrk="1" latinLnBrk="0" hangingPunct="1">
                        <a:defRPr sz="1800" kern="1200">
                          <a:solidFill>
                            <a:schemeClr val="dk1"/>
                          </a:solidFill>
                          <a:latin typeface="Calibri" panose="020F0502020204030204"/>
                          <a:ea typeface=""/>
                          <a:cs typeface=""/>
                        </a:defRPr>
                      </a:lvl6pPr>
                      <a:lvl7pPr marL="2743200" algn="l" defTabSz="914400" rtl="0" eaLnBrk="1" latinLnBrk="0" hangingPunct="1">
                        <a:defRPr sz="1800" kern="1200">
                          <a:solidFill>
                            <a:schemeClr val="dk1"/>
                          </a:solidFill>
                          <a:latin typeface="Calibri" panose="020F0502020204030204"/>
                          <a:ea typeface=""/>
                          <a:cs typeface=""/>
                        </a:defRPr>
                      </a:lvl7pPr>
                      <a:lvl8pPr marL="3200400" algn="l" defTabSz="914400" rtl="0" eaLnBrk="1" latinLnBrk="0" hangingPunct="1">
                        <a:defRPr sz="1800" kern="1200">
                          <a:solidFill>
                            <a:schemeClr val="dk1"/>
                          </a:solidFill>
                          <a:latin typeface="Calibri" panose="020F0502020204030204"/>
                          <a:ea typeface=""/>
                          <a:cs typeface=""/>
                        </a:defRPr>
                      </a:lvl8pPr>
                      <a:lvl9pPr marL="3657600" algn="l" defTabSz="914400" rtl="0" eaLnBrk="1" latinLnBrk="0" hangingPunct="1">
                        <a:defRPr sz="1800" kern="1200">
                          <a:solidFill>
                            <a:schemeClr val="dk1"/>
                          </a:solidFill>
                          <a:latin typeface="Calibri" panose="020F0502020204030204"/>
                          <a:ea typeface=""/>
                          <a:cs typeface=""/>
                        </a:defRPr>
                      </a:lvl9pPr>
                    </a:lstStyle>
                    <a:p>
                      <a:r>
                        <a:rPr lang="en-ZA" dirty="0" smtClean="0"/>
                        <a:t>12</a:t>
                      </a:r>
                      <a:endParaRPr lang="en-ZA" dirty="0"/>
                    </a:p>
                  </a:txBody>
                  <a:tcPr>
                    <a:lnL w="12700" cap="flat" cmpd="sng" algn="ctr">
                      <a:solidFill>
                        <a:sysClr val="window" lastClr="FFFFFF"/>
                      </a:solidFill>
                      <a:prstDash val="solid"/>
                      <a:round/>
                      <a:headEnd type="none" w="med" len="med"/>
                      <a:tailEnd type="none" w="med" len="med"/>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40000"/>
                      </a:srgbClr>
                    </a:solidFill>
                  </a:tcPr>
                </a:tc>
              </a:tr>
              <a:tr h="835310">
                <a:tc>
                  <a:txBody>
                    <a:bodyPr/>
                    <a:lstStyle>
                      <a:lvl1pPr marL="0" algn="l" defTabSz="914400" rtl="0" eaLnBrk="1" latinLnBrk="0" hangingPunct="1">
                        <a:defRPr sz="1800" kern="1200">
                          <a:solidFill>
                            <a:schemeClr val="dk1"/>
                          </a:solidFill>
                          <a:latin typeface="Calibri" panose="020F0502020204030204"/>
                          <a:ea typeface=""/>
                          <a:cs typeface=""/>
                        </a:defRPr>
                      </a:lvl1pPr>
                      <a:lvl2pPr marL="457200" algn="l" defTabSz="914400" rtl="0" eaLnBrk="1" latinLnBrk="0" hangingPunct="1">
                        <a:defRPr sz="1800" kern="1200">
                          <a:solidFill>
                            <a:schemeClr val="dk1"/>
                          </a:solidFill>
                          <a:latin typeface="Calibri" panose="020F0502020204030204"/>
                          <a:ea typeface=""/>
                          <a:cs typeface=""/>
                        </a:defRPr>
                      </a:lvl2pPr>
                      <a:lvl3pPr marL="914400" algn="l" defTabSz="914400" rtl="0" eaLnBrk="1" latinLnBrk="0" hangingPunct="1">
                        <a:defRPr sz="1800" kern="1200">
                          <a:solidFill>
                            <a:schemeClr val="dk1"/>
                          </a:solidFill>
                          <a:latin typeface="Calibri" panose="020F0502020204030204"/>
                          <a:ea typeface=""/>
                          <a:cs typeface=""/>
                        </a:defRPr>
                      </a:lvl3pPr>
                      <a:lvl4pPr marL="1371600" algn="l" defTabSz="914400" rtl="0" eaLnBrk="1" latinLnBrk="0" hangingPunct="1">
                        <a:defRPr sz="1800" kern="1200">
                          <a:solidFill>
                            <a:schemeClr val="dk1"/>
                          </a:solidFill>
                          <a:latin typeface="Calibri" panose="020F0502020204030204"/>
                          <a:ea typeface=""/>
                          <a:cs typeface=""/>
                        </a:defRPr>
                      </a:lvl4pPr>
                      <a:lvl5pPr marL="1828800" algn="l" defTabSz="914400" rtl="0" eaLnBrk="1" latinLnBrk="0" hangingPunct="1">
                        <a:defRPr sz="1800" kern="1200">
                          <a:solidFill>
                            <a:schemeClr val="dk1"/>
                          </a:solidFill>
                          <a:latin typeface="Calibri" panose="020F0502020204030204"/>
                          <a:ea typeface=""/>
                          <a:cs typeface=""/>
                        </a:defRPr>
                      </a:lvl5pPr>
                      <a:lvl6pPr marL="2286000" algn="l" defTabSz="914400" rtl="0" eaLnBrk="1" latinLnBrk="0" hangingPunct="1">
                        <a:defRPr sz="1800" kern="1200">
                          <a:solidFill>
                            <a:schemeClr val="dk1"/>
                          </a:solidFill>
                          <a:latin typeface="Calibri" panose="020F0502020204030204"/>
                          <a:ea typeface=""/>
                          <a:cs typeface=""/>
                        </a:defRPr>
                      </a:lvl6pPr>
                      <a:lvl7pPr marL="2743200" algn="l" defTabSz="914400" rtl="0" eaLnBrk="1" latinLnBrk="0" hangingPunct="1">
                        <a:defRPr sz="1800" kern="1200">
                          <a:solidFill>
                            <a:schemeClr val="dk1"/>
                          </a:solidFill>
                          <a:latin typeface="Calibri" panose="020F0502020204030204"/>
                          <a:ea typeface=""/>
                          <a:cs typeface=""/>
                        </a:defRPr>
                      </a:lvl7pPr>
                      <a:lvl8pPr marL="3200400" algn="l" defTabSz="914400" rtl="0" eaLnBrk="1" latinLnBrk="0" hangingPunct="1">
                        <a:defRPr sz="1800" kern="1200">
                          <a:solidFill>
                            <a:schemeClr val="dk1"/>
                          </a:solidFill>
                          <a:latin typeface="Calibri" panose="020F0502020204030204"/>
                          <a:ea typeface=""/>
                          <a:cs typeface=""/>
                        </a:defRPr>
                      </a:lvl8pPr>
                      <a:lvl9pPr marL="3657600" algn="l" defTabSz="914400" rtl="0" eaLnBrk="1" latinLnBrk="0" hangingPunct="1">
                        <a:defRPr sz="1800" kern="1200">
                          <a:solidFill>
                            <a:schemeClr val="dk1"/>
                          </a:solidFill>
                          <a:latin typeface="Calibri" panose="020F0502020204030204"/>
                          <a:ea typeface=""/>
                          <a:cs typeface=""/>
                        </a:defRPr>
                      </a:lvl9pPr>
                    </a:lstStyle>
                    <a:p>
                      <a:r>
                        <a:rPr lang="en-ZA" sz="1600" dirty="0" smtClean="0">
                          <a:latin typeface="Arial" panose="020B0604020202020204" pitchFamily="34" charset="0"/>
                          <a:cs typeface="Arial" panose="020B0604020202020204" pitchFamily="34" charset="0"/>
                        </a:rPr>
                        <a:t>TARGETS NOT ACHIEVED</a:t>
                      </a:r>
                      <a:endParaRPr lang="en-ZA" sz="1600" dirty="0">
                        <a:latin typeface="Arial" panose="020B0604020202020204" pitchFamily="34" charset="0"/>
                        <a:cs typeface="Arial" panose="020B0604020202020204" pitchFamily="34" charset="0"/>
                      </a:endParaRPr>
                    </a:p>
                  </a:txBody>
                  <a:tcPr marT="45754" marB="45754">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5B9BD5">
                        <a:tint val="20000"/>
                      </a:srgbClr>
                    </a:solidFill>
                  </a:tcPr>
                </a:tc>
                <a:tc>
                  <a:txBody>
                    <a:bodyPr/>
                    <a:lstStyle>
                      <a:lvl1pPr marL="0" algn="l" defTabSz="914400" rtl="0" eaLnBrk="1" latinLnBrk="0" hangingPunct="1">
                        <a:defRPr sz="1800" kern="1200">
                          <a:solidFill>
                            <a:schemeClr val="dk1"/>
                          </a:solidFill>
                          <a:latin typeface="Calibri" panose="020F0502020204030204"/>
                          <a:ea typeface=""/>
                          <a:cs typeface=""/>
                        </a:defRPr>
                      </a:lvl1pPr>
                      <a:lvl2pPr marL="457200" algn="l" defTabSz="914400" rtl="0" eaLnBrk="1" latinLnBrk="0" hangingPunct="1">
                        <a:defRPr sz="1800" kern="1200">
                          <a:solidFill>
                            <a:schemeClr val="dk1"/>
                          </a:solidFill>
                          <a:latin typeface="Calibri" panose="020F0502020204030204"/>
                          <a:ea typeface=""/>
                          <a:cs typeface=""/>
                        </a:defRPr>
                      </a:lvl2pPr>
                      <a:lvl3pPr marL="914400" algn="l" defTabSz="914400" rtl="0" eaLnBrk="1" latinLnBrk="0" hangingPunct="1">
                        <a:defRPr sz="1800" kern="1200">
                          <a:solidFill>
                            <a:schemeClr val="dk1"/>
                          </a:solidFill>
                          <a:latin typeface="Calibri" panose="020F0502020204030204"/>
                          <a:ea typeface=""/>
                          <a:cs typeface=""/>
                        </a:defRPr>
                      </a:lvl3pPr>
                      <a:lvl4pPr marL="1371600" algn="l" defTabSz="914400" rtl="0" eaLnBrk="1" latinLnBrk="0" hangingPunct="1">
                        <a:defRPr sz="1800" kern="1200">
                          <a:solidFill>
                            <a:schemeClr val="dk1"/>
                          </a:solidFill>
                          <a:latin typeface="Calibri" panose="020F0502020204030204"/>
                          <a:ea typeface=""/>
                          <a:cs typeface=""/>
                        </a:defRPr>
                      </a:lvl4pPr>
                      <a:lvl5pPr marL="1828800" algn="l" defTabSz="914400" rtl="0" eaLnBrk="1" latinLnBrk="0" hangingPunct="1">
                        <a:defRPr sz="1800" kern="1200">
                          <a:solidFill>
                            <a:schemeClr val="dk1"/>
                          </a:solidFill>
                          <a:latin typeface="Calibri" panose="020F0502020204030204"/>
                          <a:ea typeface=""/>
                          <a:cs typeface=""/>
                        </a:defRPr>
                      </a:lvl5pPr>
                      <a:lvl6pPr marL="2286000" algn="l" defTabSz="914400" rtl="0" eaLnBrk="1" latinLnBrk="0" hangingPunct="1">
                        <a:defRPr sz="1800" kern="1200">
                          <a:solidFill>
                            <a:schemeClr val="dk1"/>
                          </a:solidFill>
                          <a:latin typeface="Calibri" panose="020F0502020204030204"/>
                          <a:ea typeface=""/>
                          <a:cs typeface=""/>
                        </a:defRPr>
                      </a:lvl6pPr>
                      <a:lvl7pPr marL="2743200" algn="l" defTabSz="914400" rtl="0" eaLnBrk="1" latinLnBrk="0" hangingPunct="1">
                        <a:defRPr sz="1800" kern="1200">
                          <a:solidFill>
                            <a:schemeClr val="dk1"/>
                          </a:solidFill>
                          <a:latin typeface="Calibri" panose="020F0502020204030204"/>
                          <a:ea typeface=""/>
                          <a:cs typeface=""/>
                        </a:defRPr>
                      </a:lvl7pPr>
                      <a:lvl8pPr marL="3200400" algn="l" defTabSz="914400" rtl="0" eaLnBrk="1" latinLnBrk="0" hangingPunct="1">
                        <a:defRPr sz="1800" kern="1200">
                          <a:solidFill>
                            <a:schemeClr val="dk1"/>
                          </a:solidFill>
                          <a:latin typeface="Calibri" panose="020F0502020204030204"/>
                          <a:ea typeface=""/>
                          <a:cs typeface=""/>
                        </a:defRPr>
                      </a:lvl8pPr>
                      <a:lvl9pPr marL="3657600" algn="l" defTabSz="914400" rtl="0" eaLnBrk="1" latinLnBrk="0" hangingPunct="1">
                        <a:defRPr sz="1800" kern="1200">
                          <a:solidFill>
                            <a:schemeClr val="dk1"/>
                          </a:solidFill>
                          <a:latin typeface="Calibri" panose="020F0502020204030204"/>
                          <a:ea typeface=""/>
                          <a:cs typeface=""/>
                        </a:defRPr>
                      </a:lvl9pPr>
                    </a:lstStyle>
                    <a:p>
                      <a:r>
                        <a:rPr lang="en-ZA" dirty="0" smtClean="0"/>
                        <a:t>8</a:t>
                      </a:r>
                      <a:endParaRPr lang="en-ZA" dirty="0"/>
                    </a:p>
                  </a:txBody>
                  <a:tcPr>
                    <a:lnL w="12700" cap="flat" cmpd="sng" algn="ctr">
                      <a:solidFill>
                        <a:sysClr val="window" lastClr="FFFFFF"/>
                      </a:solidFill>
                      <a:prstDash val="solid"/>
                      <a:round/>
                      <a:headEnd type="none" w="med" len="med"/>
                      <a:tailEnd type="none" w="med" len="med"/>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20000"/>
                      </a:srgbClr>
                    </a:solidFill>
                  </a:tcPr>
                </a:tc>
              </a:tr>
              <a:tr h="830531">
                <a:tc>
                  <a:txBody>
                    <a:bodyPr/>
                    <a:lstStyle>
                      <a:lvl1pPr marL="0" algn="l" defTabSz="914400" rtl="0" eaLnBrk="1" latinLnBrk="0" hangingPunct="1">
                        <a:defRPr sz="1800" kern="1200">
                          <a:solidFill>
                            <a:schemeClr val="dk1"/>
                          </a:solidFill>
                          <a:latin typeface="Calibri" panose="020F0502020204030204"/>
                          <a:ea typeface=""/>
                          <a:cs typeface=""/>
                        </a:defRPr>
                      </a:lvl1pPr>
                      <a:lvl2pPr marL="457200" algn="l" defTabSz="914400" rtl="0" eaLnBrk="1" latinLnBrk="0" hangingPunct="1">
                        <a:defRPr sz="1800" kern="1200">
                          <a:solidFill>
                            <a:schemeClr val="dk1"/>
                          </a:solidFill>
                          <a:latin typeface="Calibri" panose="020F0502020204030204"/>
                          <a:ea typeface=""/>
                          <a:cs typeface=""/>
                        </a:defRPr>
                      </a:lvl2pPr>
                      <a:lvl3pPr marL="914400" algn="l" defTabSz="914400" rtl="0" eaLnBrk="1" latinLnBrk="0" hangingPunct="1">
                        <a:defRPr sz="1800" kern="1200">
                          <a:solidFill>
                            <a:schemeClr val="dk1"/>
                          </a:solidFill>
                          <a:latin typeface="Calibri" panose="020F0502020204030204"/>
                          <a:ea typeface=""/>
                          <a:cs typeface=""/>
                        </a:defRPr>
                      </a:lvl3pPr>
                      <a:lvl4pPr marL="1371600" algn="l" defTabSz="914400" rtl="0" eaLnBrk="1" latinLnBrk="0" hangingPunct="1">
                        <a:defRPr sz="1800" kern="1200">
                          <a:solidFill>
                            <a:schemeClr val="dk1"/>
                          </a:solidFill>
                          <a:latin typeface="Calibri" panose="020F0502020204030204"/>
                          <a:ea typeface=""/>
                          <a:cs typeface=""/>
                        </a:defRPr>
                      </a:lvl4pPr>
                      <a:lvl5pPr marL="1828800" algn="l" defTabSz="914400" rtl="0" eaLnBrk="1" latinLnBrk="0" hangingPunct="1">
                        <a:defRPr sz="1800" kern="1200">
                          <a:solidFill>
                            <a:schemeClr val="dk1"/>
                          </a:solidFill>
                          <a:latin typeface="Calibri" panose="020F0502020204030204"/>
                          <a:ea typeface=""/>
                          <a:cs typeface=""/>
                        </a:defRPr>
                      </a:lvl5pPr>
                      <a:lvl6pPr marL="2286000" algn="l" defTabSz="914400" rtl="0" eaLnBrk="1" latinLnBrk="0" hangingPunct="1">
                        <a:defRPr sz="1800" kern="1200">
                          <a:solidFill>
                            <a:schemeClr val="dk1"/>
                          </a:solidFill>
                          <a:latin typeface="Calibri" panose="020F0502020204030204"/>
                          <a:ea typeface=""/>
                          <a:cs typeface=""/>
                        </a:defRPr>
                      </a:lvl6pPr>
                      <a:lvl7pPr marL="2743200" algn="l" defTabSz="914400" rtl="0" eaLnBrk="1" latinLnBrk="0" hangingPunct="1">
                        <a:defRPr sz="1800" kern="1200">
                          <a:solidFill>
                            <a:schemeClr val="dk1"/>
                          </a:solidFill>
                          <a:latin typeface="Calibri" panose="020F0502020204030204"/>
                          <a:ea typeface=""/>
                          <a:cs typeface=""/>
                        </a:defRPr>
                      </a:lvl7pPr>
                      <a:lvl8pPr marL="3200400" algn="l" defTabSz="914400" rtl="0" eaLnBrk="1" latinLnBrk="0" hangingPunct="1">
                        <a:defRPr sz="1800" kern="1200">
                          <a:solidFill>
                            <a:schemeClr val="dk1"/>
                          </a:solidFill>
                          <a:latin typeface="Calibri" panose="020F0502020204030204"/>
                          <a:ea typeface=""/>
                          <a:cs typeface=""/>
                        </a:defRPr>
                      </a:lvl8pPr>
                      <a:lvl9pPr marL="3657600" algn="l" defTabSz="914400" rtl="0" eaLnBrk="1" latinLnBrk="0" hangingPunct="1">
                        <a:defRPr sz="1800" kern="1200">
                          <a:solidFill>
                            <a:schemeClr val="dk1"/>
                          </a:solidFill>
                          <a:latin typeface="Calibri" panose="020F0502020204030204"/>
                          <a:ea typeface=""/>
                          <a:cs typeface=""/>
                        </a:defRPr>
                      </a:lvl9pPr>
                    </a:lstStyle>
                    <a:p>
                      <a:r>
                        <a:rPr lang="en-ZA" sz="1600" dirty="0" smtClean="0">
                          <a:latin typeface="Arial" panose="020B0604020202020204" pitchFamily="34" charset="0"/>
                          <a:cs typeface="Arial" panose="020B0604020202020204" pitchFamily="34" charset="0"/>
                        </a:rPr>
                        <a:t>PERCENTAGE FOR ANNUAL</a:t>
                      </a:r>
                      <a:r>
                        <a:rPr lang="en-ZA" sz="1600" baseline="0" dirty="0" smtClean="0">
                          <a:latin typeface="Arial" panose="020B0604020202020204" pitchFamily="34" charset="0"/>
                          <a:cs typeface="Arial" panose="020B0604020202020204" pitchFamily="34" charset="0"/>
                        </a:rPr>
                        <a:t> </a:t>
                      </a:r>
                      <a:r>
                        <a:rPr lang="en-ZA" sz="1600" dirty="0" smtClean="0">
                          <a:latin typeface="Arial" panose="020B0604020202020204" pitchFamily="34" charset="0"/>
                          <a:cs typeface="Arial" panose="020B0604020202020204" pitchFamily="34" charset="0"/>
                        </a:rPr>
                        <a:t>PERFORMANCE</a:t>
                      </a:r>
                      <a:endParaRPr lang="en-ZA" sz="1600" dirty="0">
                        <a:latin typeface="Arial" panose="020B0604020202020204" pitchFamily="34" charset="0"/>
                        <a:cs typeface="Arial" panose="020B0604020202020204" pitchFamily="34" charset="0"/>
                      </a:endParaRPr>
                    </a:p>
                  </a:txBody>
                  <a:tcPr marT="45754" marB="45754">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5B9BD5">
                        <a:tint val="40000"/>
                      </a:srgbClr>
                    </a:solidFill>
                  </a:tcPr>
                </a:tc>
                <a:tc>
                  <a:txBody>
                    <a:bodyPr/>
                    <a:lstStyle>
                      <a:lvl1pPr marL="0" algn="l" defTabSz="914400" rtl="0" eaLnBrk="1" latinLnBrk="0" hangingPunct="1">
                        <a:defRPr sz="1800" kern="1200">
                          <a:solidFill>
                            <a:schemeClr val="dk1"/>
                          </a:solidFill>
                          <a:latin typeface="Calibri" panose="020F0502020204030204"/>
                          <a:ea typeface=""/>
                          <a:cs typeface=""/>
                        </a:defRPr>
                      </a:lvl1pPr>
                      <a:lvl2pPr marL="457200" algn="l" defTabSz="914400" rtl="0" eaLnBrk="1" latinLnBrk="0" hangingPunct="1">
                        <a:defRPr sz="1800" kern="1200">
                          <a:solidFill>
                            <a:schemeClr val="dk1"/>
                          </a:solidFill>
                          <a:latin typeface="Calibri" panose="020F0502020204030204"/>
                          <a:ea typeface=""/>
                          <a:cs typeface=""/>
                        </a:defRPr>
                      </a:lvl2pPr>
                      <a:lvl3pPr marL="914400" algn="l" defTabSz="914400" rtl="0" eaLnBrk="1" latinLnBrk="0" hangingPunct="1">
                        <a:defRPr sz="1800" kern="1200">
                          <a:solidFill>
                            <a:schemeClr val="dk1"/>
                          </a:solidFill>
                          <a:latin typeface="Calibri" panose="020F0502020204030204"/>
                          <a:ea typeface=""/>
                          <a:cs typeface=""/>
                        </a:defRPr>
                      </a:lvl3pPr>
                      <a:lvl4pPr marL="1371600" algn="l" defTabSz="914400" rtl="0" eaLnBrk="1" latinLnBrk="0" hangingPunct="1">
                        <a:defRPr sz="1800" kern="1200">
                          <a:solidFill>
                            <a:schemeClr val="dk1"/>
                          </a:solidFill>
                          <a:latin typeface="Calibri" panose="020F0502020204030204"/>
                          <a:ea typeface=""/>
                          <a:cs typeface=""/>
                        </a:defRPr>
                      </a:lvl4pPr>
                      <a:lvl5pPr marL="1828800" algn="l" defTabSz="914400" rtl="0" eaLnBrk="1" latinLnBrk="0" hangingPunct="1">
                        <a:defRPr sz="1800" kern="1200">
                          <a:solidFill>
                            <a:schemeClr val="dk1"/>
                          </a:solidFill>
                          <a:latin typeface="Calibri" panose="020F0502020204030204"/>
                          <a:ea typeface=""/>
                          <a:cs typeface=""/>
                        </a:defRPr>
                      </a:lvl5pPr>
                      <a:lvl6pPr marL="2286000" algn="l" defTabSz="914400" rtl="0" eaLnBrk="1" latinLnBrk="0" hangingPunct="1">
                        <a:defRPr sz="1800" kern="1200">
                          <a:solidFill>
                            <a:schemeClr val="dk1"/>
                          </a:solidFill>
                          <a:latin typeface="Calibri" panose="020F0502020204030204"/>
                          <a:ea typeface=""/>
                          <a:cs typeface=""/>
                        </a:defRPr>
                      </a:lvl6pPr>
                      <a:lvl7pPr marL="2743200" algn="l" defTabSz="914400" rtl="0" eaLnBrk="1" latinLnBrk="0" hangingPunct="1">
                        <a:defRPr sz="1800" kern="1200">
                          <a:solidFill>
                            <a:schemeClr val="dk1"/>
                          </a:solidFill>
                          <a:latin typeface="Calibri" panose="020F0502020204030204"/>
                          <a:ea typeface=""/>
                          <a:cs typeface=""/>
                        </a:defRPr>
                      </a:lvl7pPr>
                      <a:lvl8pPr marL="3200400" algn="l" defTabSz="914400" rtl="0" eaLnBrk="1" latinLnBrk="0" hangingPunct="1">
                        <a:defRPr sz="1800" kern="1200">
                          <a:solidFill>
                            <a:schemeClr val="dk1"/>
                          </a:solidFill>
                          <a:latin typeface="Calibri" panose="020F0502020204030204"/>
                          <a:ea typeface=""/>
                          <a:cs typeface=""/>
                        </a:defRPr>
                      </a:lvl8pPr>
                      <a:lvl9pPr marL="3657600" algn="l" defTabSz="914400" rtl="0" eaLnBrk="1" latinLnBrk="0" hangingPunct="1">
                        <a:defRPr sz="1800" kern="1200">
                          <a:solidFill>
                            <a:schemeClr val="dk1"/>
                          </a:solidFill>
                          <a:latin typeface="Calibri" panose="020F0502020204030204"/>
                          <a:ea typeface=""/>
                          <a:cs typeface=""/>
                        </a:defRPr>
                      </a:lvl9pPr>
                    </a:lstStyle>
                    <a:p>
                      <a:r>
                        <a:rPr lang="en-ZA" dirty="0" smtClean="0"/>
                        <a:t>66.6%</a:t>
                      </a:r>
                      <a:endParaRPr lang="en-ZA" dirty="0"/>
                    </a:p>
                  </a:txBody>
                  <a:tcPr>
                    <a:lnL w="12700" cap="flat" cmpd="sng" algn="ctr">
                      <a:solidFill>
                        <a:sysClr val="window" lastClr="FFFFFF"/>
                      </a:solidFill>
                      <a:prstDash val="solid"/>
                      <a:round/>
                      <a:headEnd type="none" w="med" len="med"/>
                      <a:tailEnd type="none" w="med" len="med"/>
                    </a:lnL>
                    <a:lnR w="12700" cmpd="sng">
                      <a:solidFill>
                        <a:sysClr val="window" lastClr="FFFFFF"/>
                      </a:solidFill>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5B9BD5">
                        <a:tint val="40000"/>
                      </a:srgbClr>
                    </a:solidFill>
                  </a:tcPr>
                </a:tc>
              </a:tr>
              <a:tr h="984228">
                <a:tc>
                  <a:txBody>
                    <a:bodyPr/>
                    <a:lstStyle>
                      <a:lvl1pPr marL="0" algn="l" defTabSz="914400" rtl="0" eaLnBrk="1" latinLnBrk="0" hangingPunct="1">
                        <a:defRPr sz="1800" kern="1200">
                          <a:solidFill>
                            <a:schemeClr val="dk1"/>
                          </a:solidFill>
                          <a:latin typeface="Calibri" panose="020F0502020204030204"/>
                          <a:ea typeface=""/>
                          <a:cs typeface=""/>
                        </a:defRPr>
                      </a:lvl1pPr>
                      <a:lvl2pPr marL="457200" algn="l" defTabSz="914400" rtl="0" eaLnBrk="1" latinLnBrk="0" hangingPunct="1">
                        <a:defRPr sz="1800" kern="1200">
                          <a:solidFill>
                            <a:schemeClr val="dk1"/>
                          </a:solidFill>
                          <a:latin typeface="Calibri" panose="020F0502020204030204"/>
                          <a:ea typeface=""/>
                          <a:cs typeface=""/>
                        </a:defRPr>
                      </a:lvl2pPr>
                      <a:lvl3pPr marL="914400" algn="l" defTabSz="914400" rtl="0" eaLnBrk="1" latinLnBrk="0" hangingPunct="1">
                        <a:defRPr sz="1800" kern="1200">
                          <a:solidFill>
                            <a:schemeClr val="dk1"/>
                          </a:solidFill>
                          <a:latin typeface="Calibri" panose="020F0502020204030204"/>
                          <a:ea typeface=""/>
                          <a:cs typeface=""/>
                        </a:defRPr>
                      </a:lvl3pPr>
                      <a:lvl4pPr marL="1371600" algn="l" defTabSz="914400" rtl="0" eaLnBrk="1" latinLnBrk="0" hangingPunct="1">
                        <a:defRPr sz="1800" kern="1200">
                          <a:solidFill>
                            <a:schemeClr val="dk1"/>
                          </a:solidFill>
                          <a:latin typeface="Calibri" panose="020F0502020204030204"/>
                          <a:ea typeface=""/>
                          <a:cs typeface=""/>
                        </a:defRPr>
                      </a:lvl4pPr>
                      <a:lvl5pPr marL="1828800" algn="l" defTabSz="914400" rtl="0" eaLnBrk="1" latinLnBrk="0" hangingPunct="1">
                        <a:defRPr sz="1800" kern="1200">
                          <a:solidFill>
                            <a:schemeClr val="dk1"/>
                          </a:solidFill>
                          <a:latin typeface="Calibri" panose="020F0502020204030204"/>
                          <a:ea typeface=""/>
                          <a:cs typeface=""/>
                        </a:defRPr>
                      </a:lvl5pPr>
                      <a:lvl6pPr marL="2286000" algn="l" defTabSz="914400" rtl="0" eaLnBrk="1" latinLnBrk="0" hangingPunct="1">
                        <a:defRPr sz="1800" kern="1200">
                          <a:solidFill>
                            <a:schemeClr val="dk1"/>
                          </a:solidFill>
                          <a:latin typeface="Calibri" panose="020F0502020204030204"/>
                          <a:ea typeface=""/>
                          <a:cs typeface=""/>
                        </a:defRPr>
                      </a:lvl6pPr>
                      <a:lvl7pPr marL="2743200" algn="l" defTabSz="914400" rtl="0" eaLnBrk="1" latinLnBrk="0" hangingPunct="1">
                        <a:defRPr sz="1800" kern="1200">
                          <a:solidFill>
                            <a:schemeClr val="dk1"/>
                          </a:solidFill>
                          <a:latin typeface="Calibri" panose="020F0502020204030204"/>
                          <a:ea typeface=""/>
                          <a:cs typeface=""/>
                        </a:defRPr>
                      </a:lvl7pPr>
                      <a:lvl8pPr marL="3200400" algn="l" defTabSz="914400" rtl="0" eaLnBrk="1" latinLnBrk="0" hangingPunct="1">
                        <a:defRPr sz="1800" kern="1200">
                          <a:solidFill>
                            <a:schemeClr val="dk1"/>
                          </a:solidFill>
                          <a:latin typeface="Calibri" panose="020F0502020204030204"/>
                          <a:ea typeface=""/>
                          <a:cs typeface=""/>
                        </a:defRPr>
                      </a:lvl8pPr>
                      <a:lvl9pPr marL="3657600" algn="l" defTabSz="914400" rtl="0" eaLnBrk="1" latinLnBrk="0" hangingPunct="1">
                        <a:defRPr sz="1800" kern="1200">
                          <a:solidFill>
                            <a:schemeClr val="dk1"/>
                          </a:solidFill>
                          <a:latin typeface="Calibri" panose="020F0502020204030204"/>
                          <a:ea typeface=""/>
                          <a:cs typeface=""/>
                        </a:defRPr>
                      </a:lvl9pPr>
                    </a:lstStyle>
                    <a:p>
                      <a:r>
                        <a:rPr lang="en-ZA" sz="1600" dirty="0" smtClean="0">
                          <a:solidFill>
                            <a:schemeClr val="tx1"/>
                          </a:solidFill>
                          <a:latin typeface="Arial" panose="020B0604020202020204" pitchFamily="34" charset="0"/>
                          <a:cs typeface="Arial" panose="020B0604020202020204" pitchFamily="34" charset="0"/>
                        </a:rPr>
                        <a:t>BUDGET </a:t>
                      </a:r>
                      <a:endParaRPr lang="en-ZA" sz="1600" dirty="0">
                        <a:solidFill>
                          <a:schemeClr val="tx1"/>
                        </a:solidFill>
                        <a:latin typeface="Arial" panose="020B0604020202020204" pitchFamily="34" charset="0"/>
                        <a:cs typeface="Arial" panose="020B0604020202020204" pitchFamily="34" charset="0"/>
                      </a:endParaRPr>
                    </a:p>
                  </a:txBody>
                  <a:tcPr marT="45754" marB="45754">
                    <a:lnL w="12700" cmpd="sng">
                      <a:solidFill>
                        <a:sysClr val="window" lastClr="FFFFFF"/>
                      </a:solidFill>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5B9BD5">
                        <a:tint val="40000"/>
                      </a:srgbClr>
                    </a:solidFill>
                  </a:tcPr>
                </a:tc>
                <a:tc>
                  <a:txBody>
                    <a:bodyPr/>
                    <a:lstStyle>
                      <a:lvl1pPr marL="0" algn="l" defTabSz="914400" rtl="0" eaLnBrk="1" latinLnBrk="0" hangingPunct="1">
                        <a:defRPr sz="1800" kern="1200">
                          <a:solidFill>
                            <a:schemeClr val="dk1"/>
                          </a:solidFill>
                          <a:latin typeface="Calibri" panose="020F0502020204030204"/>
                          <a:ea typeface=""/>
                          <a:cs typeface=""/>
                        </a:defRPr>
                      </a:lvl1pPr>
                      <a:lvl2pPr marL="457200" algn="l" defTabSz="914400" rtl="0" eaLnBrk="1" latinLnBrk="0" hangingPunct="1">
                        <a:defRPr sz="1800" kern="1200">
                          <a:solidFill>
                            <a:schemeClr val="dk1"/>
                          </a:solidFill>
                          <a:latin typeface="Calibri" panose="020F0502020204030204"/>
                          <a:ea typeface=""/>
                          <a:cs typeface=""/>
                        </a:defRPr>
                      </a:lvl2pPr>
                      <a:lvl3pPr marL="914400" algn="l" defTabSz="914400" rtl="0" eaLnBrk="1" latinLnBrk="0" hangingPunct="1">
                        <a:defRPr sz="1800" kern="1200">
                          <a:solidFill>
                            <a:schemeClr val="dk1"/>
                          </a:solidFill>
                          <a:latin typeface="Calibri" panose="020F0502020204030204"/>
                          <a:ea typeface=""/>
                          <a:cs typeface=""/>
                        </a:defRPr>
                      </a:lvl3pPr>
                      <a:lvl4pPr marL="1371600" algn="l" defTabSz="914400" rtl="0" eaLnBrk="1" latinLnBrk="0" hangingPunct="1">
                        <a:defRPr sz="1800" kern="1200">
                          <a:solidFill>
                            <a:schemeClr val="dk1"/>
                          </a:solidFill>
                          <a:latin typeface="Calibri" panose="020F0502020204030204"/>
                          <a:ea typeface=""/>
                          <a:cs typeface=""/>
                        </a:defRPr>
                      </a:lvl4pPr>
                      <a:lvl5pPr marL="1828800" algn="l" defTabSz="914400" rtl="0" eaLnBrk="1" latinLnBrk="0" hangingPunct="1">
                        <a:defRPr sz="1800" kern="1200">
                          <a:solidFill>
                            <a:schemeClr val="dk1"/>
                          </a:solidFill>
                          <a:latin typeface="Calibri" panose="020F0502020204030204"/>
                          <a:ea typeface=""/>
                          <a:cs typeface=""/>
                        </a:defRPr>
                      </a:lvl5pPr>
                      <a:lvl6pPr marL="2286000" algn="l" defTabSz="914400" rtl="0" eaLnBrk="1" latinLnBrk="0" hangingPunct="1">
                        <a:defRPr sz="1800" kern="1200">
                          <a:solidFill>
                            <a:schemeClr val="dk1"/>
                          </a:solidFill>
                          <a:latin typeface="Calibri" panose="020F0502020204030204"/>
                          <a:ea typeface=""/>
                          <a:cs typeface=""/>
                        </a:defRPr>
                      </a:lvl6pPr>
                      <a:lvl7pPr marL="2743200" algn="l" defTabSz="914400" rtl="0" eaLnBrk="1" latinLnBrk="0" hangingPunct="1">
                        <a:defRPr sz="1800" kern="1200">
                          <a:solidFill>
                            <a:schemeClr val="dk1"/>
                          </a:solidFill>
                          <a:latin typeface="Calibri" panose="020F0502020204030204"/>
                          <a:ea typeface=""/>
                          <a:cs typeface=""/>
                        </a:defRPr>
                      </a:lvl7pPr>
                      <a:lvl8pPr marL="3200400" algn="l" defTabSz="914400" rtl="0" eaLnBrk="1" latinLnBrk="0" hangingPunct="1">
                        <a:defRPr sz="1800" kern="1200">
                          <a:solidFill>
                            <a:schemeClr val="dk1"/>
                          </a:solidFill>
                          <a:latin typeface="Calibri" panose="020F0502020204030204"/>
                          <a:ea typeface=""/>
                          <a:cs typeface=""/>
                        </a:defRPr>
                      </a:lvl8pPr>
                      <a:lvl9pPr marL="3657600" algn="l" defTabSz="914400" rtl="0" eaLnBrk="1" latinLnBrk="0" hangingPunct="1">
                        <a:defRPr sz="1800" kern="1200">
                          <a:solidFill>
                            <a:schemeClr val="dk1"/>
                          </a:solidFill>
                          <a:latin typeface="Calibri" panose="020F0502020204030204"/>
                          <a:ea typeface=""/>
                          <a:cs typeface=""/>
                        </a:defRPr>
                      </a:lvl9pPr>
                    </a:lstStyle>
                    <a:p>
                      <a:r>
                        <a:rPr lang="en-US" dirty="0" smtClean="0">
                          <a:solidFill>
                            <a:schemeClr val="tx1"/>
                          </a:solidFill>
                        </a:rPr>
                        <a:t>R 5 304 804.20</a:t>
                      </a:r>
                      <a:endParaRPr lang="en-US" dirty="0">
                        <a:solidFill>
                          <a:schemeClr val="tx1"/>
                        </a:solidFill>
                      </a:endParaRPr>
                    </a:p>
                  </a:txBody>
                  <a:tcPr>
                    <a:lnL w="12700" cap="flat" cmpd="sng" algn="ctr">
                      <a:solidFill>
                        <a:sysClr val="window" lastClr="FFFFFF"/>
                      </a:solidFill>
                      <a:prstDash val="solid"/>
                      <a:round/>
                      <a:headEnd type="none" w="med" len="med"/>
                      <a:tailEnd type="none" w="med" len="med"/>
                    </a:lnL>
                    <a:lnR w="12700" cmpd="sng">
                      <a:solidFill>
                        <a:sysClr val="window" lastClr="FFFFFF"/>
                      </a:solidFill>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5B9BD5">
                        <a:tint val="40000"/>
                      </a:srgbClr>
                    </a:solidFill>
                  </a:tcPr>
                </a:tc>
              </a:tr>
              <a:tr h="984228">
                <a:tc>
                  <a:txBody>
                    <a:bodyPr/>
                    <a:lstStyle>
                      <a:lvl1pPr marL="0" algn="l" defTabSz="914400" rtl="0" eaLnBrk="1" latinLnBrk="0" hangingPunct="1">
                        <a:defRPr sz="1800" kern="1200">
                          <a:solidFill>
                            <a:schemeClr val="dk1"/>
                          </a:solidFill>
                          <a:latin typeface="Calibri" panose="020F0502020204030204"/>
                          <a:ea typeface=""/>
                          <a:cs typeface=""/>
                        </a:defRPr>
                      </a:lvl1pPr>
                      <a:lvl2pPr marL="457200" algn="l" defTabSz="914400" rtl="0" eaLnBrk="1" latinLnBrk="0" hangingPunct="1">
                        <a:defRPr sz="1800" kern="1200">
                          <a:solidFill>
                            <a:schemeClr val="dk1"/>
                          </a:solidFill>
                          <a:latin typeface="Calibri" panose="020F0502020204030204"/>
                          <a:ea typeface=""/>
                          <a:cs typeface=""/>
                        </a:defRPr>
                      </a:lvl2pPr>
                      <a:lvl3pPr marL="914400" algn="l" defTabSz="914400" rtl="0" eaLnBrk="1" latinLnBrk="0" hangingPunct="1">
                        <a:defRPr sz="1800" kern="1200">
                          <a:solidFill>
                            <a:schemeClr val="dk1"/>
                          </a:solidFill>
                          <a:latin typeface="Calibri" panose="020F0502020204030204"/>
                          <a:ea typeface=""/>
                          <a:cs typeface=""/>
                        </a:defRPr>
                      </a:lvl3pPr>
                      <a:lvl4pPr marL="1371600" algn="l" defTabSz="914400" rtl="0" eaLnBrk="1" latinLnBrk="0" hangingPunct="1">
                        <a:defRPr sz="1800" kern="1200">
                          <a:solidFill>
                            <a:schemeClr val="dk1"/>
                          </a:solidFill>
                          <a:latin typeface="Calibri" panose="020F0502020204030204"/>
                          <a:ea typeface=""/>
                          <a:cs typeface=""/>
                        </a:defRPr>
                      </a:lvl4pPr>
                      <a:lvl5pPr marL="1828800" algn="l" defTabSz="914400" rtl="0" eaLnBrk="1" latinLnBrk="0" hangingPunct="1">
                        <a:defRPr sz="1800" kern="1200">
                          <a:solidFill>
                            <a:schemeClr val="dk1"/>
                          </a:solidFill>
                          <a:latin typeface="Calibri" panose="020F0502020204030204"/>
                          <a:ea typeface=""/>
                          <a:cs typeface=""/>
                        </a:defRPr>
                      </a:lvl5pPr>
                      <a:lvl6pPr marL="2286000" algn="l" defTabSz="914400" rtl="0" eaLnBrk="1" latinLnBrk="0" hangingPunct="1">
                        <a:defRPr sz="1800" kern="1200">
                          <a:solidFill>
                            <a:schemeClr val="dk1"/>
                          </a:solidFill>
                          <a:latin typeface="Calibri" panose="020F0502020204030204"/>
                          <a:ea typeface=""/>
                          <a:cs typeface=""/>
                        </a:defRPr>
                      </a:lvl6pPr>
                      <a:lvl7pPr marL="2743200" algn="l" defTabSz="914400" rtl="0" eaLnBrk="1" latinLnBrk="0" hangingPunct="1">
                        <a:defRPr sz="1800" kern="1200">
                          <a:solidFill>
                            <a:schemeClr val="dk1"/>
                          </a:solidFill>
                          <a:latin typeface="Calibri" panose="020F0502020204030204"/>
                          <a:ea typeface=""/>
                          <a:cs typeface=""/>
                        </a:defRPr>
                      </a:lvl7pPr>
                      <a:lvl8pPr marL="3200400" algn="l" defTabSz="914400" rtl="0" eaLnBrk="1" latinLnBrk="0" hangingPunct="1">
                        <a:defRPr sz="1800" kern="1200">
                          <a:solidFill>
                            <a:schemeClr val="dk1"/>
                          </a:solidFill>
                          <a:latin typeface="Calibri" panose="020F0502020204030204"/>
                          <a:ea typeface=""/>
                          <a:cs typeface=""/>
                        </a:defRPr>
                      </a:lvl8pPr>
                      <a:lvl9pPr marL="3657600" algn="l" defTabSz="914400" rtl="0" eaLnBrk="1" latinLnBrk="0" hangingPunct="1">
                        <a:defRPr sz="1800" kern="1200">
                          <a:solidFill>
                            <a:schemeClr val="dk1"/>
                          </a:solidFill>
                          <a:latin typeface="Calibri" panose="020F0502020204030204"/>
                          <a:ea typeface=""/>
                          <a:cs typeface=""/>
                        </a:defRPr>
                      </a:lvl9pPr>
                    </a:lstStyle>
                    <a:p>
                      <a:r>
                        <a:rPr lang="en-ZA" sz="1600" dirty="0" smtClean="0">
                          <a:solidFill>
                            <a:schemeClr val="tx1"/>
                          </a:solidFill>
                          <a:latin typeface="Arial" panose="020B0604020202020204" pitchFamily="34" charset="0"/>
                          <a:cs typeface="Arial" panose="020B0604020202020204" pitchFamily="34" charset="0"/>
                        </a:rPr>
                        <a:t>EXPENDITURE </a:t>
                      </a:r>
                      <a:endParaRPr lang="en-ZA" sz="1600" dirty="0">
                        <a:solidFill>
                          <a:schemeClr val="tx1"/>
                        </a:solidFill>
                        <a:latin typeface="Arial" panose="020B0604020202020204" pitchFamily="34" charset="0"/>
                        <a:cs typeface="Arial" panose="020B0604020202020204" pitchFamily="34" charset="0"/>
                      </a:endParaRPr>
                    </a:p>
                  </a:txBody>
                  <a:tcPr marT="45754" marB="45754">
                    <a:lnL w="12700" cmpd="sng">
                      <a:solidFill>
                        <a:sysClr val="window" lastClr="FFFFFF"/>
                      </a:solidFill>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5B9BD5">
                        <a:tint val="40000"/>
                      </a:srgbClr>
                    </a:solidFill>
                  </a:tcPr>
                </a:tc>
                <a:tc>
                  <a:txBody>
                    <a:bodyPr/>
                    <a:lstStyle>
                      <a:lvl1pPr marL="0" algn="l" defTabSz="914400" rtl="0" eaLnBrk="1" latinLnBrk="0" hangingPunct="1">
                        <a:defRPr sz="1800" kern="1200">
                          <a:solidFill>
                            <a:schemeClr val="dk1"/>
                          </a:solidFill>
                          <a:latin typeface="Calibri" panose="020F0502020204030204"/>
                          <a:ea typeface=""/>
                          <a:cs typeface=""/>
                        </a:defRPr>
                      </a:lvl1pPr>
                      <a:lvl2pPr marL="457200" algn="l" defTabSz="914400" rtl="0" eaLnBrk="1" latinLnBrk="0" hangingPunct="1">
                        <a:defRPr sz="1800" kern="1200">
                          <a:solidFill>
                            <a:schemeClr val="dk1"/>
                          </a:solidFill>
                          <a:latin typeface="Calibri" panose="020F0502020204030204"/>
                          <a:ea typeface=""/>
                          <a:cs typeface=""/>
                        </a:defRPr>
                      </a:lvl2pPr>
                      <a:lvl3pPr marL="914400" algn="l" defTabSz="914400" rtl="0" eaLnBrk="1" latinLnBrk="0" hangingPunct="1">
                        <a:defRPr sz="1800" kern="1200">
                          <a:solidFill>
                            <a:schemeClr val="dk1"/>
                          </a:solidFill>
                          <a:latin typeface="Calibri" panose="020F0502020204030204"/>
                          <a:ea typeface=""/>
                          <a:cs typeface=""/>
                        </a:defRPr>
                      </a:lvl3pPr>
                      <a:lvl4pPr marL="1371600" algn="l" defTabSz="914400" rtl="0" eaLnBrk="1" latinLnBrk="0" hangingPunct="1">
                        <a:defRPr sz="1800" kern="1200">
                          <a:solidFill>
                            <a:schemeClr val="dk1"/>
                          </a:solidFill>
                          <a:latin typeface="Calibri" panose="020F0502020204030204"/>
                          <a:ea typeface=""/>
                          <a:cs typeface=""/>
                        </a:defRPr>
                      </a:lvl4pPr>
                      <a:lvl5pPr marL="1828800" algn="l" defTabSz="914400" rtl="0" eaLnBrk="1" latinLnBrk="0" hangingPunct="1">
                        <a:defRPr sz="1800" kern="1200">
                          <a:solidFill>
                            <a:schemeClr val="dk1"/>
                          </a:solidFill>
                          <a:latin typeface="Calibri" panose="020F0502020204030204"/>
                          <a:ea typeface=""/>
                          <a:cs typeface=""/>
                        </a:defRPr>
                      </a:lvl5pPr>
                      <a:lvl6pPr marL="2286000" algn="l" defTabSz="914400" rtl="0" eaLnBrk="1" latinLnBrk="0" hangingPunct="1">
                        <a:defRPr sz="1800" kern="1200">
                          <a:solidFill>
                            <a:schemeClr val="dk1"/>
                          </a:solidFill>
                          <a:latin typeface="Calibri" panose="020F0502020204030204"/>
                          <a:ea typeface=""/>
                          <a:cs typeface=""/>
                        </a:defRPr>
                      </a:lvl6pPr>
                      <a:lvl7pPr marL="2743200" algn="l" defTabSz="914400" rtl="0" eaLnBrk="1" latinLnBrk="0" hangingPunct="1">
                        <a:defRPr sz="1800" kern="1200">
                          <a:solidFill>
                            <a:schemeClr val="dk1"/>
                          </a:solidFill>
                          <a:latin typeface="Calibri" panose="020F0502020204030204"/>
                          <a:ea typeface=""/>
                          <a:cs typeface=""/>
                        </a:defRPr>
                      </a:lvl7pPr>
                      <a:lvl8pPr marL="3200400" algn="l" defTabSz="914400" rtl="0" eaLnBrk="1" latinLnBrk="0" hangingPunct="1">
                        <a:defRPr sz="1800" kern="1200">
                          <a:solidFill>
                            <a:schemeClr val="dk1"/>
                          </a:solidFill>
                          <a:latin typeface="Calibri" panose="020F0502020204030204"/>
                          <a:ea typeface=""/>
                          <a:cs typeface=""/>
                        </a:defRPr>
                      </a:lvl8pPr>
                      <a:lvl9pPr marL="3657600" algn="l" defTabSz="914400" rtl="0" eaLnBrk="1" latinLnBrk="0" hangingPunct="1">
                        <a:defRPr sz="1800" kern="1200">
                          <a:solidFill>
                            <a:schemeClr val="dk1"/>
                          </a:solidFill>
                          <a:latin typeface="Calibri" panose="020F0502020204030204"/>
                          <a:ea typeface=""/>
                          <a:cs typeface=""/>
                        </a:defRPr>
                      </a:lvl9pPr>
                    </a:lstStyle>
                    <a:p>
                      <a:r>
                        <a:rPr lang="en-US" dirty="0" smtClean="0">
                          <a:solidFill>
                            <a:schemeClr val="tx1"/>
                          </a:solidFill>
                        </a:rPr>
                        <a:t>R 3 335 526.80</a:t>
                      </a:r>
                      <a:endParaRPr lang="en-US" dirty="0">
                        <a:solidFill>
                          <a:schemeClr val="tx1"/>
                        </a:solidFill>
                      </a:endParaRPr>
                    </a:p>
                  </a:txBody>
                  <a:tcPr>
                    <a:lnL w="12700" cap="flat" cmpd="sng" algn="ctr">
                      <a:solidFill>
                        <a:sysClr val="window" lastClr="FFFFFF"/>
                      </a:solidFill>
                      <a:prstDash val="solid"/>
                      <a:round/>
                      <a:headEnd type="none" w="med" len="med"/>
                      <a:tailEnd type="none" w="med" len="med"/>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40000"/>
                      </a:srgbClr>
                    </a:solidFill>
                  </a:tcPr>
                </a:tc>
              </a:tr>
            </a:tbl>
          </a:graphicData>
        </a:graphic>
      </p:graphicFrame>
      <p:sp>
        <p:nvSpPr>
          <p:cNvPr id="6" name="TextBox 5"/>
          <p:cNvSpPr txBox="1"/>
          <p:nvPr/>
        </p:nvSpPr>
        <p:spPr>
          <a:xfrm>
            <a:off x="621217" y="323166"/>
            <a:ext cx="4800600" cy="646331"/>
          </a:xfrm>
          <a:prstGeom prst="rect">
            <a:avLst/>
          </a:prstGeom>
          <a:ln/>
        </p:spPr>
        <p:style>
          <a:lnRef idx="1">
            <a:schemeClr val="accent1"/>
          </a:lnRef>
          <a:fillRef idx="2">
            <a:schemeClr val="accent1"/>
          </a:fillRef>
          <a:effectRef idx="1">
            <a:schemeClr val="accent1"/>
          </a:effectRef>
          <a:fontRef idx="minor">
            <a:schemeClr val="dk1"/>
          </a:fontRef>
        </p:style>
        <p:txBody>
          <a:bodyPr>
            <a:spAutoFit/>
          </a:bodyPr>
          <a:lstStyle/>
          <a:p>
            <a:pPr eaLnBrk="1" hangingPunct="1">
              <a:defRPr/>
            </a:pPr>
            <a:r>
              <a:rPr lang="en-US" dirty="0" smtClean="0"/>
              <a:t>Overall Performance for Community Services</a:t>
            </a:r>
            <a:endParaRPr lang="en-US" dirty="0"/>
          </a:p>
        </p:txBody>
      </p:sp>
    </p:spTree>
    <p:extLst>
      <p:ext uri="{BB962C8B-B14F-4D97-AF65-F5344CB8AC3E}">
        <p14:creationId xmlns:p14="http://schemas.microsoft.com/office/powerpoint/2010/main" val="870624162"/>
      </p:ext>
    </p:extLst>
  </p:cSld>
  <p:clrMapOvr>
    <a:masterClrMapping/>
  </p:clrMapOvr>
  <p:transition spd="slow">
    <p:fade/>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a:xfrm>
            <a:off x="6198795" y="127692"/>
            <a:ext cx="1776208" cy="365125"/>
          </a:xfrm>
        </p:spPr>
        <p:txBody>
          <a:bodyPr/>
          <a:lstStyle/>
          <a:p>
            <a:fld id="{01BCFC26-62B4-4113-B485-962636936649}" type="slidenum">
              <a:rPr lang="en-US" smtClean="0"/>
              <a:pPr/>
              <a:t>45</a:t>
            </a:fld>
            <a:endParaRPr lang="en-US" dirty="0"/>
          </a:p>
        </p:txBody>
      </p:sp>
      <p:sp>
        <p:nvSpPr>
          <p:cNvPr id="6" name="TextBox 5"/>
          <p:cNvSpPr txBox="1"/>
          <p:nvPr/>
        </p:nvSpPr>
        <p:spPr>
          <a:xfrm>
            <a:off x="6546273" y="123485"/>
            <a:ext cx="3982029" cy="646331"/>
          </a:xfrm>
          <a:prstGeom prst="rect">
            <a:avLst/>
          </a:prstGeom>
          <a:solidFill>
            <a:srgbClr val="92D050"/>
          </a:solidFill>
        </p:spPr>
        <p:txBody>
          <a:bodyPr wrap="square" rtlCol="0">
            <a:spAutoFit/>
          </a:bodyPr>
          <a:lstStyle/>
          <a:p>
            <a:pPr algn="ctr"/>
            <a:r>
              <a:rPr lang="en-US" b="1" dirty="0" smtClean="0">
                <a:solidFill>
                  <a:srgbClr val="002060"/>
                </a:solidFill>
              </a:rPr>
              <a:t>EPMLM 2015/2016 ANNUAL PERFORMANCE </a:t>
            </a:r>
            <a:endParaRPr lang="en-US" b="1" dirty="0">
              <a:solidFill>
                <a:srgbClr val="002060"/>
              </a:solidFill>
            </a:endParaRPr>
          </a:p>
        </p:txBody>
      </p:sp>
      <p:pic>
        <p:nvPicPr>
          <p:cNvPr id="7"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267748" y="-43481"/>
            <a:ext cx="914400" cy="703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9" name="Content Placeholder 5"/>
          <p:cNvGraphicFramePr>
            <a:graphicFrameLocks/>
          </p:cNvGraphicFramePr>
          <p:nvPr>
            <p:extLst>
              <p:ext uri="{D42A27DB-BD31-4B8C-83A1-F6EECF244321}">
                <p14:modId xmlns:p14="http://schemas.microsoft.com/office/powerpoint/2010/main" val="1900576080"/>
              </p:ext>
            </p:extLst>
          </p:nvPr>
        </p:nvGraphicFramePr>
        <p:xfrm>
          <a:off x="748144" y="1002430"/>
          <a:ext cx="10748914" cy="5131035"/>
        </p:xfrm>
        <a:graphic>
          <a:graphicData uri="http://schemas.openxmlformats.org/drawingml/2006/table">
            <a:tbl>
              <a:tblPr firstRow="1" bandRow="1">
                <a:tableStyleId>{5C22544A-7EE6-4342-B048-85BDC9FD1C3A}</a:tableStyleId>
              </a:tblPr>
              <a:tblGrid>
                <a:gridCol w="1953355"/>
                <a:gridCol w="1799939"/>
                <a:gridCol w="1495950"/>
                <a:gridCol w="2850777"/>
                <a:gridCol w="2648893"/>
              </a:tblGrid>
              <a:tr h="843515">
                <a:tc>
                  <a:txBody>
                    <a:bodyPr/>
                    <a:lstStyle/>
                    <a:p>
                      <a:r>
                        <a:rPr lang="en-US" sz="1300" dirty="0" smtClean="0">
                          <a:solidFill>
                            <a:schemeClr val="tx1"/>
                          </a:solidFill>
                        </a:rPr>
                        <a:t>SERVICE PROVIDER </a:t>
                      </a:r>
                      <a:endParaRPr lang="en-US" sz="1300" dirty="0">
                        <a:solidFill>
                          <a:schemeClr val="tx1"/>
                        </a:solidFill>
                      </a:endParaRPr>
                    </a:p>
                  </a:txBody>
                  <a:tcPr marT="45736" marB="45736"/>
                </a:tc>
                <a:tc>
                  <a:txBody>
                    <a:bodyPr/>
                    <a:lstStyle/>
                    <a:p>
                      <a:r>
                        <a:rPr lang="en-US" sz="1300" dirty="0" smtClean="0">
                          <a:solidFill>
                            <a:schemeClr val="tx1"/>
                          </a:solidFill>
                        </a:rPr>
                        <a:t>PROJECT/SERVICE</a:t>
                      </a:r>
                      <a:endParaRPr lang="en-US" sz="1300" dirty="0">
                        <a:solidFill>
                          <a:schemeClr val="tx1"/>
                        </a:solidFill>
                      </a:endParaRPr>
                    </a:p>
                  </a:txBody>
                  <a:tcPr marT="45736" marB="45736"/>
                </a:tc>
                <a:tc>
                  <a:txBody>
                    <a:bodyPr/>
                    <a:lstStyle/>
                    <a:p>
                      <a:r>
                        <a:rPr lang="en-US" sz="1300" dirty="0" smtClean="0">
                          <a:solidFill>
                            <a:schemeClr val="tx1"/>
                          </a:solidFill>
                        </a:rPr>
                        <a:t>PERFORMANCE</a:t>
                      </a:r>
                      <a:endParaRPr lang="en-US" sz="1300" dirty="0">
                        <a:solidFill>
                          <a:schemeClr val="tx1"/>
                        </a:solidFill>
                      </a:endParaRPr>
                    </a:p>
                  </a:txBody>
                  <a:tcPr marT="45736" marB="45736"/>
                </a:tc>
                <a:tc>
                  <a:txBody>
                    <a:bodyPr/>
                    <a:lstStyle/>
                    <a:p>
                      <a:r>
                        <a:rPr lang="en-US" sz="1300" dirty="0" smtClean="0">
                          <a:solidFill>
                            <a:schemeClr val="tx1"/>
                          </a:solidFill>
                        </a:rPr>
                        <a:t>CHALLENGES </a:t>
                      </a:r>
                      <a:endParaRPr lang="en-US" sz="1300" dirty="0">
                        <a:solidFill>
                          <a:schemeClr val="tx1"/>
                        </a:solidFill>
                      </a:endParaRPr>
                    </a:p>
                  </a:txBody>
                  <a:tcPr marT="45736" marB="45736"/>
                </a:tc>
                <a:tc>
                  <a:txBody>
                    <a:bodyPr/>
                    <a:lstStyle/>
                    <a:p>
                      <a:r>
                        <a:rPr lang="en-US" sz="1300" dirty="0" smtClean="0">
                          <a:solidFill>
                            <a:schemeClr val="tx1"/>
                          </a:solidFill>
                        </a:rPr>
                        <a:t>REMEDIAL ACTION</a:t>
                      </a:r>
                      <a:endParaRPr lang="en-US" sz="1300" dirty="0">
                        <a:solidFill>
                          <a:schemeClr val="tx1"/>
                        </a:solidFill>
                      </a:endParaRPr>
                    </a:p>
                  </a:txBody>
                  <a:tcPr marT="45736" marB="45736"/>
                </a:tc>
              </a:tr>
              <a:tr h="1029961">
                <a:tc>
                  <a:txBody>
                    <a:bodyPr/>
                    <a:lstStyle/>
                    <a:p>
                      <a:pPr algn="l">
                        <a:spcAft>
                          <a:spcPts val="400"/>
                        </a:spcAft>
                      </a:pPr>
                      <a:r>
                        <a:rPr lang="en-ZA" sz="1200" dirty="0" err="1" smtClean="0">
                          <a:solidFill>
                            <a:schemeClr val="tx1"/>
                          </a:solidFill>
                          <a:effectLst/>
                          <a:latin typeface="+mj-lt"/>
                          <a:ea typeface="Calibri" panose="020F0502020204030204" pitchFamily="34" charset="0"/>
                        </a:rPr>
                        <a:t>Simunye</a:t>
                      </a:r>
                      <a:r>
                        <a:rPr lang="en-ZA" sz="1200" dirty="0" smtClean="0">
                          <a:solidFill>
                            <a:schemeClr val="tx1"/>
                          </a:solidFill>
                          <a:effectLst/>
                          <a:latin typeface="+mj-lt"/>
                          <a:ea typeface="Calibri" panose="020F0502020204030204" pitchFamily="34" charset="0"/>
                        </a:rPr>
                        <a:t> Fleet</a:t>
                      </a:r>
                    </a:p>
                    <a:p>
                      <a:pPr algn="l">
                        <a:spcAft>
                          <a:spcPts val="400"/>
                        </a:spcAft>
                      </a:pPr>
                      <a:endParaRPr lang="en-ZA" sz="1200" dirty="0" smtClean="0">
                        <a:solidFill>
                          <a:schemeClr val="tx1"/>
                        </a:solidFill>
                        <a:effectLst/>
                        <a:latin typeface="+mj-lt"/>
                        <a:ea typeface="Calibri" panose="020F0502020204030204" pitchFamily="34" charset="0"/>
                      </a:endParaRPr>
                    </a:p>
                    <a:p>
                      <a:pPr algn="l">
                        <a:spcAft>
                          <a:spcPts val="400"/>
                        </a:spcAft>
                      </a:pPr>
                      <a:r>
                        <a:rPr lang="en-ZA" sz="1200" dirty="0" err="1" smtClean="0">
                          <a:solidFill>
                            <a:schemeClr val="tx1"/>
                          </a:solidFill>
                          <a:effectLst/>
                          <a:latin typeface="+mj-lt"/>
                          <a:ea typeface="Calibri" panose="020F0502020204030204" pitchFamily="34" charset="0"/>
                        </a:rPr>
                        <a:t>Masmock</a:t>
                      </a:r>
                      <a:endParaRPr lang="en-ZA" sz="1200" dirty="0" smtClean="0">
                        <a:solidFill>
                          <a:schemeClr val="tx1"/>
                        </a:solidFill>
                        <a:effectLst/>
                        <a:latin typeface="+mj-lt"/>
                        <a:ea typeface="Calibri" panose="020F0502020204030204" pitchFamily="34" charset="0"/>
                      </a:endParaRPr>
                    </a:p>
                    <a:p>
                      <a:pPr algn="l">
                        <a:spcAft>
                          <a:spcPts val="400"/>
                        </a:spcAft>
                      </a:pPr>
                      <a:endParaRPr lang="en-ZA" sz="1200" dirty="0" smtClean="0">
                        <a:solidFill>
                          <a:schemeClr val="tx1"/>
                        </a:solidFill>
                        <a:effectLst/>
                        <a:latin typeface="+mj-lt"/>
                        <a:ea typeface="Calibri" panose="020F0502020204030204" pitchFamily="34" charset="0"/>
                      </a:endParaRPr>
                    </a:p>
                    <a:p>
                      <a:pPr algn="l">
                        <a:spcAft>
                          <a:spcPts val="400"/>
                        </a:spcAft>
                      </a:pPr>
                      <a:r>
                        <a:rPr lang="en-ZA" sz="1200" dirty="0" err="1" smtClean="0">
                          <a:solidFill>
                            <a:schemeClr val="tx1"/>
                          </a:solidFill>
                          <a:effectLst/>
                          <a:latin typeface="+mj-lt"/>
                          <a:ea typeface="Calibri" panose="020F0502020204030204" pitchFamily="34" charset="0"/>
                        </a:rPr>
                        <a:t>Thutho</a:t>
                      </a:r>
                      <a:r>
                        <a:rPr lang="en-ZA" sz="1200" baseline="0" dirty="0" smtClean="0">
                          <a:solidFill>
                            <a:schemeClr val="tx1"/>
                          </a:solidFill>
                          <a:effectLst/>
                          <a:latin typeface="+mj-lt"/>
                          <a:ea typeface="Calibri" panose="020F0502020204030204" pitchFamily="34" charset="0"/>
                        </a:rPr>
                        <a:t> </a:t>
                      </a:r>
                      <a:r>
                        <a:rPr lang="en-ZA" sz="1200" baseline="0" dirty="0" err="1" smtClean="0">
                          <a:solidFill>
                            <a:schemeClr val="tx1"/>
                          </a:solidFill>
                          <a:effectLst/>
                          <a:latin typeface="+mj-lt"/>
                          <a:ea typeface="Calibri" panose="020F0502020204030204" pitchFamily="34" charset="0"/>
                        </a:rPr>
                        <a:t>Thutho</a:t>
                      </a:r>
                      <a:endParaRPr lang="en-ZA" sz="1200" baseline="0" dirty="0" smtClean="0">
                        <a:solidFill>
                          <a:schemeClr val="tx1"/>
                        </a:solidFill>
                        <a:effectLst/>
                        <a:latin typeface="+mj-lt"/>
                        <a:ea typeface="Calibri" panose="020F0502020204030204" pitchFamily="34" charset="0"/>
                      </a:endParaRPr>
                    </a:p>
                    <a:p>
                      <a:pPr algn="l">
                        <a:spcAft>
                          <a:spcPts val="400"/>
                        </a:spcAft>
                      </a:pPr>
                      <a:endParaRPr lang="en-ZA" sz="1200" baseline="0" dirty="0" smtClean="0">
                        <a:solidFill>
                          <a:schemeClr val="tx1"/>
                        </a:solidFill>
                        <a:effectLst/>
                        <a:latin typeface="+mj-lt"/>
                        <a:ea typeface="Calibri" panose="020F0502020204030204" pitchFamily="34" charset="0"/>
                      </a:endParaRPr>
                    </a:p>
                    <a:p>
                      <a:pPr algn="l">
                        <a:spcAft>
                          <a:spcPts val="400"/>
                        </a:spcAft>
                      </a:pPr>
                      <a:r>
                        <a:rPr lang="en-ZA" sz="1200" baseline="0" dirty="0" smtClean="0">
                          <a:solidFill>
                            <a:schemeClr val="tx1"/>
                          </a:solidFill>
                          <a:effectLst/>
                          <a:latin typeface="+mj-lt"/>
                          <a:ea typeface="Calibri" panose="020F0502020204030204" pitchFamily="34" charset="0"/>
                        </a:rPr>
                        <a:t>Habitat Landscaping</a:t>
                      </a:r>
                      <a:endParaRPr lang="en-ZA" sz="1200" dirty="0" smtClean="0">
                        <a:solidFill>
                          <a:schemeClr val="tx1"/>
                        </a:solidFill>
                        <a:effectLst/>
                        <a:latin typeface="+mj-lt"/>
                        <a:ea typeface="Calibri" panose="020F0502020204030204" pitchFamily="34" charset="0"/>
                      </a:endParaRPr>
                    </a:p>
                    <a:p>
                      <a:pPr algn="l">
                        <a:spcAft>
                          <a:spcPts val="400"/>
                        </a:spcAft>
                      </a:pPr>
                      <a:endParaRPr lang="en-ZA" sz="1200" dirty="0" smtClean="0">
                        <a:solidFill>
                          <a:schemeClr val="tx1"/>
                        </a:solidFill>
                        <a:effectLst/>
                        <a:latin typeface="+mj-lt"/>
                        <a:ea typeface="Calibri" panose="020F0502020204030204" pitchFamily="34" charset="0"/>
                      </a:endParaRPr>
                    </a:p>
                    <a:p>
                      <a:pPr algn="l">
                        <a:spcAft>
                          <a:spcPts val="400"/>
                        </a:spcAft>
                      </a:pPr>
                      <a:endParaRPr lang="en-ZA" sz="1200" dirty="0">
                        <a:solidFill>
                          <a:schemeClr val="tx1"/>
                        </a:solidFill>
                        <a:effectLst/>
                        <a:latin typeface="+mj-lt"/>
                        <a:ea typeface="Calibri" panose="020F0502020204030204" pitchFamily="34" charset="0"/>
                      </a:endParaRPr>
                    </a:p>
                  </a:txBody>
                  <a:tcPr marL="68580" marR="68580" marT="0" marB="0"/>
                </a:tc>
                <a:tc>
                  <a:txBody>
                    <a:bodyPr/>
                    <a:lstStyle/>
                    <a:p>
                      <a:pPr algn="l">
                        <a:spcAft>
                          <a:spcPts val="400"/>
                        </a:spcAft>
                      </a:pPr>
                      <a:r>
                        <a:rPr lang="en-ZA" sz="1200" dirty="0" smtClean="0">
                          <a:solidFill>
                            <a:schemeClr val="tx1"/>
                          </a:solidFill>
                          <a:effectLst/>
                          <a:latin typeface="+mj-lt"/>
                          <a:ea typeface="Calibri" panose="020F0502020204030204" pitchFamily="34" charset="0"/>
                        </a:rPr>
                        <a:t>Supply Tractor</a:t>
                      </a:r>
                    </a:p>
                    <a:p>
                      <a:pPr algn="l">
                        <a:spcAft>
                          <a:spcPts val="400"/>
                        </a:spcAft>
                      </a:pPr>
                      <a:endParaRPr lang="en-ZA" sz="1200" dirty="0" smtClean="0">
                        <a:solidFill>
                          <a:schemeClr val="tx1"/>
                        </a:solidFill>
                        <a:effectLst/>
                        <a:latin typeface="+mj-lt"/>
                        <a:ea typeface="Calibri" panose="020F0502020204030204" pitchFamily="34" charset="0"/>
                      </a:endParaRPr>
                    </a:p>
                    <a:p>
                      <a:pPr algn="l">
                        <a:spcAft>
                          <a:spcPts val="400"/>
                        </a:spcAft>
                      </a:pPr>
                      <a:r>
                        <a:rPr lang="en-ZA" sz="1200" dirty="0" smtClean="0">
                          <a:solidFill>
                            <a:schemeClr val="tx1"/>
                          </a:solidFill>
                          <a:effectLst/>
                          <a:latin typeface="+mj-lt"/>
                          <a:ea typeface="Calibri" panose="020F0502020204030204" pitchFamily="34" charset="0"/>
                        </a:rPr>
                        <a:t>Supply</a:t>
                      </a:r>
                      <a:r>
                        <a:rPr lang="en-ZA" sz="1200" baseline="0" dirty="0" smtClean="0">
                          <a:solidFill>
                            <a:schemeClr val="tx1"/>
                          </a:solidFill>
                          <a:effectLst/>
                          <a:latin typeface="+mj-lt"/>
                          <a:ea typeface="Calibri" panose="020F0502020204030204" pitchFamily="34" charset="0"/>
                        </a:rPr>
                        <a:t> </a:t>
                      </a:r>
                      <a:r>
                        <a:rPr lang="en-ZA" sz="1200" baseline="0" dirty="0" err="1" smtClean="0">
                          <a:solidFill>
                            <a:schemeClr val="tx1"/>
                          </a:solidFill>
                          <a:effectLst/>
                          <a:latin typeface="+mj-lt"/>
                          <a:ea typeface="Calibri" panose="020F0502020204030204" pitchFamily="34" charset="0"/>
                        </a:rPr>
                        <a:t>Brushcutters</a:t>
                      </a:r>
                      <a:endParaRPr lang="en-ZA" sz="1200" baseline="0" dirty="0" smtClean="0">
                        <a:solidFill>
                          <a:schemeClr val="tx1"/>
                        </a:solidFill>
                        <a:effectLst/>
                        <a:latin typeface="+mj-lt"/>
                        <a:ea typeface="Calibri" panose="020F0502020204030204" pitchFamily="34" charset="0"/>
                      </a:endParaRPr>
                    </a:p>
                    <a:p>
                      <a:pPr algn="l">
                        <a:spcAft>
                          <a:spcPts val="400"/>
                        </a:spcAft>
                      </a:pPr>
                      <a:endParaRPr lang="en-ZA" sz="1200" baseline="0" dirty="0" smtClean="0">
                        <a:solidFill>
                          <a:schemeClr val="tx1"/>
                        </a:solidFill>
                        <a:effectLst/>
                        <a:latin typeface="+mj-lt"/>
                        <a:ea typeface="Calibri" panose="020F0502020204030204" pitchFamily="34" charset="0"/>
                      </a:endParaRPr>
                    </a:p>
                    <a:p>
                      <a:pPr algn="l">
                        <a:spcAft>
                          <a:spcPts val="400"/>
                        </a:spcAft>
                      </a:pPr>
                      <a:r>
                        <a:rPr lang="en-ZA" sz="1200" baseline="0" dirty="0" smtClean="0">
                          <a:solidFill>
                            <a:schemeClr val="tx1"/>
                          </a:solidFill>
                          <a:effectLst/>
                          <a:latin typeface="+mj-lt"/>
                          <a:ea typeface="Calibri" panose="020F0502020204030204" pitchFamily="34" charset="0"/>
                        </a:rPr>
                        <a:t>Supply Trees</a:t>
                      </a:r>
                    </a:p>
                    <a:p>
                      <a:pPr algn="l">
                        <a:spcAft>
                          <a:spcPts val="400"/>
                        </a:spcAft>
                      </a:pPr>
                      <a:endParaRPr lang="en-ZA" sz="1200" baseline="0" dirty="0" smtClean="0">
                        <a:solidFill>
                          <a:schemeClr val="tx1"/>
                        </a:solidFill>
                        <a:effectLst/>
                        <a:latin typeface="+mj-lt"/>
                        <a:ea typeface="Calibri" panose="020F0502020204030204" pitchFamily="34" charset="0"/>
                      </a:endParaRPr>
                    </a:p>
                    <a:p>
                      <a:pPr algn="l">
                        <a:spcAft>
                          <a:spcPts val="400"/>
                        </a:spcAft>
                      </a:pPr>
                      <a:r>
                        <a:rPr lang="en-ZA" sz="1200" baseline="0" dirty="0" smtClean="0">
                          <a:solidFill>
                            <a:schemeClr val="tx1"/>
                          </a:solidFill>
                          <a:effectLst/>
                          <a:latin typeface="+mj-lt"/>
                          <a:ea typeface="Calibri" panose="020F0502020204030204" pitchFamily="34" charset="0"/>
                        </a:rPr>
                        <a:t>Landscaping </a:t>
                      </a:r>
                      <a:r>
                        <a:rPr lang="en-ZA" sz="1200" baseline="0" dirty="0" err="1" smtClean="0">
                          <a:solidFill>
                            <a:schemeClr val="tx1"/>
                          </a:solidFill>
                          <a:effectLst/>
                          <a:latin typeface="+mj-lt"/>
                          <a:ea typeface="Calibri" panose="020F0502020204030204" pitchFamily="34" charset="0"/>
                        </a:rPr>
                        <a:t>Masterplan</a:t>
                      </a:r>
                      <a:r>
                        <a:rPr lang="en-ZA" sz="1200" baseline="0" dirty="0" smtClean="0">
                          <a:solidFill>
                            <a:schemeClr val="tx1"/>
                          </a:solidFill>
                          <a:effectLst/>
                          <a:latin typeface="+mj-lt"/>
                          <a:ea typeface="Calibri" panose="020F0502020204030204" pitchFamily="34" charset="0"/>
                        </a:rPr>
                        <a:t> </a:t>
                      </a:r>
                      <a:endParaRPr lang="en-ZA" sz="1200" dirty="0" smtClean="0">
                        <a:solidFill>
                          <a:schemeClr val="tx1"/>
                        </a:solidFill>
                        <a:effectLst/>
                        <a:latin typeface="+mj-lt"/>
                        <a:ea typeface="Calibri" panose="020F0502020204030204" pitchFamily="34" charset="0"/>
                      </a:endParaRPr>
                    </a:p>
                  </a:txBody>
                  <a:tcPr marL="68580" marR="68580" marT="0" marB="0"/>
                </a:tc>
                <a:tc>
                  <a:txBody>
                    <a:bodyPr/>
                    <a:lstStyle/>
                    <a:p>
                      <a:pPr algn="l">
                        <a:spcAft>
                          <a:spcPts val="400"/>
                        </a:spcAft>
                      </a:pPr>
                      <a:r>
                        <a:rPr lang="en-ZA" sz="1200" dirty="0" smtClean="0">
                          <a:solidFill>
                            <a:schemeClr val="tx1"/>
                          </a:solidFill>
                          <a:effectLst/>
                          <a:latin typeface="+mj-lt"/>
                          <a:ea typeface="Calibri" panose="020F0502020204030204" pitchFamily="34" charset="0"/>
                        </a:rPr>
                        <a:t>5</a:t>
                      </a:r>
                    </a:p>
                    <a:p>
                      <a:pPr algn="l">
                        <a:spcAft>
                          <a:spcPts val="400"/>
                        </a:spcAft>
                      </a:pPr>
                      <a:endParaRPr lang="en-ZA" sz="1200" dirty="0" smtClean="0">
                        <a:solidFill>
                          <a:schemeClr val="tx1"/>
                        </a:solidFill>
                        <a:effectLst/>
                        <a:latin typeface="+mj-lt"/>
                        <a:ea typeface="Calibri" panose="020F0502020204030204" pitchFamily="34" charset="0"/>
                      </a:endParaRPr>
                    </a:p>
                    <a:p>
                      <a:pPr algn="l">
                        <a:spcAft>
                          <a:spcPts val="400"/>
                        </a:spcAft>
                      </a:pPr>
                      <a:r>
                        <a:rPr lang="en-ZA" sz="1200" dirty="0" smtClean="0">
                          <a:solidFill>
                            <a:schemeClr val="tx1"/>
                          </a:solidFill>
                          <a:effectLst/>
                          <a:latin typeface="+mj-lt"/>
                          <a:ea typeface="Calibri" panose="020F0502020204030204" pitchFamily="34" charset="0"/>
                        </a:rPr>
                        <a:t>5</a:t>
                      </a:r>
                    </a:p>
                    <a:p>
                      <a:pPr algn="l">
                        <a:spcAft>
                          <a:spcPts val="400"/>
                        </a:spcAft>
                      </a:pPr>
                      <a:endParaRPr lang="en-ZA" sz="1200" dirty="0" smtClean="0">
                        <a:solidFill>
                          <a:schemeClr val="tx1"/>
                        </a:solidFill>
                        <a:effectLst/>
                        <a:latin typeface="+mj-lt"/>
                        <a:ea typeface="Calibri" panose="020F0502020204030204" pitchFamily="34" charset="0"/>
                      </a:endParaRPr>
                    </a:p>
                    <a:p>
                      <a:pPr algn="l">
                        <a:spcAft>
                          <a:spcPts val="400"/>
                        </a:spcAft>
                      </a:pPr>
                      <a:r>
                        <a:rPr lang="en-ZA" sz="1200" dirty="0" smtClean="0">
                          <a:solidFill>
                            <a:schemeClr val="tx1"/>
                          </a:solidFill>
                          <a:effectLst/>
                          <a:latin typeface="+mj-lt"/>
                          <a:ea typeface="Calibri" panose="020F0502020204030204" pitchFamily="34" charset="0"/>
                        </a:rPr>
                        <a:t>4</a:t>
                      </a:r>
                    </a:p>
                    <a:p>
                      <a:pPr algn="l">
                        <a:spcAft>
                          <a:spcPts val="400"/>
                        </a:spcAft>
                      </a:pPr>
                      <a:endParaRPr lang="en-ZA" sz="1200" dirty="0" smtClean="0">
                        <a:solidFill>
                          <a:schemeClr val="tx1"/>
                        </a:solidFill>
                        <a:effectLst/>
                        <a:latin typeface="+mj-lt"/>
                        <a:ea typeface="Calibri" panose="020F0502020204030204" pitchFamily="34" charset="0"/>
                      </a:endParaRPr>
                    </a:p>
                    <a:p>
                      <a:pPr algn="l">
                        <a:spcAft>
                          <a:spcPts val="400"/>
                        </a:spcAft>
                      </a:pPr>
                      <a:r>
                        <a:rPr lang="en-ZA" sz="1200" dirty="0" smtClean="0">
                          <a:solidFill>
                            <a:schemeClr val="tx1"/>
                          </a:solidFill>
                          <a:effectLst/>
                          <a:latin typeface="+mj-lt"/>
                          <a:ea typeface="Calibri" panose="020F0502020204030204" pitchFamily="34" charset="0"/>
                        </a:rPr>
                        <a:t>4</a:t>
                      </a:r>
                      <a:endParaRPr lang="en-ZA" sz="1200" dirty="0">
                        <a:solidFill>
                          <a:schemeClr val="tx1"/>
                        </a:solidFill>
                        <a:effectLst/>
                        <a:latin typeface="+mj-lt"/>
                        <a:ea typeface="Calibri" panose="020F0502020204030204" pitchFamily="34" charset="0"/>
                      </a:endParaRPr>
                    </a:p>
                  </a:txBody>
                  <a:tcPr marL="68580" marR="68580" marT="0" marB="0"/>
                </a:tc>
                <a:tc>
                  <a:txBody>
                    <a:bodyPr/>
                    <a:lstStyle/>
                    <a:p>
                      <a:pPr algn="l">
                        <a:spcAft>
                          <a:spcPts val="400"/>
                        </a:spcAft>
                      </a:pPr>
                      <a:r>
                        <a:rPr lang="en-ZA" sz="1200" dirty="0" smtClean="0">
                          <a:solidFill>
                            <a:schemeClr val="tx1"/>
                          </a:solidFill>
                          <a:effectLst/>
                          <a:latin typeface="+mj-lt"/>
                          <a:ea typeface="Calibri" panose="020F0502020204030204" pitchFamily="34" charset="0"/>
                        </a:rPr>
                        <a:t>None</a:t>
                      </a:r>
                    </a:p>
                    <a:p>
                      <a:pPr algn="l">
                        <a:spcAft>
                          <a:spcPts val="400"/>
                        </a:spcAft>
                      </a:pPr>
                      <a:endParaRPr lang="en-ZA" sz="1200" dirty="0" smtClean="0">
                        <a:solidFill>
                          <a:schemeClr val="tx1"/>
                        </a:solidFill>
                        <a:effectLst/>
                        <a:latin typeface="+mj-lt"/>
                        <a:ea typeface="Calibri" panose="020F0502020204030204" pitchFamily="34" charset="0"/>
                      </a:endParaRPr>
                    </a:p>
                    <a:p>
                      <a:pPr algn="l">
                        <a:spcAft>
                          <a:spcPts val="400"/>
                        </a:spcAft>
                      </a:pPr>
                      <a:r>
                        <a:rPr lang="en-ZA" sz="1200" dirty="0" smtClean="0">
                          <a:solidFill>
                            <a:schemeClr val="tx1"/>
                          </a:solidFill>
                          <a:effectLst/>
                          <a:latin typeface="+mj-lt"/>
                          <a:ea typeface="Calibri" panose="020F0502020204030204" pitchFamily="34" charset="0"/>
                        </a:rPr>
                        <a:t>None</a:t>
                      </a:r>
                    </a:p>
                    <a:p>
                      <a:pPr algn="l">
                        <a:spcAft>
                          <a:spcPts val="400"/>
                        </a:spcAft>
                      </a:pPr>
                      <a:endParaRPr lang="en-ZA" sz="1200" dirty="0" smtClean="0">
                        <a:solidFill>
                          <a:schemeClr val="tx1"/>
                        </a:solidFill>
                        <a:effectLst/>
                        <a:latin typeface="+mj-lt"/>
                        <a:ea typeface="Calibri" panose="020F0502020204030204" pitchFamily="34" charset="0"/>
                      </a:endParaRPr>
                    </a:p>
                    <a:p>
                      <a:pPr algn="l">
                        <a:spcAft>
                          <a:spcPts val="400"/>
                        </a:spcAft>
                      </a:pPr>
                      <a:r>
                        <a:rPr lang="en-ZA" sz="1200" dirty="0" smtClean="0">
                          <a:solidFill>
                            <a:schemeClr val="tx1"/>
                          </a:solidFill>
                          <a:effectLst/>
                          <a:latin typeface="+mj-lt"/>
                          <a:ea typeface="Calibri" panose="020F0502020204030204" pitchFamily="34" charset="0"/>
                        </a:rPr>
                        <a:t>Time frame long</a:t>
                      </a:r>
                    </a:p>
                    <a:p>
                      <a:pPr algn="l">
                        <a:spcAft>
                          <a:spcPts val="400"/>
                        </a:spcAft>
                      </a:pPr>
                      <a:endParaRPr lang="en-ZA" sz="1200" dirty="0" smtClean="0">
                        <a:solidFill>
                          <a:schemeClr val="tx1"/>
                        </a:solidFill>
                        <a:effectLst/>
                        <a:latin typeface="+mj-lt"/>
                        <a:ea typeface="Calibri" panose="020F0502020204030204" pitchFamily="34" charset="0"/>
                      </a:endParaRPr>
                    </a:p>
                    <a:p>
                      <a:pPr algn="l">
                        <a:spcAft>
                          <a:spcPts val="400"/>
                        </a:spcAft>
                      </a:pPr>
                      <a:r>
                        <a:rPr lang="en-ZA" sz="1200" dirty="0" smtClean="0">
                          <a:solidFill>
                            <a:schemeClr val="tx1"/>
                          </a:solidFill>
                          <a:effectLst/>
                          <a:latin typeface="+mj-lt"/>
                          <a:ea typeface="Calibri" panose="020F0502020204030204" pitchFamily="34" charset="0"/>
                        </a:rPr>
                        <a:t>none</a:t>
                      </a:r>
                      <a:endParaRPr lang="en-ZA" sz="1200" dirty="0">
                        <a:solidFill>
                          <a:schemeClr val="tx1"/>
                        </a:solidFill>
                        <a:effectLst/>
                        <a:latin typeface="+mj-lt"/>
                        <a:ea typeface="Calibri" panose="020F0502020204030204" pitchFamily="34" charset="0"/>
                      </a:endParaRPr>
                    </a:p>
                  </a:txBody>
                  <a:tcPr marL="68580" marR="68580" marT="0" marB="0"/>
                </a:tc>
                <a:tc>
                  <a:txBody>
                    <a:bodyPr/>
                    <a:lstStyle/>
                    <a:p>
                      <a:pPr marL="0" indent="0" algn="l">
                        <a:buFont typeface="Arial" panose="020B0604020202020204" pitchFamily="34" charset="0"/>
                        <a:buNone/>
                      </a:pPr>
                      <a:r>
                        <a:rPr lang="en-US" sz="1200" b="0" dirty="0" smtClean="0">
                          <a:solidFill>
                            <a:schemeClr val="tx1"/>
                          </a:solidFill>
                          <a:latin typeface="+mj-lt"/>
                          <a:cs typeface="Arial" panose="020B0604020202020204" pitchFamily="34" charset="0"/>
                        </a:rPr>
                        <a:t>None</a:t>
                      </a:r>
                    </a:p>
                    <a:p>
                      <a:pPr marL="0" indent="0" algn="l">
                        <a:buFont typeface="Arial" panose="020B0604020202020204" pitchFamily="34" charset="0"/>
                        <a:buNone/>
                      </a:pPr>
                      <a:endParaRPr lang="en-US" sz="1200" b="0" dirty="0" smtClean="0">
                        <a:solidFill>
                          <a:schemeClr val="tx1"/>
                        </a:solidFill>
                        <a:latin typeface="+mj-lt"/>
                        <a:cs typeface="Arial" panose="020B0604020202020204" pitchFamily="34" charset="0"/>
                      </a:endParaRPr>
                    </a:p>
                    <a:p>
                      <a:pPr marL="0" indent="0" algn="l">
                        <a:buFont typeface="Arial" panose="020B0604020202020204" pitchFamily="34" charset="0"/>
                        <a:buNone/>
                      </a:pPr>
                      <a:endParaRPr lang="en-US" sz="1200" b="0" dirty="0" smtClean="0">
                        <a:solidFill>
                          <a:schemeClr val="tx1"/>
                        </a:solidFill>
                        <a:latin typeface="+mj-lt"/>
                        <a:cs typeface="Arial" panose="020B0604020202020204" pitchFamily="34" charset="0"/>
                      </a:endParaRPr>
                    </a:p>
                    <a:p>
                      <a:pPr marL="0" indent="0" algn="l">
                        <a:buFont typeface="Arial" panose="020B0604020202020204" pitchFamily="34" charset="0"/>
                        <a:buNone/>
                      </a:pPr>
                      <a:r>
                        <a:rPr lang="en-US" sz="1200" b="0" dirty="0" smtClean="0">
                          <a:solidFill>
                            <a:schemeClr val="tx1"/>
                          </a:solidFill>
                          <a:latin typeface="+mj-lt"/>
                          <a:cs typeface="Arial" panose="020B0604020202020204" pitchFamily="34" charset="0"/>
                        </a:rPr>
                        <a:t>None</a:t>
                      </a:r>
                    </a:p>
                    <a:p>
                      <a:pPr marL="0" indent="0" algn="l">
                        <a:buFont typeface="Arial" panose="020B0604020202020204" pitchFamily="34" charset="0"/>
                        <a:buNone/>
                      </a:pPr>
                      <a:endParaRPr lang="en-US" sz="1200" b="0" dirty="0" smtClean="0">
                        <a:solidFill>
                          <a:schemeClr val="tx1"/>
                        </a:solidFill>
                        <a:latin typeface="+mj-lt"/>
                        <a:cs typeface="Arial" panose="020B0604020202020204" pitchFamily="34" charset="0"/>
                      </a:endParaRPr>
                    </a:p>
                    <a:p>
                      <a:pPr marL="0" indent="0" algn="l">
                        <a:buFont typeface="Arial" panose="020B0604020202020204" pitchFamily="34" charset="0"/>
                        <a:buNone/>
                      </a:pPr>
                      <a:r>
                        <a:rPr lang="en-US" sz="1200" b="0" dirty="0" smtClean="0">
                          <a:solidFill>
                            <a:schemeClr val="tx1"/>
                          </a:solidFill>
                          <a:latin typeface="+mj-lt"/>
                          <a:cs typeface="Arial" panose="020B0604020202020204" pitchFamily="34" charset="0"/>
                        </a:rPr>
                        <a:t>None</a:t>
                      </a:r>
                    </a:p>
                    <a:p>
                      <a:pPr marL="0" indent="0" algn="l">
                        <a:buFont typeface="Arial" panose="020B0604020202020204" pitchFamily="34" charset="0"/>
                        <a:buNone/>
                      </a:pPr>
                      <a:endParaRPr lang="en-US" sz="1200" b="0" dirty="0" smtClean="0">
                        <a:solidFill>
                          <a:schemeClr val="tx1"/>
                        </a:solidFill>
                        <a:latin typeface="+mj-lt"/>
                        <a:cs typeface="Arial" panose="020B0604020202020204" pitchFamily="34" charset="0"/>
                      </a:endParaRPr>
                    </a:p>
                    <a:p>
                      <a:pPr marL="0" indent="0" algn="l">
                        <a:buFont typeface="Arial" panose="020B0604020202020204" pitchFamily="34" charset="0"/>
                        <a:buNone/>
                      </a:pPr>
                      <a:endParaRPr lang="en-US" sz="1200" b="0" dirty="0" smtClean="0">
                        <a:solidFill>
                          <a:schemeClr val="tx1"/>
                        </a:solidFill>
                        <a:latin typeface="+mj-lt"/>
                        <a:cs typeface="Arial" panose="020B0604020202020204" pitchFamily="34" charset="0"/>
                      </a:endParaRPr>
                    </a:p>
                    <a:p>
                      <a:pPr marL="0" indent="0" algn="l">
                        <a:buFont typeface="Arial" panose="020B0604020202020204" pitchFamily="34" charset="0"/>
                        <a:buNone/>
                      </a:pPr>
                      <a:r>
                        <a:rPr lang="en-US" sz="1200" b="0" dirty="0" smtClean="0">
                          <a:solidFill>
                            <a:schemeClr val="tx1"/>
                          </a:solidFill>
                          <a:latin typeface="+mj-lt"/>
                          <a:cs typeface="Arial" panose="020B0604020202020204" pitchFamily="34" charset="0"/>
                        </a:rPr>
                        <a:t>None</a:t>
                      </a:r>
                    </a:p>
                  </a:txBody>
                  <a:tcPr marL="68580" marR="68580" marT="0" marB="0"/>
                </a:tc>
              </a:tr>
              <a:tr h="526340">
                <a:tc>
                  <a:txBody>
                    <a:bodyPr/>
                    <a:lstStyle/>
                    <a:p>
                      <a:pPr algn="l">
                        <a:spcAft>
                          <a:spcPts val="400"/>
                        </a:spcAft>
                      </a:pPr>
                      <a:r>
                        <a:rPr lang="en-ZA" sz="1200" dirty="0" err="1" smtClean="0">
                          <a:solidFill>
                            <a:schemeClr val="tx1"/>
                          </a:solidFill>
                          <a:effectLst/>
                          <a:latin typeface="+mj-lt"/>
                          <a:ea typeface="Calibri" panose="020F0502020204030204" pitchFamily="34" charset="0"/>
                        </a:rPr>
                        <a:t>Dudu</a:t>
                      </a:r>
                      <a:r>
                        <a:rPr lang="en-ZA" sz="1200" baseline="0" dirty="0" smtClean="0">
                          <a:solidFill>
                            <a:schemeClr val="tx1"/>
                          </a:solidFill>
                          <a:effectLst/>
                          <a:latin typeface="+mj-lt"/>
                          <a:ea typeface="Calibri" panose="020F0502020204030204" pitchFamily="34" charset="0"/>
                        </a:rPr>
                        <a:t> and </a:t>
                      </a:r>
                      <a:r>
                        <a:rPr lang="en-ZA" sz="1200" baseline="0" dirty="0" err="1" smtClean="0">
                          <a:solidFill>
                            <a:schemeClr val="tx1"/>
                          </a:solidFill>
                          <a:effectLst/>
                          <a:latin typeface="+mj-lt"/>
                          <a:ea typeface="Calibri" panose="020F0502020204030204" pitchFamily="34" charset="0"/>
                        </a:rPr>
                        <a:t>Subiso</a:t>
                      </a:r>
                      <a:endParaRPr lang="en-ZA" sz="1200" baseline="0" dirty="0" smtClean="0">
                        <a:solidFill>
                          <a:schemeClr val="tx1"/>
                        </a:solidFill>
                        <a:effectLst/>
                        <a:latin typeface="+mj-lt"/>
                        <a:ea typeface="Calibri" panose="020F0502020204030204" pitchFamily="34" charset="0"/>
                      </a:endParaRPr>
                    </a:p>
                    <a:p>
                      <a:pPr algn="l">
                        <a:spcAft>
                          <a:spcPts val="400"/>
                        </a:spcAft>
                      </a:pPr>
                      <a:endParaRPr lang="en-ZA" sz="1200" baseline="0" dirty="0" smtClean="0">
                        <a:solidFill>
                          <a:schemeClr val="tx1"/>
                        </a:solidFill>
                        <a:effectLst/>
                        <a:latin typeface="+mj-lt"/>
                        <a:ea typeface="Calibri" panose="020F0502020204030204" pitchFamily="34" charset="0"/>
                      </a:endParaRPr>
                    </a:p>
                    <a:p>
                      <a:pPr marL="0" marR="0" indent="0" algn="l" defTabSz="914400" rtl="0" eaLnBrk="1" fontAlgn="auto" latinLnBrk="0" hangingPunct="1">
                        <a:lnSpc>
                          <a:spcPct val="100000"/>
                        </a:lnSpc>
                        <a:spcBef>
                          <a:spcPts val="0"/>
                        </a:spcBef>
                        <a:spcAft>
                          <a:spcPts val="400"/>
                        </a:spcAft>
                        <a:buClrTx/>
                        <a:buSzTx/>
                        <a:buFontTx/>
                        <a:buNone/>
                        <a:tabLst/>
                        <a:defRPr/>
                      </a:pPr>
                      <a:r>
                        <a:rPr lang="en-ZA" sz="1200" kern="1200" dirty="0" smtClean="0">
                          <a:solidFill>
                            <a:schemeClr val="dk1"/>
                          </a:solidFill>
                          <a:effectLst/>
                          <a:latin typeface="+mn-lt"/>
                          <a:ea typeface="Calibri" panose="020F0502020204030204" pitchFamily="34" charset="0"/>
                          <a:cs typeface="+mn-cs"/>
                        </a:rPr>
                        <a:t>Aqua</a:t>
                      </a:r>
                      <a:r>
                        <a:rPr lang="en-ZA" sz="1200" kern="1200" baseline="0" dirty="0" smtClean="0">
                          <a:solidFill>
                            <a:schemeClr val="dk1"/>
                          </a:solidFill>
                          <a:effectLst/>
                          <a:latin typeface="+mn-lt"/>
                          <a:ea typeface="Calibri" panose="020F0502020204030204" pitchFamily="34" charset="0"/>
                          <a:cs typeface="+mn-cs"/>
                        </a:rPr>
                        <a:t> Transport </a:t>
                      </a:r>
                    </a:p>
                    <a:p>
                      <a:pPr algn="l">
                        <a:spcAft>
                          <a:spcPts val="400"/>
                        </a:spcAft>
                      </a:pPr>
                      <a:endParaRPr lang="en-ZA" sz="1200" baseline="0" dirty="0" smtClean="0">
                        <a:solidFill>
                          <a:schemeClr val="tx1"/>
                        </a:solidFill>
                        <a:effectLst/>
                        <a:latin typeface="+mj-lt"/>
                        <a:ea typeface="Calibri" panose="020F0502020204030204" pitchFamily="34" charset="0"/>
                      </a:endParaRPr>
                    </a:p>
                    <a:p>
                      <a:pPr algn="l">
                        <a:spcAft>
                          <a:spcPts val="400"/>
                        </a:spcAft>
                      </a:pPr>
                      <a:endParaRPr lang="en-ZA" sz="1200" dirty="0">
                        <a:solidFill>
                          <a:schemeClr val="tx1"/>
                        </a:solidFill>
                        <a:effectLst/>
                        <a:latin typeface="+mj-lt"/>
                        <a:ea typeface="Calibri" panose="020F0502020204030204" pitchFamily="34" charset="0"/>
                      </a:endParaRPr>
                    </a:p>
                  </a:txBody>
                  <a:tcPr marL="68580" marR="68580" marT="0" marB="0"/>
                </a:tc>
                <a:tc>
                  <a:txBody>
                    <a:bodyPr/>
                    <a:lstStyle/>
                    <a:p>
                      <a:pPr algn="l">
                        <a:spcAft>
                          <a:spcPts val="400"/>
                        </a:spcAft>
                      </a:pPr>
                      <a:r>
                        <a:rPr lang="en-ZA" sz="1200" dirty="0" smtClean="0">
                          <a:solidFill>
                            <a:schemeClr val="tx1"/>
                          </a:solidFill>
                          <a:effectLst/>
                          <a:latin typeface="+mj-lt"/>
                          <a:ea typeface="Calibri" panose="020F0502020204030204" pitchFamily="34" charset="0"/>
                        </a:rPr>
                        <a:t>Fencing Material</a:t>
                      </a:r>
                    </a:p>
                    <a:p>
                      <a:pPr algn="l">
                        <a:spcAft>
                          <a:spcPts val="400"/>
                        </a:spcAft>
                      </a:pPr>
                      <a:endParaRPr lang="en-ZA" sz="1200" dirty="0" smtClean="0">
                        <a:solidFill>
                          <a:schemeClr val="tx1"/>
                        </a:solidFill>
                        <a:effectLst/>
                        <a:latin typeface="+mj-lt"/>
                        <a:ea typeface="Calibri" panose="020F0502020204030204" pitchFamily="34" charset="0"/>
                      </a:endParaRPr>
                    </a:p>
                    <a:p>
                      <a:pPr algn="l">
                        <a:spcAft>
                          <a:spcPts val="400"/>
                        </a:spcAft>
                      </a:pPr>
                      <a:r>
                        <a:rPr lang="en-ZA" sz="1200" dirty="0" smtClean="0">
                          <a:solidFill>
                            <a:schemeClr val="tx1"/>
                          </a:solidFill>
                          <a:effectLst/>
                          <a:latin typeface="+mj-lt"/>
                          <a:ea typeface="Calibri" panose="020F0502020204030204" pitchFamily="34" charset="0"/>
                        </a:rPr>
                        <a:t>Landfill</a:t>
                      </a:r>
                      <a:r>
                        <a:rPr lang="en-ZA" sz="1200" baseline="0" dirty="0" smtClean="0">
                          <a:solidFill>
                            <a:schemeClr val="tx1"/>
                          </a:solidFill>
                          <a:effectLst/>
                          <a:latin typeface="+mj-lt"/>
                          <a:ea typeface="Calibri" panose="020F0502020204030204" pitchFamily="34" charset="0"/>
                        </a:rPr>
                        <a:t> site gravel</a:t>
                      </a:r>
                      <a:endParaRPr lang="en-ZA" sz="1200" dirty="0">
                        <a:solidFill>
                          <a:schemeClr val="tx1"/>
                        </a:solidFill>
                        <a:effectLst/>
                        <a:latin typeface="+mj-lt"/>
                        <a:ea typeface="Calibri" panose="020F0502020204030204" pitchFamily="34" charset="0"/>
                      </a:endParaRPr>
                    </a:p>
                  </a:txBody>
                  <a:tcPr marL="68580" marR="68580" marT="0" marB="0"/>
                </a:tc>
                <a:tc>
                  <a:txBody>
                    <a:bodyPr/>
                    <a:lstStyle/>
                    <a:p>
                      <a:pPr algn="l">
                        <a:spcAft>
                          <a:spcPts val="400"/>
                        </a:spcAft>
                      </a:pPr>
                      <a:r>
                        <a:rPr lang="en-ZA" sz="1200" dirty="0" smtClean="0">
                          <a:solidFill>
                            <a:schemeClr val="tx1"/>
                          </a:solidFill>
                          <a:effectLst/>
                          <a:latin typeface="+mj-lt"/>
                          <a:ea typeface="Calibri" panose="020F0502020204030204" pitchFamily="34" charset="0"/>
                        </a:rPr>
                        <a:t>4</a:t>
                      </a:r>
                    </a:p>
                    <a:p>
                      <a:pPr algn="l">
                        <a:spcAft>
                          <a:spcPts val="400"/>
                        </a:spcAft>
                      </a:pPr>
                      <a:endParaRPr lang="en-ZA" sz="1200" dirty="0" smtClean="0">
                        <a:solidFill>
                          <a:schemeClr val="tx1"/>
                        </a:solidFill>
                        <a:effectLst/>
                        <a:latin typeface="+mj-lt"/>
                        <a:ea typeface="Calibri" panose="020F0502020204030204" pitchFamily="34" charset="0"/>
                      </a:endParaRPr>
                    </a:p>
                    <a:p>
                      <a:pPr algn="l">
                        <a:spcAft>
                          <a:spcPts val="400"/>
                        </a:spcAft>
                      </a:pPr>
                      <a:r>
                        <a:rPr lang="en-ZA" sz="1200" dirty="0" smtClean="0">
                          <a:solidFill>
                            <a:schemeClr val="tx1"/>
                          </a:solidFill>
                          <a:effectLst/>
                          <a:latin typeface="+mj-lt"/>
                          <a:ea typeface="Calibri" panose="020F0502020204030204" pitchFamily="34" charset="0"/>
                        </a:rPr>
                        <a:t>3</a:t>
                      </a:r>
                      <a:endParaRPr lang="en-ZA" sz="1200" dirty="0">
                        <a:solidFill>
                          <a:schemeClr val="tx1"/>
                        </a:solidFill>
                        <a:effectLst/>
                        <a:latin typeface="+mj-lt"/>
                        <a:ea typeface="Calibri" panose="020F0502020204030204" pitchFamily="34" charset="0"/>
                      </a:endParaRPr>
                    </a:p>
                  </a:txBody>
                  <a:tcPr marL="68580" marR="68580" marT="0" marB="0"/>
                </a:tc>
                <a:tc>
                  <a:txBody>
                    <a:bodyPr/>
                    <a:lstStyle/>
                    <a:p>
                      <a:pPr algn="l">
                        <a:spcAft>
                          <a:spcPts val="400"/>
                        </a:spcAft>
                      </a:pPr>
                      <a:r>
                        <a:rPr lang="en-ZA" sz="1200" dirty="0" smtClean="0">
                          <a:solidFill>
                            <a:schemeClr val="tx1"/>
                          </a:solidFill>
                          <a:effectLst/>
                          <a:latin typeface="+mj-lt"/>
                          <a:ea typeface="Calibri" panose="020F0502020204030204" pitchFamily="34" charset="0"/>
                        </a:rPr>
                        <a:t>None</a:t>
                      </a:r>
                    </a:p>
                    <a:p>
                      <a:pPr algn="l">
                        <a:spcAft>
                          <a:spcPts val="400"/>
                        </a:spcAft>
                      </a:pPr>
                      <a:endParaRPr lang="en-ZA" sz="1200" dirty="0" smtClean="0">
                        <a:solidFill>
                          <a:schemeClr val="tx1"/>
                        </a:solidFill>
                        <a:effectLst/>
                        <a:latin typeface="+mj-lt"/>
                        <a:ea typeface="Calibri" panose="020F0502020204030204" pitchFamily="34" charset="0"/>
                      </a:endParaRPr>
                    </a:p>
                    <a:p>
                      <a:pPr algn="l">
                        <a:spcAft>
                          <a:spcPts val="400"/>
                        </a:spcAft>
                      </a:pPr>
                      <a:r>
                        <a:rPr lang="en-ZA" sz="1200" dirty="0" smtClean="0">
                          <a:solidFill>
                            <a:schemeClr val="tx1"/>
                          </a:solidFill>
                          <a:effectLst/>
                          <a:latin typeface="+mj-lt"/>
                          <a:ea typeface="Calibri" panose="020F0502020204030204" pitchFamily="34" charset="0"/>
                        </a:rPr>
                        <a:t>Plant removal before job was done</a:t>
                      </a:r>
                      <a:endParaRPr lang="en-ZA" sz="1200" dirty="0">
                        <a:solidFill>
                          <a:schemeClr val="tx1"/>
                        </a:solidFill>
                        <a:effectLst/>
                        <a:latin typeface="+mj-lt"/>
                        <a:ea typeface="Calibri" panose="020F0502020204030204" pitchFamily="34" charset="0"/>
                      </a:endParaRPr>
                    </a:p>
                  </a:txBody>
                  <a:tcPr marL="68580" marR="68580" marT="0" marB="0"/>
                </a:tc>
                <a:tc>
                  <a:txBody>
                    <a:bodyPr/>
                    <a:lstStyle/>
                    <a:p>
                      <a:pPr marL="0" indent="0" algn="l">
                        <a:buFont typeface="Arial" panose="020B0604020202020204" pitchFamily="34" charset="0"/>
                        <a:buNone/>
                      </a:pPr>
                      <a:r>
                        <a:rPr lang="en-US" sz="1200" b="0" dirty="0" smtClean="0">
                          <a:solidFill>
                            <a:schemeClr val="tx1"/>
                          </a:solidFill>
                          <a:latin typeface="+mj-lt"/>
                          <a:cs typeface="Arial" panose="020B0604020202020204" pitchFamily="34" charset="0"/>
                        </a:rPr>
                        <a:t>None</a:t>
                      </a:r>
                    </a:p>
                    <a:p>
                      <a:pPr marL="0" indent="0" algn="l">
                        <a:buFont typeface="Arial" panose="020B0604020202020204" pitchFamily="34" charset="0"/>
                        <a:buNone/>
                      </a:pPr>
                      <a:endParaRPr lang="en-US" sz="1200" b="0" dirty="0" smtClean="0">
                        <a:solidFill>
                          <a:schemeClr val="tx1"/>
                        </a:solidFill>
                        <a:latin typeface="+mj-lt"/>
                        <a:cs typeface="Arial" panose="020B0604020202020204" pitchFamily="34" charset="0"/>
                      </a:endParaRPr>
                    </a:p>
                    <a:p>
                      <a:pPr marL="0" indent="0" algn="l">
                        <a:buFont typeface="Arial" panose="020B0604020202020204" pitchFamily="34" charset="0"/>
                        <a:buNone/>
                      </a:pPr>
                      <a:endParaRPr lang="en-US" sz="1200" b="0" dirty="0" smtClean="0">
                        <a:solidFill>
                          <a:schemeClr val="tx1"/>
                        </a:solidFill>
                        <a:latin typeface="+mj-lt"/>
                        <a:cs typeface="Arial" panose="020B0604020202020204" pitchFamily="34" charset="0"/>
                      </a:endParaRPr>
                    </a:p>
                    <a:p>
                      <a:pPr marL="0" indent="0" algn="l">
                        <a:buFont typeface="Arial" panose="020B0604020202020204" pitchFamily="34" charset="0"/>
                        <a:buNone/>
                      </a:pPr>
                      <a:r>
                        <a:rPr lang="en-US" sz="1200" b="0" dirty="0" smtClean="0">
                          <a:solidFill>
                            <a:schemeClr val="tx1"/>
                          </a:solidFill>
                          <a:latin typeface="+mj-lt"/>
                          <a:cs typeface="Arial" panose="020B0604020202020204" pitchFamily="34" charset="0"/>
                        </a:rPr>
                        <a:t>Negotiate with provider – plant returned </a:t>
                      </a:r>
                    </a:p>
                  </a:txBody>
                  <a:tcPr marL="68580" marR="68580" marT="0" marB="0"/>
                </a:tc>
              </a:tr>
              <a:tr h="523834">
                <a:tc>
                  <a:txBody>
                    <a:bodyPr/>
                    <a:lstStyle/>
                    <a:p>
                      <a:pPr algn="ctr">
                        <a:spcAft>
                          <a:spcPts val="400"/>
                        </a:spcAft>
                      </a:pPr>
                      <a:endParaRPr lang="en-ZA" sz="1200" dirty="0" smtClean="0">
                        <a:effectLst/>
                        <a:latin typeface="+mj-lt"/>
                        <a:ea typeface="Calibri" panose="020F0502020204030204" pitchFamily="34" charset="0"/>
                      </a:endParaRPr>
                    </a:p>
                    <a:p>
                      <a:pPr algn="ctr">
                        <a:spcAft>
                          <a:spcPts val="400"/>
                        </a:spcAft>
                      </a:pPr>
                      <a:endParaRPr lang="en-ZA" sz="1200" baseline="0" dirty="0" smtClean="0">
                        <a:effectLst/>
                        <a:latin typeface="+mj-lt"/>
                        <a:ea typeface="Calibri" panose="020F0502020204030204" pitchFamily="34" charset="0"/>
                      </a:endParaRPr>
                    </a:p>
                    <a:p>
                      <a:pPr algn="ctr">
                        <a:spcAft>
                          <a:spcPts val="400"/>
                        </a:spcAft>
                      </a:pPr>
                      <a:r>
                        <a:rPr lang="en-ZA" sz="1200" baseline="0" dirty="0" smtClean="0">
                          <a:effectLst/>
                          <a:latin typeface="+mj-lt"/>
                          <a:ea typeface="Calibri" panose="020F0502020204030204" pitchFamily="34" charset="0"/>
                        </a:rPr>
                        <a:t>Prime Resources</a:t>
                      </a:r>
                    </a:p>
                    <a:p>
                      <a:pPr algn="ctr">
                        <a:spcAft>
                          <a:spcPts val="400"/>
                        </a:spcAft>
                      </a:pPr>
                      <a:endParaRPr lang="en-ZA" sz="1200" baseline="0" dirty="0" smtClean="0">
                        <a:effectLst/>
                        <a:latin typeface="+mj-lt"/>
                        <a:ea typeface="Calibri" panose="020F0502020204030204" pitchFamily="34" charset="0"/>
                      </a:endParaRPr>
                    </a:p>
                    <a:p>
                      <a:pPr algn="ctr">
                        <a:spcAft>
                          <a:spcPts val="400"/>
                        </a:spcAft>
                      </a:pPr>
                      <a:endParaRPr lang="en-ZA" sz="1200" dirty="0">
                        <a:effectLst/>
                        <a:latin typeface="+mj-lt"/>
                        <a:ea typeface="Calibri" panose="020F0502020204030204" pitchFamily="34" charset="0"/>
                      </a:endParaRPr>
                    </a:p>
                  </a:txBody>
                  <a:tcPr marL="68580" marR="68580" marT="0" marB="0" anchor="ctr"/>
                </a:tc>
                <a:tc>
                  <a:txBody>
                    <a:bodyPr/>
                    <a:lstStyle/>
                    <a:p>
                      <a:pPr algn="ctr">
                        <a:spcAft>
                          <a:spcPts val="400"/>
                        </a:spcAft>
                      </a:pPr>
                      <a:endParaRPr lang="en-ZA" sz="1200" dirty="0" smtClean="0">
                        <a:effectLst/>
                        <a:latin typeface="+mj-lt"/>
                        <a:ea typeface="Calibri" panose="020F0502020204030204" pitchFamily="34" charset="0"/>
                      </a:endParaRPr>
                    </a:p>
                    <a:p>
                      <a:pPr algn="ctr">
                        <a:spcAft>
                          <a:spcPts val="400"/>
                        </a:spcAft>
                      </a:pPr>
                      <a:r>
                        <a:rPr lang="en-ZA" sz="1200" dirty="0" smtClean="0">
                          <a:effectLst/>
                          <a:latin typeface="+mj-lt"/>
                          <a:ea typeface="Calibri" panose="020F0502020204030204" pitchFamily="34" charset="0"/>
                        </a:rPr>
                        <a:t>External Audit Landfill</a:t>
                      </a:r>
                      <a:endParaRPr lang="en-ZA" sz="1200" dirty="0">
                        <a:effectLst/>
                        <a:latin typeface="+mj-lt"/>
                        <a:ea typeface="Calibri" panose="020F0502020204030204" pitchFamily="34" charset="0"/>
                      </a:endParaRPr>
                    </a:p>
                  </a:txBody>
                  <a:tcPr marL="68580" marR="68580" marT="0" marB="0" anchor="ctr"/>
                </a:tc>
                <a:tc>
                  <a:txBody>
                    <a:bodyPr/>
                    <a:lstStyle/>
                    <a:p>
                      <a:pPr algn="ctr">
                        <a:spcAft>
                          <a:spcPts val="400"/>
                        </a:spcAft>
                      </a:pPr>
                      <a:r>
                        <a:rPr lang="en-ZA" sz="1200" dirty="0" smtClean="0">
                          <a:effectLst/>
                          <a:latin typeface="+mj-lt"/>
                          <a:ea typeface="Calibri" panose="020F0502020204030204" pitchFamily="34" charset="0"/>
                        </a:rPr>
                        <a:t>4</a:t>
                      </a:r>
                      <a:endParaRPr lang="en-ZA" sz="1200" dirty="0">
                        <a:effectLst/>
                        <a:latin typeface="+mj-lt"/>
                        <a:ea typeface="Calibri" panose="020F0502020204030204" pitchFamily="34" charset="0"/>
                      </a:endParaRPr>
                    </a:p>
                  </a:txBody>
                  <a:tcPr marL="68580" marR="68580" marT="0" marB="0" anchor="ctr"/>
                </a:tc>
                <a:tc>
                  <a:txBody>
                    <a:bodyPr/>
                    <a:lstStyle/>
                    <a:p>
                      <a:pPr marL="0" marR="0" indent="0" algn="ctr" defTabSz="914400" rtl="0" eaLnBrk="1" fontAlgn="auto" latinLnBrk="0" hangingPunct="1">
                        <a:lnSpc>
                          <a:spcPct val="100000"/>
                        </a:lnSpc>
                        <a:spcBef>
                          <a:spcPts val="0"/>
                        </a:spcBef>
                        <a:spcAft>
                          <a:spcPts val="400"/>
                        </a:spcAft>
                        <a:buClrTx/>
                        <a:buSzTx/>
                        <a:buFontTx/>
                        <a:buNone/>
                        <a:tabLst/>
                        <a:defRPr/>
                      </a:pPr>
                      <a:r>
                        <a:rPr lang="en-ZA" sz="1200" dirty="0" smtClean="0">
                          <a:effectLst/>
                          <a:latin typeface="+mj-lt"/>
                          <a:ea typeface="Calibri" panose="020F0502020204030204" pitchFamily="34" charset="0"/>
                        </a:rPr>
                        <a:t>None </a:t>
                      </a:r>
                      <a:endParaRPr lang="en-ZA" sz="1200" dirty="0">
                        <a:effectLst/>
                        <a:latin typeface="+mj-lt"/>
                        <a:ea typeface="Calibri" panose="020F0502020204030204" pitchFamily="34" charset="0"/>
                      </a:endParaRPr>
                    </a:p>
                  </a:txBody>
                  <a:tcPr marL="68580" marR="68580" marT="0" marB="0" anchor="ctr"/>
                </a:tc>
                <a:tc>
                  <a:txBody>
                    <a:bodyPr/>
                    <a:lstStyle/>
                    <a:p>
                      <a:pPr marL="0" indent="0">
                        <a:buFont typeface="Arial" panose="020B0604020202020204" pitchFamily="34" charset="0"/>
                        <a:buNone/>
                      </a:pPr>
                      <a:endParaRPr lang="en-US" sz="1200" b="0" dirty="0" smtClean="0">
                        <a:latin typeface="+mj-lt"/>
                        <a:cs typeface="Arial" panose="020B0604020202020204" pitchFamily="34" charset="0"/>
                      </a:endParaRPr>
                    </a:p>
                    <a:p>
                      <a:pPr marL="0" indent="0">
                        <a:buFont typeface="Arial" panose="020B0604020202020204" pitchFamily="34" charset="0"/>
                        <a:buNone/>
                      </a:pPr>
                      <a:endParaRPr lang="en-US" sz="1200" b="0" dirty="0" smtClean="0">
                        <a:latin typeface="+mj-lt"/>
                        <a:cs typeface="Arial" panose="020B0604020202020204" pitchFamily="34" charset="0"/>
                      </a:endParaRPr>
                    </a:p>
                    <a:p>
                      <a:pPr marL="0" indent="0">
                        <a:buFont typeface="Arial" panose="020B0604020202020204" pitchFamily="34" charset="0"/>
                        <a:buNone/>
                      </a:pPr>
                      <a:r>
                        <a:rPr lang="en-US" sz="1200" b="0" dirty="0" smtClean="0">
                          <a:latin typeface="+mj-lt"/>
                          <a:cs typeface="Arial" panose="020B0604020202020204" pitchFamily="34" charset="0"/>
                        </a:rPr>
                        <a:t>None</a:t>
                      </a:r>
                    </a:p>
                  </a:txBody>
                  <a:tcPr marL="68580" marR="68580" marT="0" marB="0"/>
                </a:tc>
              </a:tr>
            </a:tbl>
          </a:graphicData>
        </a:graphic>
      </p:graphicFrame>
      <p:sp>
        <p:nvSpPr>
          <p:cNvPr id="8" name="TextBox 7"/>
          <p:cNvSpPr txBox="1"/>
          <p:nvPr/>
        </p:nvSpPr>
        <p:spPr>
          <a:xfrm>
            <a:off x="621217" y="323166"/>
            <a:ext cx="4800600" cy="368300"/>
          </a:xfrm>
          <a:prstGeom prst="rect">
            <a:avLst/>
          </a:prstGeom>
          <a:ln/>
        </p:spPr>
        <p:style>
          <a:lnRef idx="1">
            <a:schemeClr val="accent1"/>
          </a:lnRef>
          <a:fillRef idx="2">
            <a:schemeClr val="accent1"/>
          </a:fillRef>
          <a:effectRef idx="1">
            <a:schemeClr val="accent1"/>
          </a:effectRef>
          <a:fontRef idx="minor">
            <a:schemeClr val="dk1"/>
          </a:fontRef>
        </p:style>
        <p:txBody>
          <a:bodyPr>
            <a:spAutoFit/>
          </a:bodyPr>
          <a:lstStyle/>
          <a:p>
            <a:pPr algn="ctr" eaLnBrk="1" hangingPunct="1">
              <a:defRPr/>
            </a:pPr>
            <a:r>
              <a:rPr lang="en-US" dirty="0" smtClean="0"/>
              <a:t>Performance of Service Providers</a:t>
            </a:r>
            <a:endParaRPr lang="en-US" dirty="0"/>
          </a:p>
        </p:txBody>
      </p:sp>
    </p:spTree>
    <p:extLst>
      <p:ext uri="{BB962C8B-B14F-4D97-AF65-F5344CB8AC3E}">
        <p14:creationId xmlns:p14="http://schemas.microsoft.com/office/powerpoint/2010/main" val="3722117478"/>
      </p:ext>
    </p:extLst>
  </p:cSld>
  <p:clrMapOvr>
    <a:masterClrMapping/>
  </p:clrMapOvr>
  <p:transition spd="slow">
    <p:fade/>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12837" y="2200275"/>
            <a:ext cx="9366325" cy="3027914"/>
          </a:xfrm>
        </p:spPr>
        <p:txBody>
          <a:bodyPr>
            <a:normAutofit fontScale="90000"/>
          </a:bodyPr>
          <a:lstStyle/>
          <a:p>
            <a:pPr marL="68580" lvl="0" algn="ctr">
              <a:spcBef>
                <a:spcPct val="20000"/>
              </a:spcBef>
            </a:pPr>
            <a:r>
              <a:rPr lang="en-ZA" sz="8900" b="1" dirty="0">
                <a:solidFill>
                  <a:schemeClr val="accent1">
                    <a:lumMod val="50000"/>
                  </a:schemeClr>
                </a:solidFill>
              </a:rPr>
              <a:t>BUDGET AND TREASURY</a:t>
            </a:r>
            <a:r>
              <a:rPr lang="en-ZA" b="1" dirty="0">
                <a:solidFill>
                  <a:srgbClr val="94C600">
                    <a:lumMod val="50000"/>
                  </a:srgbClr>
                </a:solidFill>
              </a:rPr>
              <a:t/>
            </a:r>
            <a:br>
              <a:rPr lang="en-ZA" b="1" dirty="0">
                <a:solidFill>
                  <a:srgbClr val="94C600">
                    <a:lumMod val="50000"/>
                  </a:srgbClr>
                </a:solidFill>
              </a:rPr>
            </a:br>
            <a:endParaRPr lang="en-ZA" dirty="0"/>
          </a:p>
        </p:txBody>
      </p:sp>
      <p:sp>
        <p:nvSpPr>
          <p:cNvPr id="3" name="TextBox 2"/>
          <p:cNvSpPr txBox="1"/>
          <p:nvPr/>
        </p:nvSpPr>
        <p:spPr>
          <a:xfrm>
            <a:off x="6213764" y="86030"/>
            <a:ext cx="3982029" cy="646331"/>
          </a:xfrm>
          <a:prstGeom prst="rect">
            <a:avLst/>
          </a:prstGeom>
          <a:solidFill>
            <a:srgbClr val="92D050"/>
          </a:solidFill>
        </p:spPr>
        <p:txBody>
          <a:bodyPr wrap="square" rtlCol="0">
            <a:spAutoFit/>
          </a:bodyPr>
          <a:lstStyle/>
          <a:p>
            <a:pPr algn="ctr"/>
            <a:r>
              <a:rPr lang="en-US" b="1" dirty="0" smtClean="0">
                <a:solidFill>
                  <a:srgbClr val="002060"/>
                </a:solidFill>
              </a:rPr>
              <a:t>EPMLM 2015/2016 ANNUAL PERFORMANCE </a:t>
            </a:r>
            <a:endParaRPr lang="en-US" b="1" dirty="0">
              <a:solidFill>
                <a:srgbClr val="002060"/>
              </a:solidFill>
            </a:endParaRPr>
          </a:p>
        </p:txBody>
      </p:sp>
      <p:pic>
        <p:nvPicPr>
          <p:cNvPr id="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071102" y="-28466"/>
            <a:ext cx="914400" cy="703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Slide Number Placeholder 4"/>
          <p:cNvSpPr>
            <a:spLocks noGrp="1"/>
          </p:cNvSpPr>
          <p:nvPr>
            <p:ph type="sldNum" sz="quarter" idx="12"/>
          </p:nvPr>
        </p:nvSpPr>
        <p:spPr>
          <a:xfrm>
            <a:off x="6172201" y="90237"/>
            <a:ext cx="1776208" cy="365125"/>
          </a:xfrm>
        </p:spPr>
        <p:txBody>
          <a:bodyPr/>
          <a:lstStyle/>
          <a:p>
            <a:fld id="{01BCFC26-62B4-4113-B485-962636936649}" type="slidenum">
              <a:rPr lang="en-US" smtClean="0"/>
              <a:pPr/>
              <a:t>46</a:t>
            </a:fld>
            <a:endParaRPr lang="en-US" dirty="0"/>
          </a:p>
        </p:txBody>
      </p:sp>
    </p:spTree>
    <p:extLst>
      <p:ext uri="{BB962C8B-B14F-4D97-AF65-F5344CB8AC3E}">
        <p14:creationId xmlns:p14="http://schemas.microsoft.com/office/powerpoint/2010/main" val="2582577978"/>
      </p:ext>
    </p:extLst>
  </p:cSld>
  <p:clrMapOvr>
    <a:masterClrMapping/>
  </p:clrMapOvr>
  <p:transition spd="slow">
    <p:fade/>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6096000" y="0"/>
            <a:ext cx="3982029" cy="646331"/>
          </a:xfrm>
          <a:prstGeom prst="rect">
            <a:avLst/>
          </a:prstGeom>
          <a:solidFill>
            <a:srgbClr val="92D050"/>
          </a:solidFill>
        </p:spPr>
        <p:txBody>
          <a:bodyPr wrap="square" rtlCol="0">
            <a:spAutoFit/>
          </a:bodyPr>
          <a:lstStyle/>
          <a:p>
            <a:pPr algn="ctr"/>
            <a:r>
              <a:rPr lang="en-US" b="1" dirty="0" smtClean="0">
                <a:solidFill>
                  <a:srgbClr val="002060"/>
                </a:solidFill>
              </a:rPr>
              <a:t>EPMLM 2015/2016 ANNUAL PERFORMANCE BTO RESULTS </a:t>
            </a:r>
            <a:endParaRPr lang="en-US" b="1" dirty="0">
              <a:solidFill>
                <a:srgbClr val="002060"/>
              </a:solidFill>
            </a:endParaRPr>
          </a:p>
        </p:txBody>
      </p:sp>
      <p:pic>
        <p:nvPicPr>
          <p:cNvPr id="15362"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071102" y="-28466"/>
            <a:ext cx="914400" cy="703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Box 4"/>
          <p:cNvSpPr txBox="1"/>
          <p:nvPr/>
        </p:nvSpPr>
        <p:spPr>
          <a:xfrm>
            <a:off x="621217" y="323166"/>
            <a:ext cx="4800600" cy="368300"/>
          </a:xfrm>
          <a:prstGeom prst="rect">
            <a:avLst/>
          </a:prstGeom>
          <a:ln/>
        </p:spPr>
        <p:style>
          <a:lnRef idx="1">
            <a:schemeClr val="accent1"/>
          </a:lnRef>
          <a:fillRef idx="2">
            <a:schemeClr val="accent1"/>
          </a:fillRef>
          <a:effectRef idx="1">
            <a:schemeClr val="accent1"/>
          </a:effectRef>
          <a:fontRef idx="minor">
            <a:schemeClr val="dk1"/>
          </a:fontRef>
        </p:style>
        <p:txBody>
          <a:bodyPr>
            <a:spAutoFit/>
          </a:bodyPr>
          <a:lstStyle/>
          <a:p>
            <a:pPr algn="ctr">
              <a:defRPr/>
            </a:pPr>
            <a:r>
              <a:rPr lang="en-US" dirty="0" smtClean="0">
                <a:solidFill>
                  <a:prstClr val="black"/>
                </a:solidFill>
              </a:rPr>
              <a:t>KPA 5: FINANCIAL VIABILITY</a:t>
            </a:r>
            <a:endParaRPr lang="en-US" dirty="0">
              <a:solidFill>
                <a:prstClr val="black"/>
              </a:solidFill>
            </a:endParaRPr>
          </a:p>
        </p:txBody>
      </p:sp>
      <p:sp>
        <p:nvSpPr>
          <p:cNvPr id="4" name="Slide Number Placeholder 3"/>
          <p:cNvSpPr>
            <a:spLocks noGrp="1"/>
          </p:cNvSpPr>
          <p:nvPr>
            <p:ph type="sldNum" sz="quarter" idx="12"/>
          </p:nvPr>
        </p:nvSpPr>
        <p:spPr/>
        <p:txBody>
          <a:bodyPr/>
          <a:lstStyle/>
          <a:p>
            <a:fld id="{01BCFC26-62B4-4113-B485-962636936649}" type="slidenum">
              <a:rPr lang="en-US" smtClean="0"/>
              <a:pPr/>
              <a:t>47</a:t>
            </a:fld>
            <a:endParaRPr lang="en-US"/>
          </a:p>
        </p:txBody>
      </p:sp>
      <p:graphicFrame>
        <p:nvGraphicFramePr>
          <p:cNvPr id="7" name="Content Placeholder 5"/>
          <p:cNvGraphicFramePr>
            <a:graphicFrameLocks/>
          </p:cNvGraphicFramePr>
          <p:nvPr>
            <p:extLst>
              <p:ext uri="{D42A27DB-BD31-4B8C-83A1-F6EECF244321}">
                <p14:modId xmlns:p14="http://schemas.microsoft.com/office/powerpoint/2010/main" val="3845690920"/>
              </p:ext>
            </p:extLst>
          </p:nvPr>
        </p:nvGraphicFramePr>
        <p:xfrm>
          <a:off x="740980" y="955364"/>
          <a:ext cx="10785611" cy="5535588"/>
        </p:xfrm>
        <a:graphic>
          <a:graphicData uri="http://schemas.openxmlformats.org/drawingml/2006/table">
            <a:tbl>
              <a:tblPr firstRow="1" bandRow="1">
                <a:tableStyleId>{5C22544A-7EE6-4342-B048-85BDC9FD1C3A}</a:tableStyleId>
              </a:tblPr>
              <a:tblGrid>
                <a:gridCol w="1267946"/>
                <a:gridCol w="993214"/>
                <a:gridCol w="1220269"/>
                <a:gridCol w="906486"/>
                <a:gridCol w="1359728"/>
                <a:gridCol w="1847836"/>
                <a:gridCol w="1525530"/>
                <a:gridCol w="1664602"/>
              </a:tblGrid>
              <a:tr h="874959">
                <a:tc>
                  <a:txBody>
                    <a:bodyPr/>
                    <a:lstStyle/>
                    <a:p>
                      <a:pPr algn="l"/>
                      <a:r>
                        <a:rPr lang="en-US" sz="1300" dirty="0" smtClean="0">
                          <a:solidFill>
                            <a:schemeClr val="tx1"/>
                          </a:solidFill>
                        </a:rPr>
                        <a:t>PROJECTS(KPI as per SDBIP) </a:t>
                      </a:r>
                      <a:endParaRPr lang="en-US" sz="1300" dirty="0">
                        <a:solidFill>
                          <a:schemeClr val="tx1"/>
                        </a:solidFill>
                      </a:endParaRPr>
                    </a:p>
                  </a:txBody>
                  <a:tcPr marT="45736" marB="45736"/>
                </a:tc>
                <a:tc>
                  <a:txBody>
                    <a:bodyPr/>
                    <a:lstStyle/>
                    <a:p>
                      <a:pPr algn="l"/>
                      <a:r>
                        <a:rPr lang="en-US" sz="1300" dirty="0" smtClean="0">
                          <a:solidFill>
                            <a:schemeClr val="tx1"/>
                          </a:solidFill>
                        </a:rPr>
                        <a:t>ANNUAL</a:t>
                      </a:r>
                      <a:r>
                        <a:rPr lang="en-US" sz="1300" baseline="0" dirty="0" smtClean="0">
                          <a:solidFill>
                            <a:schemeClr val="tx1"/>
                          </a:solidFill>
                        </a:rPr>
                        <a:t> TARGET</a:t>
                      </a:r>
                      <a:endParaRPr lang="en-US" sz="1300" dirty="0">
                        <a:solidFill>
                          <a:schemeClr val="tx1"/>
                        </a:solidFill>
                      </a:endParaRPr>
                    </a:p>
                  </a:txBody>
                  <a:tcPr marT="45736" marB="45736"/>
                </a:tc>
                <a:tc>
                  <a:txBody>
                    <a:bodyPr/>
                    <a:lstStyle/>
                    <a:p>
                      <a:pPr algn="l"/>
                      <a:r>
                        <a:rPr lang="en-US" sz="1300" dirty="0" smtClean="0">
                          <a:solidFill>
                            <a:schemeClr val="tx1"/>
                          </a:solidFill>
                        </a:rPr>
                        <a:t> ANNUAL</a:t>
                      </a:r>
                    </a:p>
                    <a:p>
                      <a:pPr algn="l"/>
                      <a:r>
                        <a:rPr lang="en-US" sz="1300" dirty="0" smtClean="0">
                          <a:solidFill>
                            <a:schemeClr val="tx1"/>
                          </a:solidFill>
                        </a:rPr>
                        <a:t>ACTUALS</a:t>
                      </a:r>
                      <a:endParaRPr lang="en-US" sz="1300" dirty="0">
                        <a:solidFill>
                          <a:schemeClr val="tx1"/>
                        </a:solidFill>
                      </a:endParaRPr>
                    </a:p>
                  </a:txBody>
                  <a:tcPr marT="45736" marB="45736"/>
                </a:tc>
                <a:tc>
                  <a:txBody>
                    <a:bodyPr/>
                    <a:lstStyle/>
                    <a:p>
                      <a:pPr algn="l"/>
                      <a:r>
                        <a:rPr lang="en-US" sz="1300" dirty="0" smtClean="0">
                          <a:solidFill>
                            <a:schemeClr val="tx1"/>
                          </a:solidFill>
                        </a:rPr>
                        <a:t>BUDGET</a:t>
                      </a:r>
                    </a:p>
                  </a:txBody>
                  <a:tcPr marT="45736" marB="45736"/>
                </a:tc>
                <a:tc>
                  <a:txBody>
                    <a:bodyPr/>
                    <a:lstStyle/>
                    <a:p>
                      <a:pPr algn="l"/>
                      <a:r>
                        <a:rPr lang="en-US" sz="1300" dirty="0" smtClean="0">
                          <a:solidFill>
                            <a:schemeClr val="tx1"/>
                          </a:solidFill>
                        </a:rPr>
                        <a:t>EXPENDITURE</a:t>
                      </a:r>
                      <a:endParaRPr lang="en-US" sz="1300" dirty="0">
                        <a:solidFill>
                          <a:schemeClr val="tx1"/>
                        </a:solidFill>
                      </a:endParaRPr>
                    </a:p>
                  </a:txBody>
                  <a:tcPr marT="45736" marB="45736"/>
                </a:tc>
                <a:tc>
                  <a:txBody>
                    <a:bodyPr/>
                    <a:lstStyle/>
                    <a:p>
                      <a:pPr algn="l"/>
                      <a:r>
                        <a:rPr lang="en-US" sz="1300" dirty="0" smtClean="0">
                          <a:solidFill>
                            <a:schemeClr val="tx1"/>
                          </a:solidFill>
                        </a:rPr>
                        <a:t>PROGRESS</a:t>
                      </a:r>
                      <a:endParaRPr lang="en-US" sz="1300" dirty="0">
                        <a:solidFill>
                          <a:schemeClr val="tx1"/>
                        </a:solidFill>
                      </a:endParaRPr>
                    </a:p>
                  </a:txBody>
                  <a:tcPr marT="45736" marB="45736"/>
                </a:tc>
                <a:tc>
                  <a:txBody>
                    <a:bodyPr/>
                    <a:lstStyle/>
                    <a:p>
                      <a:pPr algn="l"/>
                      <a:r>
                        <a:rPr lang="en-US" sz="1300" dirty="0" smtClean="0">
                          <a:solidFill>
                            <a:schemeClr val="tx1"/>
                          </a:solidFill>
                        </a:rPr>
                        <a:t>CHALLENGES </a:t>
                      </a:r>
                      <a:endParaRPr lang="en-US" sz="1300" dirty="0">
                        <a:solidFill>
                          <a:schemeClr val="tx1"/>
                        </a:solidFill>
                      </a:endParaRPr>
                    </a:p>
                  </a:txBody>
                  <a:tcPr marT="45736" marB="45736"/>
                </a:tc>
                <a:tc>
                  <a:txBody>
                    <a:bodyPr/>
                    <a:lstStyle/>
                    <a:p>
                      <a:pPr algn="l"/>
                      <a:r>
                        <a:rPr lang="en-US" sz="1300" dirty="0" smtClean="0">
                          <a:solidFill>
                            <a:schemeClr val="tx1"/>
                          </a:solidFill>
                        </a:rPr>
                        <a:t>REMEDIAL ACTION</a:t>
                      </a:r>
                      <a:endParaRPr lang="en-US" sz="1300" dirty="0">
                        <a:solidFill>
                          <a:schemeClr val="tx1"/>
                        </a:solidFill>
                      </a:endParaRPr>
                    </a:p>
                  </a:txBody>
                  <a:tcPr marT="45736" marB="45736"/>
                </a:tc>
              </a:tr>
              <a:tr h="1422568">
                <a:tc>
                  <a:txBody>
                    <a:bodyPr/>
                    <a:lstStyle/>
                    <a:p>
                      <a:pPr algn="l"/>
                      <a:r>
                        <a:rPr lang="en-ZA" sz="1200" kern="1200" dirty="0" smtClean="0">
                          <a:solidFill>
                            <a:schemeClr val="tx1"/>
                          </a:solidFill>
                          <a:effectLst/>
                          <a:latin typeface="+mn-lt"/>
                          <a:ea typeface="+mn-ea"/>
                          <a:cs typeface="+mn-cs"/>
                        </a:rPr>
                        <a:t>Provision of Free Basic Services (FBE)</a:t>
                      </a:r>
                      <a:endParaRPr lang="en-US" sz="1200" dirty="0">
                        <a:solidFill>
                          <a:schemeClr val="tx1"/>
                        </a:solidFill>
                        <a:latin typeface="+mn-lt"/>
                      </a:endParaRPr>
                    </a:p>
                  </a:txBody>
                  <a:tcPr marT="45736" marB="45736"/>
                </a:tc>
                <a:tc>
                  <a:txBody>
                    <a:bodyPr/>
                    <a:lstStyle/>
                    <a:p>
                      <a:pPr algn="l">
                        <a:lnSpc>
                          <a:spcPct val="150000"/>
                        </a:lnSpc>
                        <a:spcAft>
                          <a:spcPts val="0"/>
                        </a:spcAft>
                      </a:pPr>
                      <a:r>
                        <a:rPr lang="en-ZA" sz="1200" dirty="0" smtClean="0">
                          <a:solidFill>
                            <a:schemeClr val="tx1"/>
                          </a:solidFill>
                          <a:effectLst/>
                          <a:latin typeface="+mn-lt"/>
                        </a:rPr>
                        <a:t>6 000</a:t>
                      </a:r>
                      <a:endParaRPr lang="en-ZA" sz="1200" dirty="0">
                        <a:solidFill>
                          <a:schemeClr val="tx1"/>
                        </a:solidFill>
                        <a:effectLst/>
                        <a:latin typeface="+mn-lt"/>
                      </a:endParaRPr>
                    </a:p>
                  </a:txBody>
                  <a:tcPr marL="68580" marR="68580" marT="0" marB="0"/>
                </a:tc>
                <a:tc>
                  <a:txBody>
                    <a:bodyPr/>
                    <a:lstStyle/>
                    <a:p>
                      <a:pPr algn="l"/>
                      <a:r>
                        <a:rPr lang="en-US" sz="1200" dirty="0" smtClean="0">
                          <a:solidFill>
                            <a:schemeClr val="tx1"/>
                          </a:solidFill>
                          <a:latin typeface="+mn-lt"/>
                        </a:rPr>
                        <a:t>6000</a:t>
                      </a:r>
                      <a:endParaRPr lang="en-US" sz="1200" dirty="0">
                        <a:solidFill>
                          <a:schemeClr val="tx1"/>
                        </a:solidFill>
                        <a:latin typeface="+mn-lt"/>
                      </a:endParaRPr>
                    </a:p>
                  </a:txBody>
                  <a:tcPr marT="45736" marB="45736"/>
                </a:tc>
                <a:tc>
                  <a:txBody>
                    <a:bodyPr/>
                    <a:lstStyle/>
                    <a:p>
                      <a:pPr algn="l"/>
                      <a:r>
                        <a:rPr lang="en-ZA" sz="1200" kern="1200" dirty="0" smtClean="0">
                          <a:solidFill>
                            <a:schemeClr val="tx1"/>
                          </a:solidFill>
                          <a:effectLst/>
                          <a:latin typeface="+mn-lt"/>
                          <a:ea typeface="+mn-ea"/>
                          <a:cs typeface="+mn-cs"/>
                        </a:rPr>
                        <a:t>R 1 467 175.68</a:t>
                      </a:r>
                      <a:endParaRPr lang="en-ZA" sz="1200" kern="1200" dirty="0">
                        <a:solidFill>
                          <a:schemeClr val="tx1"/>
                        </a:solidFill>
                        <a:effectLst/>
                        <a:latin typeface="+mn-lt"/>
                        <a:ea typeface="+mn-ea"/>
                        <a:cs typeface="+mn-cs"/>
                      </a:endParaRPr>
                    </a:p>
                  </a:txBody>
                  <a:tcPr marT="45736" marB="45736"/>
                </a:tc>
                <a:tc>
                  <a:txBody>
                    <a:bodyPr/>
                    <a:lstStyle/>
                    <a:p>
                      <a:pPr marL="0" algn="l" defTabSz="914400" rtl="0" eaLnBrk="1" latinLnBrk="0" hangingPunct="1">
                        <a:lnSpc>
                          <a:spcPct val="115000"/>
                        </a:lnSpc>
                        <a:spcAft>
                          <a:spcPts val="1000"/>
                        </a:spcAft>
                      </a:pPr>
                      <a:r>
                        <a:rPr lang="en-ZA" sz="1200" kern="1200" dirty="0">
                          <a:solidFill>
                            <a:schemeClr val="tx1"/>
                          </a:solidFill>
                          <a:effectLst/>
                          <a:latin typeface="+mn-lt"/>
                          <a:ea typeface="+mn-ea"/>
                          <a:cs typeface="+mn-cs"/>
                        </a:rPr>
                        <a:t>R 714 585.18</a:t>
                      </a:r>
                    </a:p>
                  </a:txBody>
                  <a:tcPr marL="114300" marR="114300" marT="0" marB="0"/>
                </a:tc>
                <a:tc>
                  <a:txBody>
                    <a:bodyPr/>
                    <a:lstStyle/>
                    <a:p>
                      <a:pPr algn="l"/>
                      <a:r>
                        <a:rPr lang="en-US" sz="1200" dirty="0" smtClean="0">
                          <a:solidFill>
                            <a:schemeClr val="tx1"/>
                          </a:solidFill>
                          <a:latin typeface="+mn-lt"/>
                        </a:rPr>
                        <a:t>achieved</a:t>
                      </a:r>
                      <a:endParaRPr lang="en-US" sz="1200" dirty="0">
                        <a:solidFill>
                          <a:schemeClr val="tx1"/>
                        </a:solidFill>
                        <a:latin typeface="+mn-lt"/>
                      </a:endParaRPr>
                    </a:p>
                  </a:txBody>
                  <a:tcPr marT="45736" marB="45736"/>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solidFill>
                            <a:schemeClr val="tx1"/>
                          </a:solidFill>
                          <a:latin typeface="+mn-lt"/>
                        </a:rPr>
                        <a:t>None</a:t>
                      </a:r>
                    </a:p>
                  </a:txBody>
                  <a:tcPr marL="68580" marR="68580" marT="0" marB="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solidFill>
                            <a:schemeClr val="tx1"/>
                          </a:solidFill>
                          <a:latin typeface="+mn-lt"/>
                        </a:rPr>
                        <a:t>None</a:t>
                      </a:r>
                    </a:p>
                  </a:txBody>
                  <a:tcPr marL="68580" marR="68580" marT="0" marB="0"/>
                </a:tc>
              </a:tr>
              <a:tr h="1471846">
                <a:tc>
                  <a:txBody>
                    <a:bodyPr/>
                    <a:lstStyle/>
                    <a:p>
                      <a:pPr algn="l">
                        <a:lnSpc>
                          <a:spcPct val="150000"/>
                        </a:lnSpc>
                        <a:spcAft>
                          <a:spcPts val="0"/>
                        </a:spcAft>
                      </a:pPr>
                      <a:r>
                        <a:rPr lang="en-ZA" sz="1200" dirty="0" smtClean="0">
                          <a:effectLst/>
                          <a:latin typeface="+mn-lt"/>
                          <a:ea typeface="Calibri" panose="020F0502020204030204" pitchFamily="34" charset="0"/>
                          <a:cs typeface="Times New Roman" panose="02020603050405020304" pitchFamily="18" charset="0"/>
                        </a:rPr>
                        <a:t>Revenue </a:t>
                      </a:r>
                      <a:r>
                        <a:rPr lang="en-ZA" sz="1200" dirty="0">
                          <a:effectLst/>
                          <a:latin typeface="+mn-lt"/>
                          <a:ea typeface="Calibri" panose="020F0502020204030204" pitchFamily="34" charset="0"/>
                          <a:cs typeface="Times New Roman" panose="02020603050405020304" pitchFamily="18" charset="0"/>
                        </a:rPr>
                        <a:t>enhancement</a:t>
                      </a:r>
                      <a:endParaRPr lang="en-ZA" sz="1200" dirty="0">
                        <a:effectLst/>
                        <a:latin typeface="+mn-lt"/>
                      </a:endParaRPr>
                    </a:p>
                    <a:p>
                      <a:pPr algn="l">
                        <a:lnSpc>
                          <a:spcPct val="150000"/>
                        </a:lnSpc>
                        <a:spcAft>
                          <a:spcPts val="0"/>
                        </a:spcAft>
                      </a:pPr>
                      <a:r>
                        <a:rPr lang="en-ZA" sz="1200" dirty="0">
                          <a:effectLst/>
                          <a:latin typeface="+mn-lt"/>
                        </a:rPr>
                        <a:t> </a:t>
                      </a:r>
                    </a:p>
                  </a:txBody>
                  <a:tcPr marL="68580" marR="68580" marT="0" marB="0"/>
                </a:tc>
                <a:tc>
                  <a:txBody>
                    <a:bodyPr/>
                    <a:lstStyle/>
                    <a:p>
                      <a:pPr algn="l">
                        <a:lnSpc>
                          <a:spcPct val="150000"/>
                        </a:lnSpc>
                        <a:spcAft>
                          <a:spcPts val="0"/>
                        </a:spcAft>
                      </a:pPr>
                      <a:r>
                        <a:rPr lang="en-ZA" sz="1200" dirty="0">
                          <a:effectLst/>
                          <a:latin typeface="+mn-lt"/>
                          <a:ea typeface="Calibri" panose="020F0502020204030204" pitchFamily="34" charset="0"/>
                          <a:cs typeface="Times New Roman" panose="02020603050405020304" pitchFamily="18" charset="0"/>
                        </a:rPr>
                        <a:t>20%</a:t>
                      </a:r>
                      <a:endParaRPr lang="en-ZA" sz="1200" dirty="0">
                        <a:effectLst/>
                        <a:latin typeface="+mn-lt"/>
                      </a:endParaRPr>
                    </a:p>
                  </a:txBody>
                  <a:tcPr marL="68580" marR="68580" marT="0" marB="0"/>
                </a:tc>
                <a:tc>
                  <a:txBody>
                    <a:bodyPr/>
                    <a:lstStyle/>
                    <a:p>
                      <a:pPr algn="l">
                        <a:lnSpc>
                          <a:spcPct val="150000"/>
                        </a:lnSpc>
                        <a:spcAft>
                          <a:spcPts val="0"/>
                        </a:spcAft>
                      </a:pPr>
                      <a:r>
                        <a:rPr lang="en-ZA" sz="1200" dirty="0" smtClean="0">
                          <a:effectLst/>
                          <a:latin typeface="+mn-lt"/>
                        </a:rPr>
                        <a:t>11%</a:t>
                      </a:r>
                      <a:endParaRPr lang="en-ZA" sz="1200" dirty="0">
                        <a:effectLst/>
                        <a:latin typeface="+mn-lt"/>
                      </a:endParaRPr>
                    </a:p>
                  </a:txBody>
                  <a:tcPr marL="68580" marR="68580" marT="0" marB="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mn-lt"/>
                        </a:rPr>
                        <a:t>R 0.00</a:t>
                      </a:r>
                    </a:p>
                    <a:p>
                      <a:pPr algn="l"/>
                      <a:endParaRPr lang="en-US" sz="1200" dirty="0" smtClean="0">
                        <a:latin typeface="+mn-lt"/>
                      </a:endParaRPr>
                    </a:p>
                  </a:txBody>
                  <a:tcPr marT="45736" marB="45736"/>
                </a:tc>
                <a:tc>
                  <a:txBody>
                    <a:bodyPr/>
                    <a:lstStyle/>
                    <a:p>
                      <a:pPr algn="l"/>
                      <a:endParaRPr lang="en-US" sz="1200" dirty="0">
                        <a:latin typeface="+mn-lt"/>
                      </a:endParaRPr>
                    </a:p>
                  </a:txBody>
                  <a:tcPr marT="45736" marB="45736"/>
                </a:tc>
                <a:tc>
                  <a:txBody>
                    <a:bodyPr/>
                    <a:lstStyle/>
                    <a:p>
                      <a:pPr algn="l">
                        <a:lnSpc>
                          <a:spcPct val="150000"/>
                        </a:lnSpc>
                      </a:pPr>
                      <a:r>
                        <a:rPr lang="en-ZA" sz="1200" dirty="0" smtClean="0">
                          <a:effectLst/>
                          <a:latin typeface="+mn-lt"/>
                        </a:rPr>
                        <a:t>Not achieved</a:t>
                      </a:r>
                      <a:endParaRPr lang="en-ZA" sz="1200" dirty="0">
                        <a:effectLst/>
                        <a:latin typeface="+mn-lt"/>
                      </a:endParaRPr>
                    </a:p>
                  </a:txBody>
                  <a:tcPr marL="68580" marR="68580" marT="0" marB="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solidFill>
                            <a:schemeClr val="tx1"/>
                          </a:solidFill>
                          <a:latin typeface="+mn-lt"/>
                        </a:rPr>
                        <a:t>Data</a:t>
                      </a:r>
                      <a:r>
                        <a:rPr lang="en-US" sz="1200" baseline="0" dirty="0" smtClean="0">
                          <a:solidFill>
                            <a:schemeClr val="tx1"/>
                          </a:solidFill>
                          <a:latin typeface="+mn-lt"/>
                        </a:rPr>
                        <a:t> integrity</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solidFill>
                            <a:schemeClr val="tx1"/>
                          </a:solidFill>
                          <a:latin typeface="+mn-lt"/>
                        </a:rPr>
                        <a:t>Public awareness.</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solidFill>
                          <a:schemeClr val="tx1"/>
                        </a:solidFill>
                        <a:latin typeface="+mn-lt"/>
                      </a:endParaRPr>
                    </a:p>
                  </a:txBody>
                  <a:tcPr marL="68580" marR="68580" marT="0" marB="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solidFill>
                            <a:schemeClr val="tx1"/>
                          </a:solidFill>
                          <a:latin typeface="+mn-lt"/>
                        </a:rPr>
                        <a:t>Cleansing</a:t>
                      </a:r>
                      <a:r>
                        <a:rPr lang="en-US" sz="1200" baseline="0" dirty="0" smtClean="0">
                          <a:solidFill>
                            <a:schemeClr val="tx1"/>
                          </a:solidFill>
                          <a:latin typeface="+mn-lt"/>
                        </a:rPr>
                        <a:t> data</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smtClean="0">
                          <a:solidFill>
                            <a:schemeClr val="tx1"/>
                          </a:solidFill>
                          <a:latin typeface="+mn-lt"/>
                        </a:rPr>
                        <a:t>Public awareness</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solidFill>
                          <a:schemeClr val="tx1"/>
                        </a:solidFill>
                        <a:latin typeface="+mn-lt"/>
                      </a:endParaRPr>
                    </a:p>
                  </a:txBody>
                  <a:tcPr marL="68580" marR="68580" marT="0" marB="0"/>
                </a:tc>
              </a:tr>
              <a:tr h="1766215">
                <a:tc>
                  <a:txBody>
                    <a:bodyPr/>
                    <a:lstStyle/>
                    <a:p>
                      <a:pPr algn="l">
                        <a:lnSpc>
                          <a:spcPct val="150000"/>
                        </a:lnSpc>
                        <a:spcAft>
                          <a:spcPts val="0"/>
                        </a:spcAft>
                      </a:pPr>
                      <a:r>
                        <a:rPr lang="en-ZA" sz="1200" dirty="0" smtClean="0">
                          <a:solidFill>
                            <a:srgbClr val="FF0000"/>
                          </a:solidFill>
                          <a:effectLst/>
                          <a:latin typeface="+mn-lt"/>
                          <a:ea typeface="Calibri" panose="020F0502020204030204" pitchFamily="34" charset="0"/>
                          <a:cs typeface="Times New Roman" panose="02020603050405020304" pitchFamily="18" charset="0"/>
                        </a:rPr>
                        <a:t>Submission of Annual Financial Statements for</a:t>
                      </a:r>
                      <a:r>
                        <a:rPr lang="en-ZA" sz="1200" baseline="0" dirty="0" smtClean="0">
                          <a:solidFill>
                            <a:srgbClr val="FF0000"/>
                          </a:solidFill>
                          <a:effectLst/>
                          <a:latin typeface="+mn-lt"/>
                          <a:ea typeface="Calibri" panose="020F0502020204030204" pitchFamily="34" charset="0"/>
                          <a:cs typeface="Times New Roman" panose="02020603050405020304" pitchFamily="18" charset="0"/>
                        </a:rPr>
                        <a:t> 2014/2015</a:t>
                      </a:r>
                      <a:endParaRPr lang="en-ZA" sz="1200" dirty="0">
                        <a:solidFill>
                          <a:srgbClr val="FF0000"/>
                        </a:solidFill>
                        <a:effectLst/>
                        <a:latin typeface="+mn-lt"/>
                      </a:endParaRPr>
                    </a:p>
                  </a:txBody>
                  <a:tcPr marL="68580" marR="68580" marT="0" marB="0"/>
                </a:tc>
                <a:tc>
                  <a:txBody>
                    <a:bodyPr/>
                    <a:lstStyle/>
                    <a:p>
                      <a:pPr algn="l">
                        <a:lnSpc>
                          <a:spcPct val="150000"/>
                        </a:lnSpc>
                        <a:spcAft>
                          <a:spcPts val="0"/>
                        </a:spcAft>
                      </a:pPr>
                      <a:r>
                        <a:rPr lang="en-ZA" sz="1200" dirty="0" smtClean="0">
                          <a:solidFill>
                            <a:srgbClr val="FF0000"/>
                          </a:solidFill>
                          <a:effectLst/>
                          <a:latin typeface="+mn-lt"/>
                        </a:rPr>
                        <a:t>1</a:t>
                      </a:r>
                      <a:endParaRPr lang="en-ZA" sz="1200" dirty="0">
                        <a:solidFill>
                          <a:srgbClr val="FF0000"/>
                        </a:solidFill>
                        <a:effectLst/>
                        <a:latin typeface="+mn-lt"/>
                      </a:endParaRPr>
                    </a:p>
                  </a:txBody>
                  <a:tcPr marL="68580" marR="68580" marT="0" marB="0"/>
                </a:tc>
                <a:tc>
                  <a:txBody>
                    <a:bodyPr/>
                    <a:lstStyle/>
                    <a:p>
                      <a:pPr algn="l">
                        <a:lnSpc>
                          <a:spcPct val="150000"/>
                        </a:lnSpc>
                        <a:spcAft>
                          <a:spcPts val="0"/>
                        </a:spcAft>
                      </a:pPr>
                      <a:endParaRPr lang="en-ZA" sz="1200" dirty="0">
                        <a:solidFill>
                          <a:srgbClr val="FF0000"/>
                        </a:solidFill>
                        <a:effectLst/>
                        <a:latin typeface="+mn-lt"/>
                      </a:endParaRPr>
                    </a:p>
                  </a:txBody>
                  <a:tcPr marL="68580" marR="68580" marT="0" marB="0"/>
                </a:tc>
                <a:tc>
                  <a:txBody>
                    <a:bodyPr/>
                    <a:lstStyle/>
                    <a:p>
                      <a:pPr algn="l"/>
                      <a:r>
                        <a:rPr lang="en-US" sz="1200" dirty="0" smtClean="0">
                          <a:solidFill>
                            <a:srgbClr val="FF0000"/>
                          </a:solidFill>
                          <a:latin typeface="+mn-lt"/>
                        </a:rPr>
                        <a:t>R 3</a:t>
                      </a:r>
                      <a:r>
                        <a:rPr lang="en-US" sz="1200" baseline="0" dirty="0" smtClean="0">
                          <a:solidFill>
                            <a:srgbClr val="FF0000"/>
                          </a:solidFill>
                          <a:latin typeface="+mn-lt"/>
                        </a:rPr>
                        <a:t> 000 000</a:t>
                      </a:r>
                      <a:r>
                        <a:rPr lang="en-US" sz="1200" dirty="0" smtClean="0">
                          <a:solidFill>
                            <a:srgbClr val="FF0000"/>
                          </a:solidFill>
                          <a:latin typeface="+mn-lt"/>
                        </a:rPr>
                        <a:t>.00</a:t>
                      </a:r>
                    </a:p>
                  </a:txBody>
                  <a:tcPr marT="45736" marB="45736"/>
                </a:tc>
                <a:tc>
                  <a:txBody>
                    <a:bodyPr/>
                    <a:lstStyle/>
                    <a:p>
                      <a:pPr algn="l"/>
                      <a:r>
                        <a:rPr lang="en-US" sz="1200" dirty="0" smtClean="0">
                          <a:solidFill>
                            <a:srgbClr val="FF0000"/>
                          </a:solidFill>
                          <a:latin typeface="+mn-lt"/>
                        </a:rPr>
                        <a:t>R0.00</a:t>
                      </a:r>
                      <a:endParaRPr lang="en-US" sz="1200" dirty="0">
                        <a:solidFill>
                          <a:srgbClr val="FF0000"/>
                        </a:solidFill>
                        <a:latin typeface="+mn-lt"/>
                      </a:endParaRPr>
                    </a:p>
                  </a:txBody>
                  <a:tcPr marT="45736" marB="45736"/>
                </a:tc>
                <a:tc>
                  <a:txBody>
                    <a:bodyPr/>
                    <a:lstStyle/>
                    <a:p>
                      <a:pPr algn="l"/>
                      <a:r>
                        <a:rPr lang="en-US" sz="1200" dirty="0" smtClean="0">
                          <a:solidFill>
                            <a:srgbClr val="FF0000"/>
                          </a:solidFill>
                          <a:latin typeface="+mn-lt"/>
                        </a:rPr>
                        <a:t>To</a:t>
                      </a:r>
                      <a:r>
                        <a:rPr lang="en-US" sz="1200" baseline="0" dirty="0" smtClean="0">
                          <a:solidFill>
                            <a:srgbClr val="FF0000"/>
                          </a:solidFill>
                          <a:latin typeface="+mn-lt"/>
                        </a:rPr>
                        <a:t> be submitted on the 31</a:t>
                      </a:r>
                      <a:r>
                        <a:rPr lang="en-US" sz="1200" baseline="30000" dirty="0" smtClean="0">
                          <a:solidFill>
                            <a:srgbClr val="FF0000"/>
                          </a:solidFill>
                          <a:latin typeface="+mn-lt"/>
                        </a:rPr>
                        <a:t>st</a:t>
                      </a:r>
                      <a:r>
                        <a:rPr lang="en-US" sz="1200" baseline="0" dirty="0" smtClean="0">
                          <a:solidFill>
                            <a:srgbClr val="FF0000"/>
                          </a:solidFill>
                          <a:latin typeface="+mn-lt"/>
                        </a:rPr>
                        <a:t> of August 2016</a:t>
                      </a:r>
                      <a:endParaRPr lang="en-US" sz="1200" dirty="0">
                        <a:solidFill>
                          <a:srgbClr val="FF0000"/>
                        </a:solidFill>
                        <a:latin typeface="+mn-lt"/>
                      </a:endParaRPr>
                    </a:p>
                  </a:txBody>
                  <a:tcPr marT="45736" marB="45736"/>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solidFill>
                            <a:srgbClr val="FF0000"/>
                          </a:solidFill>
                          <a:latin typeface="+mn-lt"/>
                        </a:rPr>
                        <a:t>None</a:t>
                      </a:r>
                    </a:p>
                  </a:txBody>
                  <a:tcPr marL="68580" marR="68580" marT="0" marB="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solidFill>
                            <a:srgbClr val="FF0000"/>
                          </a:solidFill>
                          <a:latin typeface="+mn-lt"/>
                        </a:rPr>
                        <a:t>None</a:t>
                      </a:r>
                    </a:p>
                  </a:txBody>
                  <a:tcPr marL="68580" marR="68580" marT="0" marB="0"/>
                </a:tc>
              </a:tr>
            </a:tbl>
          </a:graphicData>
        </a:graphic>
      </p:graphicFrame>
    </p:spTree>
    <p:extLst>
      <p:ext uri="{BB962C8B-B14F-4D97-AF65-F5344CB8AC3E}">
        <p14:creationId xmlns:p14="http://schemas.microsoft.com/office/powerpoint/2010/main" val="1715565861"/>
      </p:ext>
    </p:extLst>
  </p:cSld>
  <p:clrMapOvr>
    <a:masterClrMapping/>
  </p:clrMapOvr>
  <p:transition spd="slow">
    <p:fade/>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6096000" y="0"/>
            <a:ext cx="3982029" cy="923330"/>
          </a:xfrm>
          <a:prstGeom prst="rect">
            <a:avLst/>
          </a:prstGeom>
          <a:solidFill>
            <a:srgbClr val="92D050"/>
          </a:solidFill>
        </p:spPr>
        <p:txBody>
          <a:bodyPr wrap="square" rtlCol="0">
            <a:spAutoFit/>
          </a:bodyPr>
          <a:lstStyle/>
          <a:p>
            <a:pPr algn="ctr"/>
            <a:r>
              <a:rPr lang="en-US" b="1" dirty="0" smtClean="0">
                <a:solidFill>
                  <a:srgbClr val="002060"/>
                </a:solidFill>
              </a:rPr>
              <a:t>EPMLM 2015/2016 ANNUAL PERFORMANCE </a:t>
            </a:r>
          </a:p>
          <a:p>
            <a:pPr algn="ctr"/>
            <a:r>
              <a:rPr lang="en-US" b="1" dirty="0" smtClean="0">
                <a:solidFill>
                  <a:srgbClr val="002060"/>
                </a:solidFill>
              </a:rPr>
              <a:t>BTO RESULTS </a:t>
            </a:r>
            <a:endParaRPr lang="en-US" b="1" dirty="0">
              <a:solidFill>
                <a:srgbClr val="002060"/>
              </a:solidFill>
            </a:endParaRPr>
          </a:p>
        </p:txBody>
      </p:sp>
      <p:pic>
        <p:nvPicPr>
          <p:cNvPr id="15362"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071102" y="-28466"/>
            <a:ext cx="914400" cy="703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Box 4"/>
          <p:cNvSpPr txBox="1"/>
          <p:nvPr/>
        </p:nvSpPr>
        <p:spPr>
          <a:xfrm>
            <a:off x="621217" y="323166"/>
            <a:ext cx="4800600" cy="368300"/>
          </a:xfrm>
          <a:prstGeom prst="rect">
            <a:avLst/>
          </a:prstGeom>
          <a:ln/>
        </p:spPr>
        <p:style>
          <a:lnRef idx="1">
            <a:schemeClr val="accent1"/>
          </a:lnRef>
          <a:fillRef idx="2">
            <a:schemeClr val="accent1"/>
          </a:fillRef>
          <a:effectRef idx="1">
            <a:schemeClr val="accent1"/>
          </a:effectRef>
          <a:fontRef idx="minor">
            <a:schemeClr val="dk1"/>
          </a:fontRef>
        </p:style>
        <p:txBody>
          <a:bodyPr>
            <a:spAutoFit/>
          </a:bodyPr>
          <a:lstStyle/>
          <a:p>
            <a:pPr algn="ctr">
              <a:defRPr/>
            </a:pPr>
            <a:r>
              <a:rPr lang="en-US" dirty="0" smtClean="0">
                <a:solidFill>
                  <a:prstClr val="black"/>
                </a:solidFill>
              </a:rPr>
              <a:t>KPA 5: FINANCIAL VIABILITY</a:t>
            </a:r>
            <a:endParaRPr lang="en-US" dirty="0">
              <a:solidFill>
                <a:prstClr val="black"/>
              </a:solidFill>
            </a:endParaRPr>
          </a:p>
        </p:txBody>
      </p:sp>
      <p:sp>
        <p:nvSpPr>
          <p:cNvPr id="4" name="Slide Number Placeholder 3"/>
          <p:cNvSpPr>
            <a:spLocks noGrp="1"/>
          </p:cNvSpPr>
          <p:nvPr>
            <p:ph type="sldNum" sz="quarter" idx="12"/>
          </p:nvPr>
        </p:nvSpPr>
        <p:spPr/>
        <p:txBody>
          <a:bodyPr/>
          <a:lstStyle/>
          <a:p>
            <a:fld id="{01BCFC26-62B4-4113-B485-962636936649}" type="slidenum">
              <a:rPr lang="en-US" smtClean="0"/>
              <a:pPr/>
              <a:t>48</a:t>
            </a:fld>
            <a:endParaRPr lang="en-US"/>
          </a:p>
        </p:txBody>
      </p:sp>
      <p:graphicFrame>
        <p:nvGraphicFramePr>
          <p:cNvPr id="7" name="Content Placeholder 5"/>
          <p:cNvGraphicFramePr>
            <a:graphicFrameLocks/>
          </p:cNvGraphicFramePr>
          <p:nvPr>
            <p:extLst>
              <p:ext uri="{D42A27DB-BD31-4B8C-83A1-F6EECF244321}">
                <p14:modId xmlns:p14="http://schemas.microsoft.com/office/powerpoint/2010/main" val="1786848966"/>
              </p:ext>
            </p:extLst>
          </p:nvPr>
        </p:nvGraphicFramePr>
        <p:xfrm>
          <a:off x="740981" y="821281"/>
          <a:ext cx="10772733" cy="5643913"/>
        </p:xfrm>
        <a:graphic>
          <a:graphicData uri="http://schemas.openxmlformats.org/drawingml/2006/table">
            <a:tbl>
              <a:tblPr firstRow="1" bandRow="1">
                <a:tableStyleId>{5C22544A-7EE6-4342-B048-85BDC9FD1C3A}</a:tableStyleId>
              </a:tblPr>
              <a:tblGrid>
                <a:gridCol w="1294116"/>
                <a:gridCol w="952450"/>
                <a:gridCol w="1528266"/>
                <a:gridCol w="886611"/>
                <a:gridCol w="1572681"/>
                <a:gridCol w="1256034"/>
                <a:gridCol w="1614900"/>
                <a:gridCol w="1667675"/>
              </a:tblGrid>
              <a:tr h="848572">
                <a:tc>
                  <a:txBody>
                    <a:bodyPr/>
                    <a:lstStyle/>
                    <a:p>
                      <a:pPr algn="l"/>
                      <a:r>
                        <a:rPr lang="en-US" sz="1300" dirty="0" smtClean="0">
                          <a:solidFill>
                            <a:schemeClr val="tx1"/>
                          </a:solidFill>
                        </a:rPr>
                        <a:t>PROJECTS(KPI as per SDBIP) </a:t>
                      </a:r>
                      <a:endParaRPr lang="en-US" sz="1300" dirty="0">
                        <a:solidFill>
                          <a:schemeClr val="tx1"/>
                        </a:solidFill>
                      </a:endParaRPr>
                    </a:p>
                  </a:txBody>
                  <a:tcPr marT="45736" marB="45736"/>
                </a:tc>
                <a:tc>
                  <a:txBody>
                    <a:bodyPr/>
                    <a:lstStyle/>
                    <a:p>
                      <a:pPr algn="l"/>
                      <a:r>
                        <a:rPr lang="en-US" sz="1300" dirty="0" smtClean="0">
                          <a:solidFill>
                            <a:schemeClr val="tx1"/>
                          </a:solidFill>
                        </a:rPr>
                        <a:t>ANNUAL</a:t>
                      </a:r>
                      <a:r>
                        <a:rPr lang="en-US" sz="1300" baseline="0" dirty="0" smtClean="0">
                          <a:solidFill>
                            <a:schemeClr val="tx1"/>
                          </a:solidFill>
                        </a:rPr>
                        <a:t> TARGET</a:t>
                      </a:r>
                      <a:endParaRPr lang="en-US" sz="1300" dirty="0">
                        <a:solidFill>
                          <a:schemeClr val="tx1"/>
                        </a:solidFill>
                      </a:endParaRPr>
                    </a:p>
                  </a:txBody>
                  <a:tcPr marT="45736" marB="45736"/>
                </a:tc>
                <a:tc>
                  <a:txBody>
                    <a:bodyPr/>
                    <a:lstStyle/>
                    <a:p>
                      <a:pPr algn="l"/>
                      <a:r>
                        <a:rPr lang="en-US" sz="1300" dirty="0" smtClean="0">
                          <a:solidFill>
                            <a:schemeClr val="tx1"/>
                          </a:solidFill>
                        </a:rPr>
                        <a:t> ANNUAL</a:t>
                      </a:r>
                    </a:p>
                    <a:p>
                      <a:pPr algn="l"/>
                      <a:r>
                        <a:rPr lang="en-US" sz="1300" dirty="0" smtClean="0">
                          <a:solidFill>
                            <a:schemeClr val="tx1"/>
                          </a:solidFill>
                        </a:rPr>
                        <a:t>ACTUALS</a:t>
                      </a:r>
                      <a:endParaRPr lang="en-US" sz="1300" dirty="0">
                        <a:solidFill>
                          <a:schemeClr val="tx1"/>
                        </a:solidFill>
                      </a:endParaRPr>
                    </a:p>
                  </a:txBody>
                  <a:tcPr marT="45736" marB="45736"/>
                </a:tc>
                <a:tc>
                  <a:txBody>
                    <a:bodyPr/>
                    <a:lstStyle/>
                    <a:p>
                      <a:pPr algn="l"/>
                      <a:r>
                        <a:rPr lang="en-US" sz="1300" dirty="0" smtClean="0">
                          <a:solidFill>
                            <a:schemeClr val="tx1"/>
                          </a:solidFill>
                        </a:rPr>
                        <a:t>BUDGET</a:t>
                      </a:r>
                    </a:p>
                  </a:txBody>
                  <a:tcPr marT="45736" marB="45736"/>
                </a:tc>
                <a:tc>
                  <a:txBody>
                    <a:bodyPr/>
                    <a:lstStyle/>
                    <a:p>
                      <a:pPr algn="l"/>
                      <a:r>
                        <a:rPr lang="en-US" sz="1300" dirty="0" smtClean="0">
                          <a:solidFill>
                            <a:schemeClr val="tx1"/>
                          </a:solidFill>
                        </a:rPr>
                        <a:t>EXPENDITURE</a:t>
                      </a:r>
                      <a:endParaRPr lang="en-US" sz="1300" dirty="0">
                        <a:solidFill>
                          <a:schemeClr val="tx1"/>
                        </a:solidFill>
                      </a:endParaRPr>
                    </a:p>
                  </a:txBody>
                  <a:tcPr marT="45736" marB="45736"/>
                </a:tc>
                <a:tc>
                  <a:txBody>
                    <a:bodyPr/>
                    <a:lstStyle/>
                    <a:p>
                      <a:pPr algn="l"/>
                      <a:r>
                        <a:rPr lang="en-US" sz="1300" dirty="0" smtClean="0">
                          <a:solidFill>
                            <a:schemeClr val="tx1"/>
                          </a:solidFill>
                        </a:rPr>
                        <a:t>PROGRESS</a:t>
                      </a:r>
                      <a:endParaRPr lang="en-US" sz="1300" dirty="0">
                        <a:solidFill>
                          <a:schemeClr val="tx1"/>
                        </a:solidFill>
                      </a:endParaRPr>
                    </a:p>
                  </a:txBody>
                  <a:tcPr marT="45736" marB="45736"/>
                </a:tc>
                <a:tc>
                  <a:txBody>
                    <a:bodyPr/>
                    <a:lstStyle/>
                    <a:p>
                      <a:pPr algn="l"/>
                      <a:r>
                        <a:rPr lang="en-US" sz="1300" dirty="0" smtClean="0">
                          <a:solidFill>
                            <a:schemeClr val="tx1"/>
                          </a:solidFill>
                        </a:rPr>
                        <a:t>CHALLENGES </a:t>
                      </a:r>
                      <a:endParaRPr lang="en-US" sz="1300" dirty="0">
                        <a:solidFill>
                          <a:schemeClr val="tx1"/>
                        </a:solidFill>
                      </a:endParaRPr>
                    </a:p>
                  </a:txBody>
                  <a:tcPr marT="45736" marB="45736"/>
                </a:tc>
                <a:tc>
                  <a:txBody>
                    <a:bodyPr/>
                    <a:lstStyle/>
                    <a:p>
                      <a:pPr algn="l"/>
                      <a:r>
                        <a:rPr lang="en-US" sz="1300" dirty="0" smtClean="0">
                          <a:solidFill>
                            <a:schemeClr val="tx1"/>
                          </a:solidFill>
                        </a:rPr>
                        <a:t>REMEDIAL ACTION</a:t>
                      </a:r>
                      <a:endParaRPr lang="en-US" sz="1300" dirty="0">
                        <a:solidFill>
                          <a:schemeClr val="tx1"/>
                        </a:solidFill>
                      </a:endParaRPr>
                    </a:p>
                  </a:txBody>
                  <a:tcPr marT="45736" marB="45736"/>
                </a:tc>
              </a:tr>
              <a:tr h="1507916">
                <a:tc>
                  <a:txBody>
                    <a:bodyPr/>
                    <a:lstStyle/>
                    <a:p>
                      <a:pPr algn="l">
                        <a:lnSpc>
                          <a:spcPct val="150000"/>
                        </a:lnSpc>
                        <a:spcAft>
                          <a:spcPts val="0"/>
                        </a:spcAft>
                      </a:pPr>
                      <a:r>
                        <a:rPr lang="en-ZA" sz="1200" dirty="0">
                          <a:solidFill>
                            <a:schemeClr val="tx1"/>
                          </a:solidFill>
                          <a:effectLst/>
                          <a:latin typeface="+mn-lt"/>
                          <a:ea typeface="Calibri" panose="020F0502020204030204" pitchFamily="34" charset="0"/>
                          <a:cs typeface="Times New Roman" panose="02020603050405020304" pitchFamily="18" charset="0"/>
                        </a:rPr>
                        <a:t>Improvement of the  audit report</a:t>
                      </a:r>
                      <a:endParaRPr lang="en-ZA" sz="1200" dirty="0">
                        <a:solidFill>
                          <a:schemeClr val="tx1"/>
                        </a:solidFill>
                        <a:effectLst/>
                        <a:latin typeface="+mn-lt"/>
                      </a:endParaRPr>
                    </a:p>
                  </a:txBody>
                  <a:tcPr marL="68580" marR="68580" marT="0" marB="0"/>
                </a:tc>
                <a:tc>
                  <a:txBody>
                    <a:bodyPr/>
                    <a:lstStyle/>
                    <a:p>
                      <a:pPr algn="l">
                        <a:lnSpc>
                          <a:spcPct val="150000"/>
                        </a:lnSpc>
                        <a:spcAft>
                          <a:spcPts val="0"/>
                        </a:spcAft>
                      </a:pPr>
                      <a:r>
                        <a:rPr lang="en-ZA" sz="1100" dirty="0">
                          <a:solidFill>
                            <a:schemeClr val="tx1"/>
                          </a:solidFill>
                          <a:effectLst/>
                          <a:latin typeface="+mn-lt"/>
                          <a:ea typeface="Calibri" panose="020F0502020204030204" pitchFamily="34" charset="0"/>
                          <a:cs typeface="Times New Roman" panose="02020603050405020304" pitchFamily="18" charset="0"/>
                        </a:rPr>
                        <a:t>A </a:t>
                      </a:r>
                      <a:r>
                        <a:rPr lang="en-ZA" sz="1100" dirty="0" smtClean="0">
                          <a:solidFill>
                            <a:schemeClr val="tx1"/>
                          </a:solidFill>
                          <a:effectLst/>
                          <a:latin typeface="+mn-lt"/>
                          <a:ea typeface="Calibri" panose="020F0502020204030204" pitchFamily="34" charset="0"/>
                          <a:cs typeface="Times New Roman" panose="02020603050405020304" pitchFamily="18" charset="0"/>
                        </a:rPr>
                        <a:t>qualified</a:t>
                      </a:r>
                      <a:r>
                        <a:rPr lang="en-ZA" sz="1100" baseline="0" dirty="0" smtClean="0">
                          <a:solidFill>
                            <a:schemeClr val="tx1"/>
                          </a:solidFill>
                          <a:effectLst/>
                          <a:latin typeface="+mn-lt"/>
                          <a:ea typeface="Calibri" panose="020F0502020204030204" pitchFamily="34" charset="0"/>
                          <a:cs typeface="Times New Roman" panose="02020603050405020304" pitchFamily="18" charset="0"/>
                        </a:rPr>
                        <a:t> </a:t>
                      </a:r>
                      <a:r>
                        <a:rPr lang="en-ZA" sz="1100" dirty="0" smtClean="0">
                          <a:solidFill>
                            <a:schemeClr val="tx1"/>
                          </a:solidFill>
                          <a:effectLst/>
                          <a:latin typeface="+mn-lt"/>
                          <a:ea typeface="Calibri" panose="020F0502020204030204" pitchFamily="34" charset="0"/>
                          <a:cs typeface="Times New Roman" panose="02020603050405020304" pitchFamily="18" charset="0"/>
                        </a:rPr>
                        <a:t>audit </a:t>
                      </a:r>
                      <a:r>
                        <a:rPr lang="en-ZA" sz="1100" dirty="0">
                          <a:solidFill>
                            <a:schemeClr val="tx1"/>
                          </a:solidFill>
                          <a:effectLst/>
                          <a:latin typeface="+mn-lt"/>
                          <a:ea typeface="Calibri" panose="020F0502020204030204" pitchFamily="34" charset="0"/>
                          <a:cs typeface="Times New Roman" panose="02020603050405020304" pitchFamily="18" charset="0"/>
                        </a:rPr>
                        <a:t>opinion</a:t>
                      </a:r>
                      <a:endParaRPr lang="en-ZA" sz="1200" dirty="0">
                        <a:solidFill>
                          <a:schemeClr val="tx1"/>
                        </a:solidFill>
                        <a:effectLst/>
                        <a:latin typeface="+mn-lt"/>
                      </a:endParaRPr>
                    </a:p>
                  </a:txBody>
                  <a:tcPr marL="68580" marR="68580" marT="0" marB="0"/>
                </a:tc>
                <a:tc>
                  <a:txBody>
                    <a:bodyPr/>
                    <a:lstStyle/>
                    <a:p>
                      <a:pPr algn="l">
                        <a:lnSpc>
                          <a:spcPct val="150000"/>
                        </a:lnSpc>
                        <a:spcAft>
                          <a:spcPts val="0"/>
                        </a:spcAft>
                      </a:pPr>
                      <a:endParaRPr lang="en-ZA" sz="1200" dirty="0">
                        <a:solidFill>
                          <a:schemeClr val="tx1"/>
                        </a:solidFill>
                        <a:effectLst/>
                        <a:latin typeface="+mn-lt"/>
                      </a:endParaRPr>
                    </a:p>
                  </a:txBody>
                  <a:tcPr marL="68580" marR="68580" marT="0" marB="0"/>
                </a:tc>
                <a:tc>
                  <a:txBody>
                    <a:bodyPr/>
                    <a:lstStyle/>
                    <a:p>
                      <a:pPr algn="l"/>
                      <a:r>
                        <a:rPr lang="en-US" sz="1200" dirty="0" smtClean="0">
                          <a:solidFill>
                            <a:schemeClr val="tx1"/>
                          </a:solidFill>
                          <a:latin typeface="+mn-lt"/>
                        </a:rPr>
                        <a:t>R 0.00</a:t>
                      </a:r>
                    </a:p>
                  </a:txBody>
                  <a:tcPr marT="45736" marB="45736"/>
                </a:tc>
                <a:tc>
                  <a:txBody>
                    <a:bodyPr/>
                    <a:lstStyle/>
                    <a:p>
                      <a:pPr algn="l"/>
                      <a:endParaRPr lang="en-US" sz="1200" dirty="0">
                        <a:solidFill>
                          <a:schemeClr val="tx1"/>
                        </a:solidFill>
                        <a:latin typeface="+mn-lt"/>
                      </a:endParaRPr>
                    </a:p>
                  </a:txBody>
                  <a:tcPr marT="45736" marB="45736"/>
                </a:tc>
                <a:tc>
                  <a:txBody>
                    <a:bodyPr/>
                    <a:lstStyle/>
                    <a:p>
                      <a:pPr algn="l">
                        <a:lnSpc>
                          <a:spcPct val="115000"/>
                        </a:lnSpc>
                        <a:spcAft>
                          <a:spcPts val="0"/>
                        </a:spcAft>
                      </a:pPr>
                      <a:r>
                        <a:rPr lang="en-ZA" sz="1200" dirty="0">
                          <a:effectLst/>
                          <a:latin typeface="Agency FB" panose="020B0503020202020204" pitchFamily="34" charset="0"/>
                          <a:ea typeface="Calibri" panose="020F0502020204030204" pitchFamily="34" charset="0"/>
                        </a:rPr>
                        <a:t>Not achieved</a:t>
                      </a:r>
                      <a:endParaRPr lang="en-ZA" sz="1200" dirty="0">
                        <a:effectLst/>
                        <a:latin typeface="Arial" panose="020B0604020202020204" pitchFamily="34" charset="0"/>
                        <a:ea typeface="Calibri" panose="020F0502020204030204" pitchFamily="34" charset="0"/>
                      </a:endParaRPr>
                    </a:p>
                  </a:txBody>
                  <a:tcPr marL="68580" marR="68580" marT="0" marB="0"/>
                </a:tc>
                <a:tc>
                  <a:txBody>
                    <a:bodyPr/>
                    <a:lstStyle/>
                    <a:p>
                      <a:pPr algn="l">
                        <a:lnSpc>
                          <a:spcPct val="115000"/>
                        </a:lnSpc>
                        <a:spcAft>
                          <a:spcPts val="0"/>
                        </a:spcAft>
                      </a:pPr>
                      <a:r>
                        <a:rPr lang="en-ZA" sz="1200">
                          <a:effectLst/>
                          <a:latin typeface="Agency FB" panose="020B0503020202020204" pitchFamily="34" charset="0"/>
                          <a:ea typeface="Calibri" panose="020F0502020204030204" pitchFamily="34" charset="0"/>
                        </a:rPr>
                        <a:t>Await for AG to Audit The AFS</a:t>
                      </a:r>
                      <a:endParaRPr lang="en-ZA" sz="1200">
                        <a:effectLst/>
                        <a:latin typeface="Arial" panose="020B0604020202020204" pitchFamily="34" charset="0"/>
                        <a:ea typeface="Calibri" panose="020F0502020204030204" pitchFamily="34" charset="0"/>
                      </a:endParaRPr>
                    </a:p>
                  </a:txBody>
                  <a:tcPr marL="68580" marR="68580" marT="0" marB="0"/>
                </a:tc>
                <a:tc>
                  <a:txBody>
                    <a:bodyPr/>
                    <a:lstStyle/>
                    <a:p>
                      <a:pPr algn="l">
                        <a:lnSpc>
                          <a:spcPct val="115000"/>
                        </a:lnSpc>
                        <a:spcAft>
                          <a:spcPts val="0"/>
                        </a:spcAft>
                      </a:pPr>
                      <a:r>
                        <a:rPr lang="en-ZA" sz="1200" dirty="0">
                          <a:effectLst/>
                          <a:latin typeface="Agency FB" panose="020B0503020202020204" pitchFamily="34" charset="0"/>
                          <a:ea typeface="Calibri" panose="020F0502020204030204" pitchFamily="34" charset="0"/>
                        </a:rPr>
                        <a:t>To be addressed in the second quarter of 2016/17 Financial year</a:t>
                      </a:r>
                      <a:endParaRPr lang="en-ZA" sz="1200" dirty="0">
                        <a:effectLst/>
                        <a:latin typeface="Arial" panose="020B0604020202020204" pitchFamily="34" charset="0"/>
                        <a:ea typeface="Calibri" panose="020F0502020204030204" pitchFamily="34" charset="0"/>
                      </a:endParaRPr>
                    </a:p>
                  </a:txBody>
                  <a:tcPr marL="68580" marR="68580" marT="0" marB="0"/>
                </a:tc>
              </a:tr>
              <a:tr h="1402722">
                <a:tc>
                  <a:txBody>
                    <a:bodyPr/>
                    <a:lstStyle/>
                    <a:p>
                      <a:pPr algn="l"/>
                      <a:r>
                        <a:rPr lang="en-US" sz="1200" kern="1200" dirty="0" smtClean="0">
                          <a:solidFill>
                            <a:schemeClr val="tx1"/>
                          </a:solidFill>
                          <a:effectLst/>
                          <a:latin typeface="+mn-lt"/>
                          <a:ea typeface="+mn-ea"/>
                          <a:cs typeface="+mn-cs"/>
                        </a:rPr>
                        <a:t>Compilation of GRAP compliant asset register</a:t>
                      </a:r>
                      <a:endParaRPr lang="en-US" sz="1200" dirty="0">
                        <a:solidFill>
                          <a:schemeClr val="tx1"/>
                        </a:solidFill>
                        <a:latin typeface="+mn-lt"/>
                      </a:endParaRPr>
                    </a:p>
                  </a:txBody>
                  <a:tcPr marT="45736" marB="45736"/>
                </a:tc>
                <a:tc>
                  <a:txBody>
                    <a:bodyPr/>
                    <a:lstStyle/>
                    <a:p>
                      <a:pPr algn="l">
                        <a:lnSpc>
                          <a:spcPct val="150000"/>
                        </a:lnSpc>
                        <a:spcAft>
                          <a:spcPts val="0"/>
                        </a:spcAft>
                      </a:pPr>
                      <a:r>
                        <a:rPr lang="en-ZA" sz="1200" dirty="0">
                          <a:solidFill>
                            <a:schemeClr val="tx1"/>
                          </a:solidFill>
                          <a:effectLst/>
                          <a:latin typeface="+mn-lt"/>
                          <a:ea typeface="Calibri" panose="020F0502020204030204" pitchFamily="34" charset="0"/>
                          <a:cs typeface="Times New Roman" panose="02020603050405020304" pitchFamily="18" charset="0"/>
                        </a:rPr>
                        <a:t>1</a:t>
                      </a:r>
                      <a:endParaRPr lang="en-ZA" sz="1200" dirty="0">
                        <a:solidFill>
                          <a:schemeClr val="tx1"/>
                        </a:solidFill>
                        <a:effectLst/>
                        <a:latin typeface="+mn-lt"/>
                      </a:endParaRPr>
                    </a:p>
                  </a:txBody>
                  <a:tcPr marL="68580" marR="68580" marT="0" marB="0"/>
                </a:tc>
                <a:tc>
                  <a:txBody>
                    <a:bodyPr/>
                    <a:lstStyle/>
                    <a:p>
                      <a:pPr marL="0" marR="0" indent="0" algn="l" defTabSz="914400" rtl="0" eaLnBrk="1" fontAlgn="auto" latinLnBrk="0" hangingPunct="1">
                        <a:lnSpc>
                          <a:spcPct val="150000"/>
                        </a:lnSpc>
                        <a:spcBef>
                          <a:spcPts val="0"/>
                        </a:spcBef>
                        <a:spcAft>
                          <a:spcPts val="0"/>
                        </a:spcAft>
                        <a:buClrTx/>
                        <a:buSzTx/>
                        <a:buFontTx/>
                        <a:buNone/>
                        <a:tabLst/>
                        <a:defRPr/>
                      </a:pPr>
                      <a:endParaRPr lang="en-ZA" sz="1400" dirty="0" smtClean="0">
                        <a:solidFill>
                          <a:schemeClr val="tx1"/>
                        </a:solidFill>
                        <a:effectLst/>
                        <a:latin typeface="+mn-lt"/>
                      </a:endParaRPr>
                    </a:p>
                  </a:txBody>
                  <a:tcPr marL="68580" marR="68580" marT="0" marB="0"/>
                </a:tc>
                <a:tc>
                  <a:txBody>
                    <a:bodyPr/>
                    <a:lstStyle/>
                    <a:p>
                      <a:pPr algn="l"/>
                      <a:r>
                        <a:rPr lang="en-ZA" sz="1200" kern="1200" dirty="0" smtClean="0">
                          <a:solidFill>
                            <a:schemeClr val="tx1"/>
                          </a:solidFill>
                          <a:effectLst/>
                          <a:latin typeface="+mn-lt"/>
                          <a:ea typeface="+mn-ea"/>
                          <a:cs typeface="+mn-cs"/>
                        </a:rPr>
                        <a:t>R 3 000 000.00</a:t>
                      </a:r>
                      <a:endParaRPr lang="en-US" sz="1200" dirty="0" smtClean="0">
                        <a:solidFill>
                          <a:schemeClr val="tx1"/>
                        </a:solidFill>
                        <a:latin typeface="+mn-lt"/>
                      </a:endParaRPr>
                    </a:p>
                  </a:txBody>
                  <a:tcPr marT="45736" marB="45736"/>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solidFill>
                          <a:schemeClr val="tx1"/>
                        </a:solidFill>
                        <a:latin typeface="+mn-lt"/>
                      </a:endParaRPr>
                    </a:p>
                  </a:txBody>
                  <a:tcPr marT="45736" marB="45736"/>
                </a:tc>
                <a:tc>
                  <a:txBody>
                    <a:bodyPr/>
                    <a:lstStyle/>
                    <a:p>
                      <a:pPr algn="l">
                        <a:lnSpc>
                          <a:spcPct val="115000"/>
                        </a:lnSpc>
                        <a:spcAft>
                          <a:spcPts val="0"/>
                        </a:spcAft>
                      </a:pPr>
                      <a:r>
                        <a:rPr lang="en-US" sz="1200" dirty="0">
                          <a:effectLst/>
                          <a:latin typeface="Agency FB" panose="020B0503020202020204" pitchFamily="34" charset="0"/>
                          <a:ea typeface="Calibri" panose="020F0502020204030204" pitchFamily="34" charset="0"/>
                        </a:rPr>
                        <a:t>Achieved</a:t>
                      </a:r>
                      <a:endParaRPr lang="en-ZA" sz="1200" dirty="0">
                        <a:effectLst/>
                        <a:latin typeface="Arial" panose="020B0604020202020204" pitchFamily="34" charset="0"/>
                        <a:ea typeface="Calibri" panose="020F0502020204030204" pitchFamily="34" charset="0"/>
                      </a:endParaRPr>
                    </a:p>
                  </a:txBody>
                  <a:tcPr marL="68580" marR="68580" marT="0" marB="0"/>
                </a:tc>
                <a:tc>
                  <a:txBody>
                    <a:bodyPr/>
                    <a:lstStyle/>
                    <a:p>
                      <a:pPr algn="l">
                        <a:lnSpc>
                          <a:spcPct val="115000"/>
                        </a:lnSpc>
                        <a:spcAft>
                          <a:spcPts val="0"/>
                        </a:spcAft>
                      </a:pPr>
                      <a:r>
                        <a:rPr lang="en-US" sz="1200">
                          <a:effectLst/>
                          <a:latin typeface="Agency FB" panose="020B0503020202020204" pitchFamily="34" charset="0"/>
                          <a:ea typeface="Calibri" panose="020F0502020204030204" pitchFamily="34" charset="0"/>
                        </a:rPr>
                        <a:t>None</a:t>
                      </a:r>
                      <a:endParaRPr lang="en-ZA" sz="1200">
                        <a:effectLst/>
                        <a:latin typeface="Arial" panose="020B0604020202020204" pitchFamily="34" charset="0"/>
                        <a:ea typeface="Calibri" panose="020F0502020204030204" pitchFamily="34" charset="0"/>
                      </a:endParaRPr>
                    </a:p>
                  </a:txBody>
                  <a:tcPr marL="68580" marR="68580" marT="0" marB="0"/>
                </a:tc>
                <a:tc>
                  <a:txBody>
                    <a:bodyPr/>
                    <a:lstStyle/>
                    <a:p>
                      <a:pPr algn="l">
                        <a:lnSpc>
                          <a:spcPct val="115000"/>
                        </a:lnSpc>
                        <a:spcAft>
                          <a:spcPts val="0"/>
                        </a:spcAft>
                      </a:pPr>
                      <a:r>
                        <a:rPr lang="en-US" sz="1200">
                          <a:effectLst/>
                          <a:latin typeface="Agency FB" panose="020B0503020202020204" pitchFamily="34" charset="0"/>
                          <a:ea typeface="Calibri" panose="020F0502020204030204" pitchFamily="34" charset="0"/>
                        </a:rPr>
                        <a:t>None</a:t>
                      </a:r>
                      <a:endParaRPr lang="en-ZA" sz="1200">
                        <a:effectLst/>
                        <a:latin typeface="Arial" panose="020B0604020202020204" pitchFamily="34" charset="0"/>
                        <a:ea typeface="Calibri" panose="020F0502020204030204" pitchFamily="34" charset="0"/>
                      </a:endParaRPr>
                    </a:p>
                  </a:txBody>
                  <a:tcPr marL="68580" marR="68580" marT="0" marB="0"/>
                </a:tc>
              </a:tr>
              <a:tr h="1884703">
                <a:tc>
                  <a:txBody>
                    <a:bodyPr/>
                    <a:lstStyle/>
                    <a:p>
                      <a:pPr algn="l">
                        <a:lnSpc>
                          <a:spcPct val="150000"/>
                        </a:lnSpc>
                        <a:spcAft>
                          <a:spcPts val="0"/>
                        </a:spcAft>
                      </a:pPr>
                      <a:r>
                        <a:rPr lang="en-ZA" sz="1200">
                          <a:solidFill>
                            <a:schemeClr val="tx1"/>
                          </a:solidFill>
                          <a:effectLst/>
                          <a:latin typeface="+mn-lt"/>
                          <a:ea typeface="Calibri" panose="020F0502020204030204" pitchFamily="34" charset="0"/>
                          <a:cs typeface="Times New Roman" panose="02020603050405020304" pitchFamily="18" charset="0"/>
                        </a:rPr>
                        <a:t>Management of the Financial management grant</a:t>
                      </a:r>
                      <a:endParaRPr lang="en-ZA" sz="1200">
                        <a:solidFill>
                          <a:schemeClr val="tx1"/>
                        </a:solidFill>
                        <a:effectLst/>
                        <a:latin typeface="+mn-lt"/>
                      </a:endParaRPr>
                    </a:p>
                  </a:txBody>
                  <a:tcPr marL="68580" marR="68580" marT="0" marB="0"/>
                </a:tc>
                <a:tc>
                  <a:txBody>
                    <a:bodyPr/>
                    <a:lstStyle/>
                    <a:p>
                      <a:pPr algn="l">
                        <a:lnSpc>
                          <a:spcPct val="150000"/>
                        </a:lnSpc>
                        <a:spcAft>
                          <a:spcPts val="0"/>
                        </a:spcAft>
                      </a:pPr>
                      <a:r>
                        <a:rPr lang="en-ZA" sz="1200">
                          <a:solidFill>
                            <a:schemeClr val="tx1"/>
                          </a:solidFill>
                          <a:effectLst/>
                          <a:latin typeface="+mn-lt"/>
                          <a:ea typeface="Calibri" panose="020F0502020204030204" pitchFamily="34" charset="0"/>
                          <a:cs typeface="Times New Roman" panose="02020603050405020304" pitchFamily="18" charset="0"/>
                        </a:rPr>
                        <a:t>100%</a:t>
                      </a:r>
                      <a:endParaRPr lang="en-ZA" sz="1200">
                        <a:solidFill>
                          <a:schemeClr val="tx1"/>
                        </a:solidFill>
                        <a:effectLst/>
                        <a:latin typeface="+mn-lt"/>
                      </a:endParaRPr>
                    </a:p>
                  </a:txBody>
                  <a:tcPr marL="68580" marR="68580" marT="0" marB="0"/>
                </a:tc>
                <a:tc>
                  <a:txBody>
                    <a:bodyPr/>
                    <a:lstStyle/>
                    <a:p>
                      <a:pPr algn="l">
                        <a:lnSpc>
                          <a:spcPct val="150000"/>
                        </a:lnSpc>
                        <a:spcAft>
                          <a:spcPts val="0"/>
                        </a:spcAft>
                      </a:pPr>
                      <a:endParaRPr lang="en-ZA" sz="1200" dirty="0">
                        <a:solidFill>
                          <a:schemeClr val="tx1"/>
                        </a:solidFill>
                        <a:effectLst/>
                        <a:latin typeface="+mn-lt"/>
                      </a:endParaRPr>
                    </a:p>
                  </a:txBody>
                  <a:tcPr marL="68580" marR="68580" marT="0" marB="0"/>
                </a:tc>
                <a:tc>
                  <a:txBody>
                    <a:bodyPr/>
                    <a:lstStyle/>
                    <a:p>
                      <a:pPr algn="l"/>
                      <a:r>
                        <a:rPr lang="en-ZA" sz="1200" kern="1200" dirty="0" smtClean="0">
                          <a:solidFill>
                            <a:schemeClr val="tx1"/>
                          </a:solidFill>
                          <a:effectLst/>
                          <a:latin typeface="+mn-lt"/>
                          <a:ea typeface="+mn-ea"/>
                          <a:cs typeface="+mn-cs"/>
                        </a:rPr>
                        <a:t>R 1 675 000</a:t>
                      </a:r>
                      <a:endParaRPr lang="en-ZA" sz="1200" dirty="0">
                        <a:solidFill>
                          <a:schemeClr val="tx1"/>
                        </a:solidFill>
                        <a:effectLst/>
                      </a:endParaRPr>
                    </a:p>
                  </a:txBody>
                  <a:tcPr marT="45736" marB="45736"/>
                </a:tc>
                <a:tc>
                  <a:txBody>
                    <a:bodyPr/>
                    <a:lstStyle/>
                    <a:p>
                      <a:pPr algn="l"/>
                      <a:r>
                        <a:rPr lang="en-ZA" sz="1200" dirty="0" smtClean="0">
                          <a:solidFill>
                            <a:schemeClr val="tx1"/>
                          </a:solidFill>
                          <a:latin typeface="+mn-lt"/>
                          <a:cs typeface="Arial" panose="020B0604020202020204" pitchFamily="34" charset="0"/>
                        </a:rPr>
                        <a:t>R1 675 000</a:t>
                      </a:r>
                      <a:endParaRPr lang="en-ZA" sz="1200" dirty="0">
                        <a:solidFill>
                          <a:schemeClr val="tx1"/>
                        </a:solidFill>
                        <a:latin typeface="+mn-lt"/>
                        <a:cs typeface="Arial" panose="020B0604020202020204" pitchFamily="34" charset="0"/>
                      </a:endParaRPr>
                    </a:p>
                  </a:txBody>
                  <a:tcPr marT="45736" marB="45736"/>
                </a:tc>
                <a:tc>
                  <a:txBody>
                    <a:bodyPr/>
                    <a:lstStyle/>
                    <a:p>
                      <a:pPr algn="l">
                        <a:lnSpc>
                          <a:spcPct val="115000"/>
                        </a:lnSpc>
                        <a:spcAft>
                          <a:spcPts val="0"/>
                        </a:spcAft>
                      </a:pPr>
                      <a:r>
                        <a:rPr lang="en-ZA" sz="1200" dirty="0">
                          <a:effectLst/>
                          <a:latin typeface="Agency FB" panose="020B0503020202020204" pitchFamily="34" charset="0"/>
                          <a:ea typeface="Calibri" panose="020F0502020204030204" pitchFamily="34" charset="0"/>
                        </a:rPr>
                        <a:t>Achieved</a:t>
                      </a:r>
                      <a:endParaRPr lang="en-ZA" sz="1200" dirty="0">
                        <a:effectLst/>
                        <a:latin typeface="Arial" panose="020B0604020202020204" pitchFamily="34" charset="0"/>
                        <a:ea typeface="Calibri" panose="020F0502020204030204" pitchFamily="34" charset="0"/>
                      </a:endParaRPr>
                    </a:p>
                  </a:txBody>
                  <a:tcPr marL="68580" marR="68580" marT="0" marB="0"/>
                </a:tc>
                <a:tc>
                  <a:txBody>
                    <a:bodyPr/>
                    <a:lstStyle/>
                    <a:p>
                      <a:pPr algn="l">
                        <a:lnSpc>
                          <a:spcPct val="115000"/>
                        </a:lnSpc>
                        <a:spcAft>
                          <a:spcPts val="0"/>
                        </a:spcAft>
                      </a:pPr>
                      <a:r>
                        <a:rPr lang="en-ZA" sz="1200">
                          <a:effectLst/>
                          <a:latin typeface="Agency FB" panose="020B0503020202020204" pitchFamily="34" charset="0"/>
                          <a:ea typeface="Calibri" panose="020F0502020204030204" pitchFamily="34" charset="0"/>
                        </a:rPr>
                        <a:t>None</a:t>
                      </a:r>
                      <a:endParaRPr lang="en-ZA" sz="1200">
                        <a:effectLst/>
                        <a:latin typeface="Arial" panose="020B0604020202020204" pitchFamily="34" charset="0"/>
                        <a:ea typeface="Calibri" panose="020F0502020204030204" pitchFamily="34" charset="0"/>
                      </a:endParaRPr>
                    </a:p>
                  </a:txBody>
                  <a:tcPr marL="68580" marR="68580" marT="0" marB="0"/>
                </a:tc>
                <a:tc>
                  <a:txBody>
                    <a:bodyPr/>
                    <a:lstStyle/>
                    <a:p>
                      <a:pPr algn="l">
                        <a:lnSpc>
                          <a:spcPct val="115000"/>
                        </a:lnSpc>
                        <a:spcAft>
                          <a:spcPts val="0"/>
                        </a:spcAft>
                      </a:pPr>
                      <a:r>
                        <a:rPr lang="en-ZA" sz="1200" dirty="0">
                          <a:effectLst/>
                          <a:latin typeface="Agency FB" panose="020B0503020202020204" pitchFamily="34" charset="0"/>
                          <a:ea typeface="Calibri" panose="020F0502020204030204" pitchFamily="34" charset="0"/>
                        </a:rPr>
                        <a:t>None</a:t>
                      </a:r>
                      <a:endParaRPr lang="en-ZA" sz="1200" dirty="0">
                        <a:effectLst/>
                        <a:latin typeface="Arial" panose="020B0604020202020204" pitchFamily="34" charset="0"/>
                        <a:ea typeface="Calibri" panose="020F0502020204030204" pitchFamily="34" charset="0"/>
                      </a:endParaRPr>
                    </a:p>
                  </a:txBody>
                  <a:tcPr marL="68580" marR="68580" marT="0" marB="0"/>
                </a:tc>
              </a:tr>
            </a:tbl>
          </a:graphicData>
        </a:graphic>
      </p:graphicFrame>
    </p:spTree>
    <p:extLst>
      <p:ext uri="{BB962C8B-B14F-4D97-AF65-F5344CB8AC3E}">
        <p14:creationId xmlns:p14="http://schemas.microsoft.com/office/powerpoint/2010/main" val="279343204"/>
      </p:ext>
    </p:extLst>
  </p:cSld>
  <p:clrMapOvr>
    <a:masterClrMapping/>
  </p:clrMapOvr>
  <p:transition spd="slow">
    <p:fade/>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6096000" y="0"/>
            <a:ext cx="3982029" cy="646331"/>
          </a:xfrm>
          <a:prstGeom prst="rect">
            <a:avLst/>
          </a:prstGeom>
          <a:solidFill>
            <a:srgbClr val="92D050"/>
          </a:solidFill>
        </p:spPr>
        <p:txBody>
          <a:bodyPr wrap="square" rtlCol="0">
            <a:spAutoFit/>
          </a:bodyPr>
          <a:lstStyle/>
          <a:p>
            <a:pPr algn="ctr"/>
            <a:r>
              <a:rPr lang="en-US" b="1" dirty="0" smtClean="0">
                <a:solidFill>
                  <a:srgbClr val="002060"/>
                </a:solidFill>
              </a:rPr>
              <a:t>EPMLM 2015/2016 ANNUAL PERFORMANCE BTO RESULTS </a:t>
            </a:r>
            <a:endParaRPr lang="en-US" b="1" dirty="0">
              <a:solidFill>
                <a:srgbClr val="002060"/>
              </a:solidFill>
            </a:endParaRPr>
          </a:p>
        </p:txBody>
      </p:sp>
      <p:pic>
        <p:nvPicPr>
          <p:cNvPr id="15362"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071102" y="-28466"/>
            <a:ext cx="914400" cy="703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Box 4"/>
          <p:cNvSpPr txBox="1"/>
          <p:nvPr/>
        </p:nvSpPr>
        <p:spPr>
          <a:xfrm>
            <a:off x="621217" y="323166"/>
            <a:ext cx="4800600" cy="368300"/>
          </a:xfrm>
          <a:prstGeom prst="rect">
            <a:avLst/>
          </a:prstGeom>
          <a:ln/>
        </p:spPr>
        <p:style>
          <a:lnRef idx="1">
            <a:schemeClr val="accent1"/>
          </a:lnRef>
          <a:fillRef idx="2">
            <a:schemeClr val="accent1"/>
          </a:fillRef>
          <a:effectRef idx="1">
            <a:schemeClr val="accent1"/>
          </a:effectRef>
          <a:fontRef idx="minor">
            <a:schemeClr val="dk1"/>
          </a:fontRef>
        </p:style>
        <p:txBody>
          <a:bodyPr>
            <a:spAutoFit/>
          </a:bodyPr>
          <a:lstStyle/>
          <a:p>
            <a:pPr algn="ctr">
              <a:defRPr/>
            </a:pPr>
            <a:r>
              <a:rPr lang="en-US" dirty="0" smtClean="0">
                <a:solidFill>
                  <a:prstClr val="black"/>
                </a:solidFill>
              </a:rPr>
              <a:t>KPA 5: FINANCIAL VIABILITY</a:t>
            </a:r>
            <a:endParaRPr lang="en-US" dirty="0">
              <a:solidFill>
                <a:prstClr val="black"/>
              </a:solidFill>
            </a:endParaRPr>
          </a:p>
        </p:txBody>
      </p:sp>
      <p:sp>
        <p:nvSpPr>
          <p:cNvPr id="4" name="Slide Number Placeholder 3"/>
          <p:cNvSpPr>
            <a:spLocks noGrp="1"/>
          </p:cNvSpPr>
          <p:nvPr>
            <p:ph type="sldNum" sz="quarter" idx="12"/>
          </p:nvPr>
        </p:nvSpPr>
        <p:spPr/>
        <p:txBody>
          <a:bodyPr/>
          <a:lstStyle/>
          <a:p>
            <a:fld id="{01BCFC26-62B4-4113-B485-962636936649}" type="slidenum">
              <a:rPr lang="en-US" smtClean="0"/>
              <a:pPr/>
              <a:t>49</a:t>
            </a:fld>
            <a:endParaRPr lang="en-US"/>
          </a:p>
        </p:txBody>
      </p:sp>
      <p:graphicFrame>
        <p:nvGraphicFramePr>
          <p:cNvPr id="7" name="Content Placeholder 5"/>
          <p:cNvGraphicFramePr>
            <a:graphicFrameLocks/>
          </p:cNvGraphicFramePr>
          <p:nvPr>
            <p:extLst>
              <p:ext uri="{D42A27DB-BD31-4B8C-83A1-F6EECF244321}">
                <p14:modId xmlns:p14="http://schemas.microsoft.com/office/powerpoint/2010/main" val="2157559741"/>
              </p:ext>
            </p:extLst>
          </p:nvPr>
        </p:nvGraphicFramePr>
        <p:xfrm>
          <a:off x="740981" y="955364"/>
          <a:ext cx="10772733" cy="5484073"/>
        </p:xfrm>
        <a:graphic>
          <a:graphicData uri="http://schemas.openxmlformats.org/drawingml/2006/table">
            <a:tbl>
              <a:tblPr firstRow="1" bandRow="1">
                <a:tableStyleId>{5C22544A-7EE6-4342-B048-85BDC9FD1C3A}</a:tableStyleId>
              </a:tblPr>
              <a:tblGrid>
                <a:gridCol w="1266432"/>
                <a:gridCol w="992028"/>
                <a:gridCol w="1218812"/>
                <a:gridCol w="905403"/>
                <a:gridCol w="1358104"/>
                <a:gridCol w="1845630"/>
                <a:gridCol w="1523709"/>
                <a:gridCol w="1662615"/>
              </a:tblGrid>
              <a:tr h="804850">
                <a:tc>
                  <a:txBody>
                    <a:bodyPr/>
                    <a:lstStyle/>
                    <a:p>
                      <a:pPr algn="l"/>
                      <a:r>
                        <a:rPr lang="en-US" sz="1300" dirty="0" smtClean="0">
                          <a:solidFill>
                            <a:schemeClr val="tx1"/>
                          </a:solidFill>
                        </a:rPr>
                        <a:t>PROJECTS(KPI as per SDBIP) </a:t>
                      </a:r>
                      <a:endParaRPr lang="en-US" sz="1300" dirty="0">
                        <a:solidFill>
                          <a:schemeClr val="tx1"/>
                        </a:solidFill>
                      </a:endParaRPr>
                    </a:p>
                  </a:txBody>
                  <a:tcPr marT="45736" marB="45736"/>
                </a:tc>
                <a:tc>
                  <a:txBody>
                    <a:bodyPr/>
                    <a:lstStyle/>
                    <a:p>
                      <a:pPr algn="l"/>
                      <a:r>
                        <a:rPr lang="en-US" sz="1300" dirty="0" smtClean="0">
                          <a:solidFill>
                            <a:schemeClr val="tx1"/>
                          </a:solidFill>
                        </a:rPr>
                        <a:t>ANNUAL</a:t>
                      </a:r>
                      <a:r>
                        <a:rPr lang="en-US" sz="1300" baseline="0" dirty="0" smtClean="0">
                          <a:solidFill>
                            <a:schemeClr val="tx1"/>
                          </a:solidFill>
                        </a:rPr>
                        <a:t> TARGET</a:t>
                      </a:r>
                      <a:endParaRPr lang="en-US" sz="1300" dirty="0">
                        <a:solidFill>
                          <a:schemeClr val="tx1"/>
                        </a:solidFill>
                      </a:endParaRPr>
                    </a:p>
                  </a:txBody>
                  <a:tcPr marT="45736" marB="45736"/>
                </a:tc>
                <a:tc>
                  <a:txBody>
                    <a:bodyPr/>
                    <a:lstStyle/>
                    <a:p>
                      <a:pPr algn="l"/>
                      <a:r>
                        <a:rPr lang="en-US" sz="1300" dirty="0" smtClean="0">
                          <a:solidFill>
                            <a:schemeClr val="tx1"/>
                          </a:solidFill>
                        </a:rPr>
                        <a:t> ANNUAL</a:t>
                      </a:r>
                    </a:p>
                    <a:p>
                      <a:pPr algn="l"/>
                      <a:r>
                        <a:rPr lang="en-US" sz="1300" dirty="0" smtClean="0">
                          <a:solidFill>
                            <a:schemeClr val="tx1"/>
                          </a:solidFill>
                        </a:rPr>
                        <a:t>ACTUALS</a:t>
                      </a:r>
                      <a:endParaRPr lang="en-US" sz="1300" dirty="0">
                        <a:solidFill>
                          <a:schemeClr val="tx1"/>
                        </a:solidFill>
                      </a:endParaRPr>
                    </a:p>
                  </a:txBody>
                  <a:tcPr marT="45736" marB="45736"/>
                </a:tc>
                <a:tc>
                  <a:txBody>
                    <a:bodyPr/>
                    <a:lstStyle/>
                    <a:p>
                      <a:pPr algn="l"/>
                      <a:r>
                        <a:rPr lang="en-US" sz="1300" dirty="0" smtClean="0">
                          <a:solidFill>
                            <a:schemeClr val="tx1"/>
                          </a:solidFill>
                        </a:rPr>
                        <a:t>BUDGET</a:t>
                      </a:r>
                    </a:p>
                  </a:txBody>
                  <a:tcPr marT="45736" marB="45736"/>
                </a:tc>
                <a:tc>
                  <a:txBody>
                    <a:bodyPr/>
                    <a:lstStyle/>
                    <a:p>
                      <a:pPr algn="l"/>
                      <a:r>
                        <a:rPr lang="en-US" sz="1300" dirty="0" smtClean="0">
                          <a:solidFill>
                            <a:schemeClr val="tx1"/>
                          </a:solidFill>
                        </a:rPr>
                        <a:t>EXPENDITURE</a:t>
                      </a:r>
                      <a:endParaRPr lang="en-US" sz="1300" dirty="0">
                        <a:solidFill>
                          <a:schemeClr val="tx1"/>
                        </a:solidFill>
                      </a:endParaRPr>
                    </a:p>
                  </a:txBody>
                  <a:tcPr marT="45736" marB="45736"/>
                </a:tc>
                <a:tc>
                  <a:txBody>
                    <a:bodyPr/>
                    <a:lstStyle/>
                    <a:p>
                      <a:pPr algn="l"/>
                      <a:r>
                        <a:rPr lang="en-US" sz="1300" dirty="0" smtClean="0">
                          <a:solidFill>
                            <a:schemeClr val="tx1"/>
                          </a:solidFill>
                        </a:rPr>
                        <a:t>PROGRESS</a:t>
                      </a:r>
                      <a:endParaRPr lang="en-US" sz="1300" dirty="0">
                        <a:solidFill>
                          <a:schemeClr val="tx1"/>
                        </a:solidFill>
                      </a:endParaRPr>
                    </a:p>
                  </a:txBody>
                  <a:tcPr marT="45736" marB="45736"/>
                </a:tc>
                <a:tc>
                  <a:txBody>
                    <a:bodyPr/>
                    <a:lstStyle/>
                    <a:p>
                      <a:pPr algn="l"/>
                      <a:r>
                        <a:rPr lang="en-US" sz="1300" dirty="0" smtClean="0">
                          <a:solidFill>
                            <a:schemeClr val="tx1"/>
                          </a:solidFill>
                        </a:rPr>
                        <a:t>CHALLENGES </a:t>
                      </a:r>
                      <a:endParaRPr lang="en-US" sz="1300" dirty="0">
                        <a:solidFill>
                          <a:schemeClr val="tx1"/>
                        </a:solidFill>
                      </a:endParaRPr>
                    </a:p>
                  </a:txBody>
                  <a:tcPr marT="45736" marB="45736"/>
                </a:tc>
                <a:tc>
                  <a:txBody>
                    <a:bodyPr/>
                    <a:lstStyle/>
                    <a:p>
                      <a:pPr algn="l"/>
                      <a:r>
                        <a:rPr lang="en-US" sz="1300" dirty="0" smtClean="0">
                          <a:solidFill>
                            <a:schemeClr val="tx1"/>
                          </a:solidFill>
                        </a:rPr>
                        <a:t>REMEDIAL ACTION</a:t>
                      </a:r>
                      <a:endParaRPr lang="en-US" sz="1300" dirty="0">
                        <a:solidFill>
                          <a:schemeClr val="tx1"/>
                        </a:solidFill>
                      </a:endParaRPr>
                    </a:p>
                  </a:txBody>
                  <a:tcPr marT="45736" marB="45736"/>
                </a:tc>
              </a:tr>
              <a:tr h="1430221">
                <a:tc>
                  <a:txBody>
                    <a:bodyPr/>
                    <a:lstStyle/>
                    <a:p>
                      <a:pPr algn="l">
                        <a:lnSpc>
                          <a:spcPct val="150000"/>
                        </a:lnSpc>
                        <a:spcAft>
                          <a:spcPts val="0"/>
                        </a:spcAft>
                      </a:pPr>
                      <a:r>
                        <a:rPr lang="en-ZA" sz="1200" dirty="0">
                          <a:solidFill>
                            <a:schemeClr val="tx1"/>
                          </a:solidFill>
                          <a:effectLst/>
                          <a:latin typeface="+mn-lt"/>
                          <a:ea typeface="Calibri" panose="020F0502020204030204" pitchFamily="34" charset="0"/>
                          <a:cs typeface="Times New Roman" panose="02020603050405020304" pitchFamily="18" charset="0"/>
                        </a:rPr>
                        <a:t>Implementation of SCM processes</a:t>
                      </a:r>
                      <a:endParaRPr lang="en-ZA" sz="1200" dirty="0">
                        <a:solidFill>
                          <a:schemeClr val="tx1"/>
                        </a:solidFill>
                        <a:effectLst/>
                        <a:latin typeface="+mn-lt"/>
                      </a:endParaRPr>
                    </a:p>
                  </a:txBody>
                  <a:tcPr marL="68580" marR="68580" marT="0" marB="0"/>
                </a:tc>
                <a:tc>
                  <a:txBody>
                    <a:bodyPr/>
                    <a:lstStyle/>
                    <a:p>
                      <a:pPr algn="l">
                        <a:lnSpc>
                          <a:spcPct val="150000"/>
                        </a:lnSpc>
                        <a:spcAft>
                          <a:spcPts val="0"/>
                        </a:spcAft>
                      </a:pPr>
                      <a:r>
                        <a:rPr lang="en-ZA" sz="1200" dirty="0">
                          <a:solidFill>
                            <a:schemeClr val="tx1"/>
                          </a:solidFill>
                          <a:effectLst/>
                          <a:latin typeface="+mn-lt"/>
                          <a:ea typeface="Calibri" panose="020F0502020204030204" pitchFamily="34" charset="0"/>
                          <a:cs typeface="Times New Roman" panose="02020603050405020304" pitchFamily="18" charset="0"/>
                        </a:rPr>
                        <a:t>4</a:t>
                      </a:r>
                      <a:endParaRPr lang="en-ZA" sz="1200" dirty="0">
                        <a:solidFill>
                          <a:schemeClr val="tx1"/>
                        </a:solidFill>
                        <a:effectLst/>
                        <a:latin typeface="+mn-lt"/>
                      </a:endParaRPr>
                    </a:p>
                  </a:txBody>
                  <a:tcPr marL="68580" marR="68580" marT="0" marB="0"/>
                </a:tc>
                <a:tc>
                  <a:txBody>
                    <a:bodyPr/>
                    <a:lstStyle/>
                    <a:p>
                      <a:pPr algn="l">
                        <a:lnSpc>
                          <a:spcPct val="150000"/>
                        </a:lnSpc>
                        <a:spcAft>
                          <a:spcPts val="0"/>
                        </a:spcAft>
                      </a:pPr>
                      <a:r>
                        <a:rPr lang="en-ZA" sz="1200" dirty="0" smtClean="0">
                          <a:solidFill>
                            <a:schemeClr val="tx1"/>
                          </a:solidFill>
                          <a:effectLst/>
                          <a:latin typeface="+mn-lt"/>
                        </a:rPr>
                        <a:t>4</a:t>
                      </a:r>
                      <a:endParaRPr lang="en-ZA" sz="1200" dirty="0">
                        <a:solidFill>
                          <a:schemeClr val="tx1"/>
                        </a:solidFill>
                        <a:effectLst/>
                        <a:latin typeface="+mn-lt"/>
                      </a:endParaRPr>
                    </a:p>
                  </a:txBody>
                  <a:tcPr marL="68580" marR="68580" marT="0" marB="0"/>
                </a:tc>
                <a:tc>
                  <a:txBody>
                    <a:bodyPr/>
                    <a:lstStyle/>
                    <a:p>
                      <a:pPr algn="l"/>
                      <a:r>
                        <a:rPr lang="en-US" sz="1200" dirty="0" smtClean="0">
                          <a:solidFill>
                            <a:schemeClr val="tx1"/>
                          </a:solidFill>
                          <a:latin typeface="+mn-lt"/>
                        </a:rPr>
                        <a:t>R 0.00</a:t>
                      </a:r>
                    </a:p>
                  </a:txBody>
                  <a:tcPr marT="45736" marB="45736"/>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smtClean="0">
                          <a:solidFill>
                            <a:schemeClr val="tx1"/>
                          </a:solidFill>
                          <a:latin typeface="+mn-lt"/>
                        </a:rPr>
                        <a:t>R 0.00</a:t>
                      </a:r>
                    </a:p>
                    <a:p>
                      <a:pPr algn="l"/>
                      <a:endParaRPr lang="en-US" sz="1200" dirty="0">
                        <a:solidFill>
                          <a:schemeClr val="tx1"/>
                        </a:solidFill>
                        <a:latin typeface="+mn-lt"/>
                      </a:endParaRPr>
                    </a:p>
                  </a:txBody>
                  <a:tcPr marT="45736" marB="45736"/>
                </a:tc>
                <a:tc>
                  <a:txBody>
                    <a:bodyPr/>
                    <a:lstStyle/>
                    <a:p>
                      <a:pPr algn="l"/>
                      <a:r>
                        <a:rPr lang="en-US" sz="1200" dirty="0" smtClean="0">
                          <a:solidFill>
                            <a:schemeClr val="tx1"/>
                          </a:solidFill>
                          <a:latin typeface="+mn-lt"/>
                        </a:rPr>
                        <a:t>Achieved</a:t>
                      </a:r>
                      <a:endParaRPr lang="en-US" sz="1200" dirty="0">
                        <a:solidFill>
                          <a:schemeClr val="tx1"/>
                        </a:solidFill>
                        <a:latin typeface="+mn-lt"/>
                      </a:endParaRPr>
                    </a:p>
                  </a:txBody>
                  <a:tcPr marT="45736" marB="45736"/>
                </a:tc>
                <a:tc>
                  <a:txBody>
                    <a:bodyPr/>
                    <a:lstStyle/>
                    <a:p>
                      <a:pPr algn="l"/>
                      <a:r>
                        <a:rPr lang="en-US" sz="1200" dirty="0" smtClean="0">
                          <a:solidFill>
                            <a:schemeClr val="tx1"/>
                          </a:solidFill>
                          <a:latin typeface="+mn-lt"/>
                        </a:rPr>
                        <a:t>None</a:t>
                      </a:r>
                      <a:endParaRPr lang="en-US" sz="1200" dirty="0">
                        <a:solidFill>
                          <a:schemeClr val="tx1"/>
                        </a:solidFill>
                        <a:latin typeface="+mn-lt"/>
                      </a:endParaRPr>
                    </a:p>
                  </a:txBody>
                  <a:tcPr marT="45736" marB="45736"/>
                </a:tc>
                <a:tc>
                  <a:txBody>
                    <a:bodyPr/>
                    <a:lstStyle/>
                    <a:p>
                      <a:pPr algn="l"/>
                      <a:r>
                        <a:rPr lang="en-US" sz="1200" dirty="0" smtClean="0">
                          <a:solidFill>
                            <a:schemeClr val="tx1"/>
                          </a:solidFill>
                          <a:latin typeface="+mn-lt"/>
                        </a:rPr>
                        <a:t>None</a:t>
                      </a:r>
                      <a:endParaRPr lang="en-US" sz="1200" dirty="0">
                        <a:solidFill>
                          <a:schemeClr val="tx1"/>
                        </a:solidFill>
                        <a:latin typeface="+mn-lt"/>
                      </a:endParaRPr>
                    </a:p>
                  </a:txBody>
                  <a:tcPr marT="45736" marB="45736"/>
                </a:tc>
              </a:tr>
              <a:tr h="1479764">
                <a:tc>
                  <a:txBody>
                    <a:bodyPr/>
                    <a:lstStyle/>
                    <a:p>
                      <a:pPr algn="l">
                        <a:lnSpc>
                          <a:spcPct val="150000"/>
                        </a:lnSpc>
                        <a:spcAft>
                          <a:spcPts val="0"/>
                        </a:spcAft>
                      </a:pPr>
                      <a:r>
                        <a:rPr lang="en-ZA" sz="1200" dirty="0">
                          <a:solidFill>
                            <a:schemeClr val="tx1"/>
                          </a:solidFill>
                          <a:effectLst/>
                          <a:latin typeface="+mn-lt"/>
                          <a:ea typeface="Calibri" panose="020F0502020204030204" pitchFamily="34" charset="0"/>
                          <a:cs typeface="Times New Roman" panose="02020603050405020304" pitchFamily="18" charset="0"/>
                        </a:rPr>
                        <a:t>Compilation of annual budget for 2016_17.</a:t>
                      </a:r>
                      <a:endParaRPr lang="en-ZA" sz="1200" dirty="0">
                        <a:solidFill>
                          <a:schemeClr val="tx1"/>
                        </a:solidFill>
                        <a:effectLst/>
                        <a:latin typeface="+mn-lt"/>
                      </a:endParaRPr>
                    </a:p>
                  </a:txBody>
                  <a:tcPr marL="68580" marR="68580" marT="0" marB="0"/>
                </a:tc>
                <a:tc>
                  <a:txBody>
                    <a:bodyPr/>
                    <a:lstStyle/>
                    <a:p>
                      <a:pPr algn="l">
                        <a:lnSpc>
                          <a:spcPct val="150000"/>
                        </a:lnSpc>
                        <a:spcAft>
                          <a:spcPts val="0"/>
                        </a:spcAft>
                      </a:pPr>
                      <a:r>
                        <a:rPr lang="en-ZA" sz="1200" dirty="0">
                          <a:solidFill>
                            <a:schemeClr val="tx1"/>
                          </a:solidFill>
                          <a:effectLst/>
                          <a:latin typeface="+mn-lt"/>
                          <a:ea typeface="Calibri" panose="020F0502020204030204" pitchFamily="34" charset="0"/>
                          <a:cs typeface="Times New Roman" panose="02020603050405020304" pitchFamily="18" charset="0"/>
                        </a:rPr>
                        <a:t>1</a:t>
                      </a:r>
                      <a:endParaRPr lang="en-ZA" sz="1200" dirty="0">
                        <a:solidFill>
                          <a:schemeClr val="tx1"/>
                        </a:solidFill>
                        <a:effectLst/>
                        <a:latin typeface="+mn-lt"/>
                      </a:endParaRPr>
                    </a:p>
                  </a:txBody>
                  <a:tcPr marL="68580" marR="68580" marT="0" marB="0"/>
                </a:tc>
                <a:tc>
                  <a:txBody>
                    <a:bodyPr/>
                    <a:lstStyle/>
                    <a:p>
                      <a:pPr algn="l">
                        <a:lnSpc>
                          <a:spcPct val="150000"/>
                        </a:lnSpc>
                        <a:spcAft>
                          <a:spcPts val="0"/>
                        </a:spcAft>
                      </a:pPr>
                      <a:endParaRPr lang="en-ZA" sz="1200" dirty="0">
                        <a:solidFill>
                          <a:schemeClr val="tx1"/>
                        </a:solidFill>
                        <a:effectLst/>
                        <a:latin typeface="+mn-lt"/>
                      </a:endParaRPr>
                    </a:p>
                  </a:txBody>
                  <a:tcPr marL="68580" marR="68580" marT="0" marB="0"/>
                </a:tc>
                <a:tc>
                  <a:txBody>
                    <a:bodyPr/>
                    <a:lstStyle/>
                    <a:p>
                      <a:pPr algn="l"/>
                      <a:r>
                        <a:rPr lang="en-US" sz="1200" smtClean="0">
                          <a:solidFill>
                            <a:schemeClr val="tx1"/>
                          </a:solidFill>
                          <a:latin typeface="+mn-lt"/>
                        </a:rPr>
                        <a:t>R 0.00</a:t>
                      </a:r>
                      <a:endParaRPr lang="en-US" sz="1200" dirty="0" smtClean="0">
                        <a:solidFill>
                          <a:schemeClr val="tx1"/>
                        </a:solidFill>
                        <a:latin typeface="+mn-lt"/>
                      </a:endParaRPr>
                    </a:p>
                  </a:txBody>
                  <a:tcPr marT="45736" marB="45736"/>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solidFill>
                            <a:schemeClr val="tx1"/>
                          </a:solidFill>
                          <a:latin typeface="+mn-lt"/>
                        </a:rPr>
                        <a:t>R 0.00</a:t>
                      </a:r>
                    </a:p>
                  </a:txBody>
                  <a:tcPr marT="45736" marB="45736"/>
                </a:tc>
                <a:tc>
                  <a:txBody>
                    <a:bodyPr/>
                    <a:lstStyle/>
                    <a:p>
                      <a:pPr algn="l"/>
                      <a:r>
                        <a:rPr lang="en-US" sz="1200" dirty="0" smtClean="0">
                          <a:solidFill>
                            <a:schemeClr val="tx1"/>
                          </a:solidFill>
                          <a:latin typeface="+mn-lt"/>
                        </a:rPr>
                        <a:t>Achieved</a:t>
                      </a:r>
                      <a:endParaRPr lang="en-US" sz="1200" dirty="0">
                        <a:solidFill>
                          <a:schemeClr val="tx1"/>
                        </a:solidFill>
                        <a:latin typeface="+mn-lt"/>
                      </a:endParaRPr>
                    </a:p>
                  </a:txBody>
                  <a:tcPr marT="45736" marB="45736"/>
                </a:tc>
                <a:tc>
                  <a:txBody>
                    <a:bodyPr/>
                    <a:lstStyle/>
                    <a:p>
                      <a:pPr algn="l"/>
                      <a:r>
                        <a:rPr lang="en-US" sz="1200" smtClean="0">
                          <a:solidFill>
                            <a:schemeClr val="tx1"/>
                          </a:solidFill>
                          <a:latin typeface="+mn-lt"/>
                        </a:rPr>
                        <a:t>None</a:t>
                      </a:r>
                      <a:endParaRPr lang="en-US" sz="1200" dirty="0">
                        <a:solidFill>
                          <a:schemeClr val="tx1"/>
                        </a:solidFill>
                        <a:latin typeface="+mn-lt"/>
                      </a:endParaRPr>
                    </a:p>
                  </a:txBody>
                  <a:tcPr marT="45736" marB="45736"/>
                </a:tc>
                <a:tc>
                  <a:txBody>
                    <a:bodyPr/>
                    <a:lstStyle/>
                    <a:p>
                      <a:pPr algn="l"/>
                      <a:r>
                        <a:rPr lang="en-US" sz="1200" dirty="0" smtClean="0">
                          <a:solidFill>
                            <a:schemeClr val="tx1"/>
                          </a:solidFill>
                          <a:latin typeface="+mn-lt"/>
                        </a:rPr>
                        <a:t>None</a:t>
                      </a:r>
                      <a:endParaRPr lang="en-US" sz="1200" dirty="0">
                        <a:solidFill>
                          <a:schemeClr val="tx1"/>
                        </a:solidFill>
                        <a:latin typeface="+mn-lt"/>
                      </a:endParaRPr>
                    </a:p>
                  </a:txBody>
                  <a:tcPr marT="45736" marB="45736"/>
                </a:tc>
              </a:tr>
              <a:tr h="1769238">
                <a:tc>
                  <a:txBody>
                    <a:bodyPr/>
                    <a:lstStyle/>
                    <a:p>
                      <a:pPr algn="l">
                        <a:lnSpc>
                          <a:spcPct val="150000"/>
                        </a:lnSpc>
                        <a:spcAft>
                          <a:spcPts val="0"/>
                        </a:spcAft>
                      </a:pPr>
                      <a:r>
                        <a:rPr lang="en-ZA" sz="1200" dirty="0">
                          <a:solidFill>
                            <a:schemeClr val="tx1"/>
                          </a:solidFill>
                          <a:effectLst/>
                          <a:latin typeface="+mn-lt"/>
                          <a:ea typeface="Calibri" panose="020F0502020204030204" pitchFamily="34" charset="0"/>
                          <a:cs typeface="Times New Roman" panose="02020603050405020304" pitchFamily="18" charset="0"/>
                        </a:rPr>
                        <a:t>Implementation and Monitoring of 2015_16 annual budget</a:t>
                      </a:r>
                      <a:endParaRPr lang="en-ZA" sz="1200" dirty="0">
                        <a:solidFill>
                          <a:schemeClr val="tx1"/>
                        </a:solidFill>
                        <a:effectLst/>
                        <a:latin typeface="+mn-lt"/>
                      </a:endParaRPr>
                    </a:p>
                  </a:txBody>
                  <a:tcPr marL="68580" marR="68580" marT="0" marB="0"/>
                </a:tc>
                <a:tc>
                  <a:txBody>
                    <a:bodyPr/>
                    <a:lstStyle/>
                    <a:p>
                      <a:pPr algn="l">
                        <a:lnSpc>
                          <a:spcPct val="150000"/>
                        </a:lnSpc>
                        <a:spcAft>
                          <a:spcPts val="0"/>
                        </a:spcAft>
                      </a:pPr>
                      <a:r>
                        <a:rPr lang="en-ZA" sz="1200" dirty="0">
                          <a:solidFill>
                            <a:schemeClr val="tx1"/>
                          </a:solidFill>
                          <a:effectLst/>
                          <a:latin typeface="+mn-lt"/>
                          <a:ea typeface="Calibri" panose="020F0502020204030204" pitchFamily="34" charset="0"/>
                          <a:cs typeface="Times New Roman" panose="02020603050405020304" pitchFamily="18" charset="0"/>
                        </a:rPr>
                        <a:t>12</a:t>
                      </a:r>
                      <a:endParaRPr lang="en-ZA" sz="1200" dirty="0">
                        <a:solidFill>
                          <a:schemeClr val="tx1"/>
                        </a:solidFill>
                        <a:effectLst/>
                        <a:latin typeface="+mn-lt"/>
                      </a:endParaRPr>
                    </a:p>
                  </a:txBody>
                  <a:tcPr marL="68580" marR="68580" marT="0" marB="0"/>
                </a:tc>
                <a:tc>
                  <a:txBody>
                    <a:bodyPr/>
                    <a:lstStyle/>
                    <a:p>
                      <a:pPr algn="l">
                        <a:lnSpc>
                          <a:spcPct val="150000"/>
                        </a:lnSpc>
                        <a:spcAft>
                          <a:spcPts val="0"/>
                        </a:spcAft>
                      </a:pPr>
                      <a:endParaRPr lang="en-ZA" sz="1200" dirty="0">
                        <a:solidFill>
                          <a:schemeClr val="tx1"/>
                        </a:solidFill>
                        <a:effectLst/>
                        <a:latin typeface="+mn-lt"/>
                      </a:endParaRPr>
                    </a:p>
                  </a:txBody>
                  <a:tcPr marL="68580" marR="68580" marT="0" marB="0"/>
                </a:tc>
                <a:tc>
                  <a:txBody>
                    <a:bodyPr/>
                    <a:lstStyle/>
                    <a:p>
                      <a:pPr algn="l"/>
                      <a:r>
                        <a:rPr lang="en-US" sz="1200" dirty="0" smtClean="0">
                          <a:solidFill>
                            <a:schemeClr val="tx1"/>
                          </a:solidFill>
                          <a:latin typeface="+mn-lt"/>
                        </a:rPr>
                        <a:t>R 0.00</a:t>
                      </a:r>
                    </a:p>
                  </a:txBody>
                  <a:tcPr marT="45736" marB="45736"/>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solidFill>
                            <a:schemeClr val="tx1"/>
                          </a:solidFill>
                          <a:latin typeface="+mn-lt"/>
                        </a:rPr>
                        <a:t>R 0.00</a:t>
                      </a:r>
                    </a:p>
                  </a:txBody>
                  <a:tcPr marT="45736" marB="45736"/>
                </a:tc>
                <a:tc>
                  <a:txBody>
                    <a:bodyPr/>
                    <a:lstStyle/>
                    <a:p>
                      <a:pPr algn="l">
                        <a:lnSpc>
                          <a:spcPct val="150000"/>
                        </a:lnSpc>
                      </a:pPr>
                      <a:r>
                        <a:rPr lang="en-ZA" sz="1200" dirty="0" smtClean="0">
                          <a:solidFill>
                            <a:schemeClr val="tx1"/>
                          </a:solidFill>
                          <a:effectLst/>
                          <a:latin typeface="+mn-lt"/>
                        </a:rPr>
                        <a:t>Achieved</a:t>
                      </a:r>
                      <a:endParaRPr lang="en-ZA" sz="1200" dirty="0">
                        <a:solidFill>
                          <a:schemeClr val="tx1"/>
                        </a:solidFill>
                        <a:effectLst/>
                        <a:latin typeface="+mn-lt"/>
                      </a:endParaRPr>
                    </a:p>
                  </a:txBody>
                  <a:tcPr marL="68580" marR="68580" marT="0" marB="0"/>
                </a:tc>
                <a:tc>
                  <a:txBody>
                    <a:bodyPr/>
                    <a:lstStyle/>
                    <a:p>
                      <a:pPr algn="l"/>
                      <a:r>
                        <a:rPr lang="en-US" sz="1200" dirty="0" smtClean="0">
                          <a:solidFill>
                            <a:schemeClr val="tx1"/>
                          </a:solidFill>
                          <a:latin typeface="+mn-lt"/>
                        </a:rPr>
                        <a:t>None</a:t>
                      </a:r>
                      <a:endParaRPr lang="en-US" sz="1200" dirty="0">
                        <a:solidFill>
                          <a:schemeClr val="tx1"/>
                        </a:solidFill>
                        <a:latin typeface="+mn-lt"/>
                      </a:endParaRPr>
                    </a:p>
                  </a:txBody>
                  <a:tcPr marT="45736" marB="45736"/>
                </a:tc>
                <a:tc>
                  <a:txBody>
                    <a:bodyPr/>
                    <a:lstStyle/>
                    <a:p>
                      <a:pPr algn="l"/>
                      <a:r>
                        <a:rPr lang="en-US" sz="1200" dirty="0" smtClean="0">
                          <a:solidFill>
                            <a:schemeClr val="tx1"/>
                          </a:solidFill>
                          <a:latin typeface="+mn-lt"/>
                        </a:rPr>
                        <a:t>None</a:t>
                      </a:r>
                      <a:endParaRPr lang="en-US" sz="1200" dirty="0">
                        <a:solidFill>
                          <a:schemeClr val="tx1"/>
                        </a:solidFill>
                        <a:latin typeface="+mn-lt"/>
                      </a:endParaRPr>
                    </a:p>
                  </a:txBody>
                  <a:tcPr marT="45736" marB="45736"/>
                </a:tc>
              </a:tr>
            </a:tbl>
          </a:graphicData>
        </a:graphic>
      </p:graphicFrame>
    </p:spTree>
    <p:extLst>
      <p:ext uri="{BB962C8B-B14F-4D97-AF65-F5344CB8AC3E}">
        <p14:creationId xmlns:p14="http://schemas.microsoft.com/office/powerpoint/2010/main" val="2216838375"/>
      </p:ext>
    </p:extLst>
  </p:cSld>
  <p:clrMapOvr>
    <a:masterClrMapping/>
  </p:clrMapOvr>
  <p:transition spd="slow">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057400" y="914400"/>
            <a:ext cx="8458200" cy="923330"/>
          </a:xfrm>
          <a:prstGeom prst="rect">
            <a:avLst/>
          </a:prstGeom>
        </p:spPr>
        <p:txBody>
          <a:bodyPr wrap="square">
            <a:spAutoFit/>
          </a:bodyPr>
          <a:lstStyle/>
          <a:p>
            <a:endParaRPr lang="en-US" dirty="0">
              <a:solidFill>
                <a:prstClr val="black"/>
              </a:solidFill>
              <a:latin typeface="Arial" panose="020B0604020202020204" pitchFamily="34" charset="0"/>
              <a:cs typeface="Arial" panose="020B0604020202020204" pitchFamily="34" charset="0"/>
            </a:endParaRPr>
          </a:p>
          <a:p>
            <a:pPr>
              <a:defRPr/>
            </a:pPr>
            <a:endParaRPr lang="en-ZA" altLang="en-US" dirty="0">
              <a:solidFill>
                <a:prstClr val="black"/>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en-US" b="1" dirty="0">
              <a:solidFill>
                <a:prstClr val="black"/>
              </a:solidFill>
              <a:latin typeface="Arial" panose="020B0604020202020204" pitchFamily="34" charset="0"/>
              <a:cs typeface="Arial" panose="020B0604020202020204" pitchFamily="34" charset="0"/>
            </a:endParaRPr>
          </a:p>
        </p:txBody>
      </p:sp>
      <p:sp>
        <p:nvSpPr>
          <p:cNvPr id="5" name="TextBox 4"/>
          <p:cNvSpPr txBox="1"/>
          <p:nvPr/>
        </p:nvSpPr>
        <p:spPr>
          <a:xfrm>
            <a:off x="6096000" y="1"/>
            <a:ext cx="3733800" cy="646331"/>
          </a:xfrm>
          <a:prstGeom prst="rect">
            <a:avLst/>
          </a:prstGeom>
          <a:solidFill>
            <a:srgbClr val="92D050"/>
          </a:solidFill>
        </p:spPr>
        <p:txBody>
          <a:bodyPr wrap="square" rtlCol="0">
            <a:spAutoFit/>
          </a:bodyPr>
          <a:lstStyle/>
          <a:p>
            <a:pPr algn="ctr"/>
            <a:r>
              <a:rPr lang="en-US" b="1" dirty="0" smtClean="0">
                <a:solidFill>
                  <a:srgbClr val="002060"/>
                </a:solidFill>
              </a:rPr>
              <a:t>EPMLM </a:t>
            </a:r>
            <a:r>
              <a:rPr lang="en-US" b="1" dirty="0">
                <a:solidFill>
                  <a:srgbClr val="002060"/>
                </a:solidFill>
              </a:rPr>
              <a:t>2015/2016 </a:t>
            </a:r>
            <a:r>
              <a:rPr lang="en-US" b="1" dirty="0" smtClean="0">
                <a:solidFill>
                  <a:srgbClr val="002060"/>
                </a:solidFill>
              </a:rPr>
              <a:t>ANNUAL PERFORMANCE  REVIEW</a:t>
            </a:r>
            <a:endParaRPr lang="en-US" b="1" dirty="0">
              <a:solidFill>
                <a:srgbClr val="002060"/>
              </a:solidFill>
            </a:endParaRPr>
          </a:p>
        </p:txBody>
      </p:sp>
      <p:sp>
        <p:nvSpPr>
          <p:cNvPr id="6" name="TextBox 5"/>
          <p:cNvSpPr txBox="1"/>
          <p:nvPr/>
        </p:nvSpPr>
        <p:spPr>
          <a:xfrm>
            <a:off x="1752600" y="138499"/>
            <a:ext cx="4343400" cy="369332"/>
          </a:xfrm>
          <a:prstGeom prst="rect">
            <a:avLst/>
          </a:prstGeom>
          <a:solidFill>
            <a:srgbClr val="92D050"/>
          </a:solidFill>
        </p:spPr>
        <p:txBody>
          <a:bodyPr wrap="square" rtlCol="0">
            <a:spAutoFit/>
          </a:bodyPr>
          <a:lstStyle/>
          <a:p>
            <a:pPr algn="ctr"/>
            <a:r>
              <a:rPr lang="en-US" b="1" dirty="0">
                <a:solidFill>
                  <a:srgbClr val="002060"/>
                </a:solidFill>
              </a:rPr>
              <a:t>MUNICIPAL MANAGER’S OVERVIEW </a:t>
            </a:r>
          </a:p>
        </p:txBody>
      </p:sp>
      <p:pic>
        <p:nvPicPr>
          <p:cNvPr id="20482"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829800" y="0"/>
            <a:ext cx="838200" cy="627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2" name="Table 1"/>
          <p:cNvGraphicFramePr>
            <a:graphicFrameLocks noGrp="1"/>
          </p:cNvGraphicFramePr>
          <p:nvPr>
            <p:extLst>
              <p:ext uri="{D42A27DB-BD31-4B8C-83A1-F6EECF244321}">
                <p14:modId xmlns:p14="http://schemas.microsoft.com/office/powerpoint/2010/main" val="250046881"/>
              </p:ext>
            </p:extLst>
          </p:nvPr>
        </p:nvGraphicFramePr>
        <p:xfrm>
          <a:off x="1201004" y="1295401"/>
          <a:ext cx="9085996" cy="3184189"/>
        </p:xfrm>
        <a:graphic>
          <a:graphicData uri="http://schemas.openxmlformats.org/drawingml/2006/table">
            <a:tbl>
              <a:tblPr firstRow="1" bandRow="1">
                <a:tableStyleId>{5C22544A-7EE6-4342-B048-85BDC9FD1C3A}</a:tableStyleId>
              </a:tblPr>
              <a:tblGrid>
                <a:gridCol w="2312799"/>
                <a:gridCol w="2230199"/>
                <a:gridCol w="2271499"/>
                <a:gridCol w="2271499"/>
              </a:tblGrid>
              <a:tr h="817124">
                <a:tc>
                  <a:txBody>
                    <a:bodyPr/>
                    <a:lstStyle/>
                    <a:p>
                      <a:r>
                        <a:rPr lang="en-ZA" dirty="0" smtClean="0">
                          <a:solidFill>
                            <a:schemeClr val="tx1"/>
                          </a:solidFill>
                        </a:rPr>
                        <a:t>GRANT</a:t>
                      </a:r>
                      <a:endParaRPr lang="en-ZA" dirty="0">
                        <a:solidFill>
                          <a:schemeClr val="tx1"/>
                        </a:solidFill>
                      </a:endParaRPr>
                    </a:p>
                  </a:txBody>
                  <a:tcPr/>
                </a:tc>
                <a:tc>
                  <a:txBody>
                    <a:bodyPr/>
                    <a:lstStyle/>
                    <a:p>
                      <a:r>
                        <a:rPr lang="en-ZA" dirty="0" smtClean="0">
                          <a:solidFill>
                            <a:schemeClr val="tx1"/>
                          </a:solidFill>
                        </a:rPr>
                        <a:t>TOTAL BUDGET</a:t>
                      </a:r>
                      <a:endParaRPr lang="en-ZA" dirty="0">
                        <a:solidFill>
                          <a:schemeClr val="tx1"/>
                        </a:solidFill>
                      </a:endParaRPr>
                    </a:p>
                  </a:txBody>
                  <a:tcPr/>
                </a:tc>
                <a:tc>
                  <a:txBody>
                    <a:bodyPr/>
                    <a:lstStyle/>
                    <a:p>
                      <a:r>
                        <a:rPr lang="en-ZA" dirty="0" smtClean="0">
                          <a:solidFill>
                            <a:schemeClr val="tx1"/>
                          </a:solidFill>
                        </a:rPr>
                        <a:t>EXPENDITURE</a:t>
                      </a:r>
                      <a:endParaRPr lang="en-ZA" dirty="0">
                        <a:solidFill>
                          <a:schemeClr val="tx1"/>
                        </a:solidFill>
                      </a:endParaRPr>
                    </a:p>
                  </a:txBody>
                  <a:tcPr/>
                </a:tc>
                <a:tc>
                  <a:txBody>
                    <a:bodyPr/>
                    <a:lstStyle/>
                    <a:p>
                      <a:r>
                        <a:rPr lang="en-ZA" dirty="0" smtClean="0">
                          <a:solidFill>
                            <a:schemeClr val="tx1"/>
                          </a:solidFill>
                        </a:rPr>
                        <a:t>%</a:t>
                      </a:r>
                      <a:r>
                        <a:rPr lang="en-ZA" baseline="0" dirty="0" smtClean="0">
                          <a:solidFill>
                            <a:schemeClr val="tx1"/>
                          </a:solidFill>
                        </a:rPr>
                        <a:t> SPENT</a:t>
                      </a:r>
                      <a:endParaRPr lang="en-ZA" dirty="0">
                        <a:solidFill>
                          <a:schemeClr val="tx1"/>
                        </a:solidFill>
                      </a:endParaRPr>
                    </a:p>
                  </a:txBody>
                  <a:tcPr/>
                </a:tc>
              </a:tr>
              <a:tr h="473413">
                <a:tc>
                  <a:txBody>
                    <a:bodyPr/>
                    <a:lstStyle/>
                    <a:p>
                      <a:r>
                        <a:rPr lang="en-ZA" b="0" dirty="0" smtClean="0">
                          <a:solidFill>
                            <a:schemeClr val="tx1"/>
                          </a:solidFill>
                          <a:latin typeface="Agency FB" panose="020B0503020202020204" pitchFamily="34" charset="0"/>
                        </a:rPr>
                        <a:t>MIG</a:t>
                      </a:r>
                      <a:endParaRPr lang="en-ZA" b="0" dirty="0">
                        <a:solidFill>
                          <a:schemeClr val="tx1"/>
                        </a:solidFill>
                        <a:latin typeface="Agency FB" panose="020B0503020202020204" pitchFamily="34" charset="0"/>
                      </a:endParaRPr>
                    </a:p>
                  </a:txBody>
                  <a:tcPr/>
                </a:tc>
                <a:tc>
                  <a:txBody>
                    <a:bodyPr/>
                    <a:lstStyle/>
                    <a:p>
                      <a:r>
                        <a:rPr lang="en-ZA" sz="1800" dirty="0" smtClean="0">
                          <a:latin typeface="Agency FB" panose="020B0503020202020204" pitchFamily="34" charset="0"/>
                          <a:cs typeface="Arial" panose="020B0604020202020204" pitchFamily="34" charset="0"/>
                        </a:rPr>
                        <a:t>R52 405 000.00</a:t>
                      </a:r>
                      <a:endParaRPr lang="en-ZA" sz="1800" dirty="0">
                        <a:latin typeface="Agency FB" panose="020B0503020202020204" pitchFamily="34" charset="0"/>
                        <a:cs typeface="Arial" panose="020B0604020202020204" pitchFamily="34" charset="0"/>
                      </a:endParaRPr>
                    </a:p>
                  </a:txBody>
                  <a:tcPr marL="91451" marR="91451" marT="45682" marB="45682"/>
                </a:tc>
                <a:tc>
                  <a:txBody>
                    <a:bodyPr/>
                    <a:lstStyle/>
                    <a:p>
                      <a:r>
                        <a:rPr lang="en-ZA" sz="1800" dirty="0" smtClean="0">
                          <a:latin typeface="Agency FB" panose="020B0503020202020204" pitchFamily="34" charset="0"/>
                          <a:cs typeface="Arial" panose="020B0604020202020204" pitchFamily="34" charset="0"/>
                        </a:rPr>
                        <a:t>R44 263 089.02</a:t>
                      </a:r>
                      <a:endParaRPr lang="en-ZA" sz="1800" dirty="0">
                        <a:latin typeface="Agency FB" panose="020B0503020202020204" pitchFamily="34" charset="0"/>
                        <a:cs typeface="Arial" panose="020B0604020202020204" pitchFamily="34" charset="0"/>
                      </a:endParaRPr>
                    </a:p>
                  </a:txBody>
                  <a:tcPr marL="91451" marR="91451" marT="45682" marB="45682"/>
                </a:tc>
                <a:tc>
                  <a:txBody>
                    <a:bodyPr/>
                    <a:lstStyle/>
                    <a:p>
                      <a:r>
                        <a:rPr lang="en-ZA" sz="1800" dirty="0" smtClean="0">
                          <a:latin typeface="Agency FB" panose="020B0503020202020204" pitchFamily="34" charset="0"/>
                          <a:cs typeface="Arial" panose="020B0604020202020204" pitchFamily="34" charset="0"/>
                        </a:rPr>
                        <a:t>84.46%</a:t>
                      </a:r>
                      <a:endParaRPr lang="en-ZA" sz="1800" dirty="0">
                        <a:latin typeface="Agency FB" panose="020B0503020202020204" pitchFamily="34" charset="0"/>
                        <a:cs typeface="Arial" panose="020B0604020202020204" pitchFamily="34" charset="0"/>
                      </a:endParaRPr>
                    </a:p>
                  </a:txBody>
                  <a:tcPr marL="91451" marR="91451" marT="45682" marB="45682"/>
                </a:tc>
              </a:tr>
              <a:tr h="473413">
                <a:tc>
                  <a:txBody>
                    <a:bodyPr/>
                    <a:lstStyle/>
                    <a:p>
                      <a:r>
                        <a:rPr kumimoji="0" lang="en-ZA" altLang="en-US" sz="1800" b="0" i="0" u="none" strike="noStrike" kern="1200" cap="none" spc="0" normalizeH="0" baseline="0" noProof="0" dirty="0" smtClean="0">
                          <a:ln>
                            <a:noFill/>
                          </a:ln>
                          <a:solidFill>
                            <a:prstClr val="black"/>
                          </a:solidFill>
                          <a:effectLst/>
                          <a:uLnTx/>
                          <a:uFillTx/>
                          <a:latin typeface="Agency FB" panose="020B0503020202020204" pitchFamily="34" charset="0"/>
                          <a:cs typeface="Arial" panose="020B0604020202020204" pitchFamily="34" charset="0"/>
                        </a:rPr>
                        <a:t>FMG</a:t>
                      </a:r>
                      <a:endParaRPr lang="en-ZA" sz="1800" b="0" dirty="0">
                        <a:latin typeface="Agency FB" panose="020B0503020202020204" pitchFamily="34" charset="0"/>
                        <a:cs typeface="Arial" panose="020B0604020202020204" pitchFamily="34" charset="0"/>
                      </a:endParaRPr>
                    </a:p>
                  </a:txBody>
                  <a:tcPr marL="91446" marR="91446" marT="45700" marB="45700"/>
                </a:tc>
                <a:tc>
                  <a:txBody>
                    <a:bodyPr/>
                    <a:lstStyle/>
                    <a:p>
                      <a:r>
                        <a:rPr lang="en-ZA" sz="1800" dirty="0" smtClean="0">
                          <a:latin typeface="Agency FB" panose="020B0503020202020204" pitchFamily="34" charset="0"/>
                          <a:cs typeface="Arial" panose="020B0604020202020204" pitchFamily="34" charset="0"/>
                        </a:rPr>
                        <a:t>R1 675 000.00</a:t>
                      </a:r>
                      <a:endParaRPr lang="en-ZA" sz="1800" dirty="0">
                        <a:latin typeface="Agency FB" panose="020B0503020202020204" pitchFamily="34" charset="0"/>
                        <a:cs typeface="Arial" panose="020B0604020202020204" pitchFamily="34" charset="0"/>
                      </a:endParaRPr>
                    </a:p>
                  </a:txBody>
                  <a:tcPr marL="91446" marR="91446" marT="45700" marB="45700"/>
                </a:tc>
                <a:tc>
                  <a:txBody>
                    <a:bodyPr/>
                    <a:lstStyle/>
                    <a:p>
                      <a:r>
                        <a:rPr lang="en-ZA" sz="1800" dirty="0" smtClean="0">
                          <a:latin typeface="Agency FB" panose="020B0503020202020204" pitchFamily="34" charset="0"/>
                          <a:cs typeface="Arial" panose="020B0604020202020204" pitchFamily="34" charset="0"/>
                        </a:rPr>
                        <a:t>R1 675 000</a:t>
                      </a:r>
                      <a:r>
                        <a:rPr lang="en-ZA" sz="1800" baseline="0" dirty="0" smtClean="0">
                          <a:latin typeface="Agency FB" panose="020B0503020202020204" pitchFamily="34" charset="0"/>
                          <a:cs typeface="Arial" panose="020B0604020202020204" pitchFamily="34" charset="0"/>
                        </a:rPr>
                        <a:t>.00</a:t>
                      </a:r>
                      <a:endParaRPr lang="en-ZA" sz="1800" dirty="0">
                        <a:latin typeface="Agency FB" panose="020B0503020202020204" pitchFamily="34" charset="0"/>
                        <a:cs typeface="Arial" panose="020B0604020202020204" pitchFamily="34" charset="0"/>
                      </a:endParaRPr>
                    </a:p>
                  </a:txBody>
                  <a:tcPr marL="91446" marR="91446" marT="45700" marB="45700"/>
                </a:tc>
                <a:tc>
                  <a:txBody>
                    <a:bodyPr/>
                    <a:lstStyle/>
                    <a:p>
                      <a:r>
                        <a:rPr lang="en-ZA" sz="1800" dirty="0" smtClean="0">
                          <a:latin typeface="Agency FB" panose="020B0503020202020204" pitchFamily="34" charset="0"/>
                          <a:cs typeface="Arial" panose="020B0604020202020204" pitchFamily="34" charset="0"/>
                        </a:rPr>
                        <a:t>100%</a:t>
                      </a:r>
                      <a:endParaRPr lang="en-ZA" sz="1800" dirty="0">
                        <a:latin typeface="Agency FB" panose="020B0503020202020204" pitchFamily="34" charset="0"/>
                        <a:cs typeface="Arial" panose="020B0604020202020204" pitchFamily="34" charset="0"/>
                      </a:endParaRPr>
                    </a:p>
                  </a:txBody>
                  <a:tcPr marL="91446" marR="91446" marT="45700" marB="45700"/>
                </a:tc>
              </a:tr>
              <a:tr h="473413">
                <a:tc>
                  <a:txBody>
                    <a:bodyPr/>
                    <a:lstStyle/>
                    <a:p>
                      <a:r>
                        <a:rPr lang="en-ZA" b="0" dirty="0" smtClean="0">
                          <a:solidFill>
                            <a:schemeClr val="tx1"/>
                          </a:solidFill>
                          <a:latin typeface="Agency FB" panose="020B0503020202020204" pitchFamily="34" charset="0"/>
                        </a:rPr>
                        <a:t>EPWP</a:t>
                      </a:r>
                      <a:endParaRPr lang="en-ZA" b="0" dirty="0">
                        <a:solidFill>
                          <a:schemeClr val="tx1"/>
                        </a:solidFill>
                        <a:latin typeface="Agency FB" panose="020B0503020202020204" pitchFamily="34" charset="0"/>
                      </a:endParaRPr>
                    </a:p>
                  </a:txBody>
                  <a:tcPr/>
                </a:tc>
                <a:tc>
                  <a:txBody>
                    <a:bodyPr/>
                    <a:lstStyle/>
                    <a:p>
                      <a:r>
                        <a:rPr lang="en-ZA" sz="1800" dirty="0" smtClean="0">
                          <a:latin typeface="Agency FB" panose="020B0503020202020204" pitchFamily="34" charset="0"/>
                        </a:rPr>
                        <a:t>R1 157 000.00</a:t>
                      </a:r>
                      <a:endParaRPr lang="en-ZA" sz="1800" dirty="0">
                        <a:latin typeface="Agency FB" panose="020B0503020202020204" pitchFamily="34" charset="0"/>
                      </a:endParaRPr>
                    </a:p>
                  </a:txBody>
                  <a:tcPr marL="91431" marR="91431" marT="45703" marB="45703"/>
                </a:tc>
                <a:tc>
                  <a:txBody>
                    <a:bodyPr/>
                    <a:lstStyle/>
                    <a:p>
                      <a:r>
                        <a:rPr lang="en-ZA" sz="1800" dirty="0" smtClean="0">
                          <a:latin typeface="Agency FB" panose="020B0503020202020204" pitchFamily="34" charset="0"/>
                        </a:rPr>
                        <a:t>R1 157 000.00</a:t>
                      </a:r>
                      <a:endParaRPr lang="en-ZA" sz="1800" dirty="0">
                        <a:latin typeface="Agency FB" panose="020B0503020202020204" pitchFamily="34" charset="0"/>
                      </a:endParaRPr>
                    </a:p>
                  </a:txBody>
                  <a:tcPr marL="91431" marR="91431" marT="45703" marB="45703"/>
                </a:tc>
                <a:tc>
                  <a:txBody>
                    <a:bodyPr/>
                    <a:lstStyle/>
                    <a:p>
                      <a:r>
                        <a:rPr lang="en-ZA" sz="1800" dirty="0" smtClean="0">
                          <a:latin typeface="Agency FB" panose="020B0503020202020204" pitchFamily="34" charset="0"/>
                        </a:rPr>
                        <a:t>100%</a:t>
                      </a:r>
                      <a:endParaRPr lang="en-ZA" sz="1800" dirty="0">
                        <a:latin typeface="Agency FB" panose="020B0503020202020204" pitchFamily="34" charset="0"/>
                      </a:endParaRPr>
                    </a:p>
                  </a:txBody>
                  <a:tcPr marL="91431" marR="91431" marT="45703" marB="45703"/>
                </a:tc>
              </a:tr>
              <a:tr h="473413">
                <a:tc>
                  <a:txBody>
                    <a:bodyPr/>
                    <a:lstStyle/>
                    <a:p>
                      <a:r>
                        <a:rPr kumimoji="0" lang="en-ZA" altLang="en-US" sz="1800" b="0" i="0" u="none" strike="noStrike" kern="1200" cap="none" spc="0" normalizeH="0" baseline="0" noProof="0" dirty="0" smtClean="0">
                          <a:ln>
                            <a:noFill/>
                          </a:ln>
                          <a:solidFill>
                            <a:prstClr val="black"/>
                          </a:solidFill>
                          <a:effectLst/>
                          <a:uLnTx/>
                          <a:uFillTx/>
                          <a:latin typeface="Agency FB" panose="020B0503020202020204" pitchFamily="34" charset="0"/>
                          <a:cs typeface="Arial" panose="020B0604020202020204" pitchFamily="34" charset="0"/>
                        </a:rPr>
                        <a:t>MSIG</a:t>
                      </a:r>
                      <a:endParaRPr lang="en-ZA" sz="1800" b="0" dirty="0">
                        <a:latin typeface="Agency FB" panose="020B0503020202020204" pitchFamily="34" charset="0"/>
                        <a:cs typeface="Arial" panose="020B0604020202020204" pitchFamily="34" charset="0"/>
                      </a:endParaRPr>
                    </a:p>
                  </a:txBody>
                  <a:tcPr marL="91446" marR="91446" marT="45700" marB="45700"/>
                </a:tc>
                <a:tc>
                  <a:txBody>
                    <a:bodyPr/>
                    <a:lstStyle/>
                    <a:p>
                      <a:r>
                        <a:rPr lang="en-ZA" sz="1800" dirty="0" smtClean="0">
                          <a:latin typeface="Agency FB" panose="020B0503020202020204" pitchFamily="34" charset="0"/>
                          <a:cs typeface="Arial" panose="020B0604020202020204" pitchFamily="34" charset="0"/>
                        </a:rPr>
                        <a:t>R930 000.00</a:t>
                      </a:r>
                      <a:endParaRPr lang="en-ZA" sz="1800" dirty="0">
                        <a:latin typeface="Agency FB" panose="020B0503020202020204" pitchFamily="34" charset="0"/>
                        <a:cs typeface="Arial" panose="020B0604020202020204" pitchFamily="34" charset="0"/>
                      </a:endParaRPr>
                    </a:p>
                  </a:txBody>
                  <a:tcPr marL="91446" marR="91446" marT="45700" marB="45700"/>
                </a:tc>
                <a:tc>
                  <a:txBody>
                    <a:bodyPr/>
                    <a:lstStyle/>
                    <a:p>
                      <a:r>
                        <a:rPr lang="en-ZA" sz="1800" dirty="0" smtClean="0">
                          <a:latin typeface="Agency FB" panose="020B0503020202020204" pitchFamily="34" charset="0"/>
                          <a:cs typeface="Arial" panose="020B0604020202020204" pitchFamily="34" charset="0"/>
                        </a:rPr>
                        <a:t>R674 123.00</a:t>
                      </a:r>
                      <a:endParaRPr lang="en-ZA" sz="1800" dirty="0">
                        <a:latin typeface="Agency FB" panose="020B0503020202020204" pitchFamily="34" charset="0"/>
                        <a:cs typeface="Arial" panose="020B0604020202020204" pitchFamily="34" charset="0"/>
                      </a:endParaRPr>
                    </a:p>
                  </a:txBody>
                  <a:tcPr marL="91446" marR="91446" marT="45700" marB="45700"/>
                </a:tc>
                <a:tc>
                  <a:txBody>
                    <a:bodyPr/>
                    <a:lstStyle/>
                    <a:p>
                      <a:r>
                        <a:rPr lang="en-ZA" sz="1800" dirty="0" smtClean="0">
                          <a:latin typeface="Agency FB" panose="020B0503020202020204" pitchFamily="34" charset="0"/>
                          <a:cs typeface="Arial" panose="020B0604020202020204" pitchFamily="34" charset="0"/>
                        </a:rPr>
                        <a:t>72%</a:t>
                      </a:r>
                      <a:endParaRPr lang="en-ZA" sz="1800" dirty="0">
                        <a:latin typeface="Agency FB" panose="020B0503020202020204" pitchFamily="34" charset="0"/>
                        <a:cs typeface="Arial" panose="020B0604020202020204" pitchFamily="34" charset="0"/>
                      </a:endParaRPr>
                    </a:p>
                  </a:txBody>
                  <a:tcPr marL="91446" marR="91446" marT="45700" marB="45700"/>
                </a:tc>
              </a:tr>
              <a:tr h="473413">
                <a:tc>
                  <a:txBody>
                    <a:bodyPr/>
                    <a:lstStyle/>
                    <a:p>
                      <a:r>
                        <a:rPr lang="en-ZA" b="1" dirty="0" smtClean="0">
                          <a:latin typeface="Agency FB" panose="020B0503020202020204" pitchFamily="34" charset="0"/>
                        </a:rPr>
                        <a:t>TOTAL</a:t>
                      </a:r>
                      <a:endParaRPr lang="en-ZA" b="1" dirty="0">
                        <a:latin typeface="Agency FB" panose="020B0503020202020204" pitchFamily="34" charset="0"/>
                      </a:endParaRPr>
                    </a:p>
                  </a:txBody>
                  <a:tcPr/>
                </a:tc>
                <a:tc>
                  <a:txBody>
                    <a:bodyPr/>
                    <a:lstStyle/>
                    <a:p>
                      <a:r>
                        <a:rPr lang="en-ZA" b="1" dirty="0" smtClean="0">
                          <a:latin typeface="Agency FB" panose="020B0503020202020204" pitchFamily="34" charset="0"/>
                        </a:rPr>
                        <a:t>R56 167 000.00</a:t>
                      </a:r>
                      <a:endParaRPr lang="en-ZA" b="1" dirty="0">
                        <a:latin typeface="Agency FB" panose="020B0503020202020204" pitchFamily="34" charset="0"/>
                      </a:endParaRPr>
                    </a:p>
                  </a:txBody>
                  <a:tcPr/>
                </a:tc>
                <a:tc>
                  <a:txBody>
                    <a:bodyPr/>
                    <a:lstStyle/>
                    <a:p>
                      <a:r>
                        <a:rPr lang="en-ZA" b="1" dirty="0" smtClean="0">
                          <a:latin typeface="Agency FB" panose="020B0503020202020204" pitchFamily="34" charset="0"/>
                        </a:rPr>
                        <a:t>R47 769 212.02</a:t>
                      </a:r>
                      <a:endParaRPr lang="en-ZA" b="1" dirty="0">
                        <a:latin typeface="Agency FB" panose="020B0503020202020204" pitchFamily="34" charset="0"/>
                      </a:endParaRPr>
                    </a:p>
                  </a:txBody>
                  <a:tcPr/>
                </a:tc>
                <a:tc>
                  <a:txBody>
                    <a:bodyPr/>
                    <a:lstStyle/>
                    <a:p>
                      <a:r>
                        <a:rPr lang="en-ZA" b="1" dirty="0" smtClean="0">
                          <a:latin typeface="Agency FB" panose="020B0503020202020204" pitchFamily="34" charset="0"/>
                        </a:rPr>
                        <a:t>85%</a:t>
                      </a:r>
                      <a:endParaRPr lang="en-ZA" b="1" dirty="0">
                        <a:latin typeface="Agency FB" panose="020B0503020202020204" pitchFamily="34" charset="0"/>
                      </a:endParaRPr>
                    </a:p>
                  </a:txBody>
                  <a:tcPr/>
                </a:tc>
              </a:tr>
            </a:tbl>
          </a:graphicData>
        </a:graphic>
      </p:graphicFrame>
      <p:sp>
        <p:nvSpPr>
          <p:cNvPr id="4" name="Slide Number Placeholder 3"/>
          <p:cNvSpPr>
            <a:spLocks noGrp="1"/>
          </p:cNvSpPr>
          <p:nvPr>
            <p:ph type="sldNum" sz="quarter" idx="12"/>
          </p:nvPr>
        </p:nvSpPr>
        <p:spPr/>
        <p:txBody>
          <a:bodyPr/>
          <a:lstStyle/>
          <a:p>
            <a:fld id="{01BCFC26-62B4-4113-B485-962636936649}" type="slidenum">
              <a:rPr lang="en-US" smtClean="0"/>
              <a:pPr/>
              <a:t>5</a:t>
            </a:fld>
            <a:endParaRPr lang="en-US"/>
          </a:p>
        </p:txBody>
      </p:sp>
    </p:spTree>
    <p:extLst>
      <p:ext uri="{BB962C8B-B14F-4D97-AF65-F5344CB8AC3E}">
        <p14:creationId xmlns:p14="http://schemas.microsoft.com/office/powerpoint/2010/main" val="1083389533"/>
      </p:ext>
    </p:extLst>
  </p:cSld>
  <p:clrMapOvr>
    <a:masterClrMapping/>
  </p:clrMapOvr>
  <p:transition spd="slow">
    <p:fade/>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6213764" y="86030"/>
            <a:ext cx="3982029" cy="646331"/>
          </a:xfrm>
          <a:prstGeom prst="rect">
            <a:avLst/>
          </a:prstGeom>
          <a:solidFill>
            <a:srgbClr val="92D050"/>
          </a:solidFill>
        </p:spPr>
        <p:txBody>
          <a:bodyPr wrap="square" rtlCol="0">
            <a:spAutoFit/>
          </a:bodyPr>
          <a:lstStyle/>
          <a:p>
            <a:pPr algn="ctr"/>
            <a:r>
              <a:rPr lang="en-US" b="1" dirty="0" smtClean="0">
                <a:solidFill>
                  <a:srgbClr val="002060"/>
                </a:solidFill>
              </a:rPr>
              <a:t>EPMLM 2015/2016 ANNUAL PERFORMANCE </a:t>
            </a:r>
            <a:endParaRPr lang="en-US" b="1" dirty="0">
              <a:solidFill>
                <a:srgbClr val="002060"/>
              </a:solidFill>
            </a:endParaRPr>
          </a:p>
        </p:txBody>
      </p:sp>
      <p:pic>
        <p:nvPicPr>
          <p:cNvPr id="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071102" y="-28466"/>
            <a:ext cx="914400" cy="703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Slide Number Placeholder 4"/>
          <p:cNvSpPr>
            <a:spLocks noGrp="1"/>
          </p:cNvSpPr>
          <p:nvPr>
            <p:ph type="sldNum" sz="quarter" idx="12"/>
          </p:nvPr>
        </p:nvSpPr>
        <p:spPr>
          <a:xfrm>
            <a:off x="6213764" y="90237"/>
            <a:ext cx="1776208" cy="365125"/>
          </a:xfrm>
        </p:spPr>
        <p:txBody>
          <a:bodyPr/>
          <a:lstStyle/>
          <a:p>
            <a:fld id="{01BCFC26-62B4-4113-B485-962636936649}" type="slidenum">
              <a:rPr lang="en-US" smtClean="0"/>
              <a:pPr/>
              <a:t>50</a:t>
            </a:fld>
            <a:endParaRPr lang="en-US" dirty="0"/>
          </a:p>
        </p:txBody>
      </p:sp>
      <p:sp>
        <p:nvSpPr>
          <p:cNvPr id="6" name="TextBox 5"/>
          <p:cNvSpPr txBox="1"/>
          <p:nvPr/>
        </p:nvSpPr>
        <p:spPr>
          <a:xfrm>
            <a:off x="621217" y="323166"/>
            <a:ext cx="4800600" cy="646331"/>
          </a:xfrm>
          <a:prstGeom prst="rect">
            <a:avLst/>
          </a:prstGeom>
          <a:ln/>
        </p:spPr>
        <p:style>
          <a:lnRef idx="1">
            <a:schemeClr val="accent1"/>
          </a:lnRef>
          <a:fillRef idx="2">
            <a:schemeClr val="accent1"/>
          </a:fillRef>
          <a:effectRef idx="1">
            <a:schemeClr val="accent1"/>
          </a:effectRef>
          <a:fontRef idx="minor">
            <a:schemeClr val="dk1"/>
          </a:fontRef>
        </p:style>
        <p:txBody>
          <a:bodyPr>
            <a:spAutoFit/>
          </a:bodyPr>
          <a:lstStyle/>
          <a:p>
            <a:pPr eaLnBrk="1" hangingPunct="1">
              <a:defRPr/>
            </a:pPr>
            <a:r>
              <a:rPr lang="en-US" dirty="0" smtClean="0"/>
              <a:t>Overall Performance for Budget &amp; Treasury</a:t>
            </a:r>
            <a:endParaRPr lang="en-US" dirty="0"/>
          </a:p>
        </p:txBody>
      </p:sp>
      <p:graphicFrame>
        <p:nvGraphicFramePr>
          <p:cNvPr id="7" name="Table 6"/>
          <p:cNvGraphicFramePr>
            <a:graphicFrameLocks noGrp="1"/>
          </p:cNvGraphicFramePr>
          <p:nvPr>
            <p:extLst>
              <p:ext uri="{D42A27DB-BD31-4B8C-83A1-F6EECF244321}">
                <p14:modId xmlns:p14="http://schemas.microsoft.com/office/powerpoint/2010/main" val="2004297707"/>
              </p:ext>
            </p:extLst>
          </p:nvPr>
        </p:nvGraphicFramePr>
        <p:xfrm>
          <a:off x="865632" y="938784"/>
          <a:ext cx="10082784" cy="5309615"/>
        </p:xfrm>
        <a:graphic>
          <a:graphicData uri="http://schemas.openxmlformats.org/drawingml/2006/table">
            <a:tbl>
              <a:tblPr firstRow="1" bandRow="1"/>
              <a:tblGrid>
                <a:gridCol w="5041392"/>
                <a:gridCol w="5041392"/>
              </a:tblGrid>
              <a:tr h="984147">
                <a:tc gridSpan="2">
                  <a:txBody>
                    <a:bodyPr/>
                    <a:lstStyle>
                      <a:lvl1pPr marL="0" algn="l" defTabSz="914400" rtl="0" eaLnBrk="1" latinLnBrk="0" hangingPunct="1">
                        <a:defRPr sz="1800" b="1" kern="1200">
                          <a:solidFill>
                            <a:schemeClr val="lt1"/>
                          </a:solidFill>
                          <a:latin typeface="Calibri" panose="020F0502020204030204"/>
                          <a:ea typeface=""/>
                          <a:cs typeface=""/>
                        </a:defRPr>
                      </a:lvl1pPr>
                      <a:lvl2pPr marL="457200" algn="l" defTabSz="914400" rtl="0" eaLnBrk="1" latinLnBrk="0" hangingPunct="1">
                        <a:defRPr sz="1800" b="1" kern="1200">
                          <a:solidFill>
                            <a:schemeClr val="lt1"/>
                          </a:solidFill>
                          <a:latin typeface="Calibri" panose="020F0502020204030204"/>
                          <a:ea typeface=""/>
                          <a:cs typeface=""/>
                        </a:defRPr>
                      </a:lvl2pPr>
                      <a:lvl3pPr marL="914400" algn="l" defTabSz="914400" rtl="0" eaLnBrk="1" latinLnBrk="0" hangingPunct="1">
                        <a:defRPr sz="1800" b="1" kern="1200">
                          <a:solidFill>
                            <a:schemeClr val="lt1"/>
                          </a:solidFill>
                          <a:latin typeface="Calibri" panose="020F0502020204030204"/>
                          <a:ea typeface=""/>
                          <a:cs typeface=""/>
                        </a:defRPr>
                      </a:lvl3pPr>
                      <a:lvl4pPr marL="1371600" algn="l" defTabSz="914400" rtl="0" eaLnBrk="1" latinLnBrk="0" hangingPunct="1">
                        <a:defRPr sz="1800" b="1" kern="1200">
                          <a:solidFill>
                            <a:schemeClr val="lt1"/>
                          </a:solidFill>
                          <a:latin typeface="Calibri" panose="020F0502020204030204"/>
                          <a:ea typeface=""/>
                          <a:cs typeface=""/>
                        </a:defRPr>
                      </a:lvl4pPr>
                      <a:lvl5pPr marL="1828800" algn="l" defTabSz="914400" rtl="0" eaLnBrk="1" latinLnBrk="0" hangingPunct="1">
                        <a:defRPr sz="1800" b="1" kern="1200">
                          <a:solidFill>
                            <a:schemeClr val="lt1"/>
                          </a:solidFill>
                          <a:latin typeface="Calibri" panose="020F0502020204030204"/>
                          <a:ea typeface=""/>
                          <a:cs typeface=""/>
                        </a:defRPr>
                      </a:lvl5pPr>
                      <a:lvl6pPr marL="2286000" algn="l" defTabSz="914400" rtl="0" eaLnBrk="1" latinLnBrk="0" hangingPunct="1">
                        <a:defRPr sz="1800" b="1" kern="1200">
                          <a:solidFill>
                            <a:schemeClr val="lt1"/>
                          </a:solidFill>
                          <a:latin typeface="Calibri" panose="020F0502020204030204"/>
                          <a:ea typeface=""/>
                          <a:cs typeface=""/>
                        </a:defRPr>
                      </a:lvl6pPr>
                      <a:lvl7pPr marL="2743200" algn="l" defTabSz="914400" rtl="0" eaLnBrk="1" latinLnBrk="0" hangingPunct="1">
                        <a:defRPr sz="1800" b="1" kern="1200">
                          <a:solidFill>
                            <a:schemeClr val="lt1"/>
                          </a:solidFill>
                          <a:latin typeface="Calibri" panose="020F0502020204030204"/>
                          <a:ea typeface=""/>
                          <a:cs typeface=""/>
                        </a:defRPr>
                      </a:lvl7pPr>
                      <a:lvl8pPr marL="3200400" algn="l" defTabSz="914400" rtl="0" eaLnBrk="1" latinLnBrk="0" hangingPunct="1">
                        <a:defRPr sz="1800" b="1" kern="1200">
                          <a:solidFill>
                            <a:schemeClr val="lt1"/>
                          </a:solidFill>
                          <a:latin typeface="Calibri" panose="020F0502020204030204"/>
                          <a:ea typeface=""/>
                          <a:cs typeface=""/>
                        </a:defRPr>
                      </a:lvl8pPr>
                      <a:lvl9pPr marL="3657600" algn="l" defTabSz="914400" rtl="0" eaLnBrk="1" latinLnBrk="0" hangingPunct="1">
                        <a:defRPr sz="1800" b="1" kern="1200">
                          <a:solidFill>
                            <a:schemeClr val="lt1"/>
                          </a:solidFill>
                          <a:latin typeface="Calibri" panose="020F0502020204030204"/>
                          <a:ea typeface=""/>
                          <a:cs typeface=""/>
                        </a:defRPr>
                      </a:lvl9pPr>
                    </a:lstStyle>
                    <a:p>
                      <a:pPr algn="ctr"/>
                      <a:r>
                        <a:rPr lang="en-ZA" sz="2400" dirty="0" smtClean="0">
                          <a:solidFill>
                            <a:schemeClr val="tx1"/>
                          </a:solidFill>
                        </a:rPr>
                        <a:t>OVERALL</a:t>
                      </a:r>
                      <a:r>
                        <a:rPr lang="en-ZA" sz="2400" baseline="0" dirty="0" smtClean="0">
                          <a:solidFill>
                            <a:schemeClr val="tx1"/>
                          </a:solidFill>
                        </a:rPr>
                        <a:t> PERFORMANCE</a:t>
                      </a:r>
                      <a:endParaRPr lang="en-ZA" sz="2400" dirty="0">
                        <a:solidFill>
                          <a:schemeClr val="tx1"/>
                        </a:solidFill>
                      </a:endParaRPr>
                    </a:p>
                  </a:txBody>
                  <a:tcPr>
                    <a:lnL w="12700" cmpd="sng">
                      <a:solidFill>
                        <a:sysClr val="window" lastClr="FFFFFF"/>
                      </a:solidFill>
                    </a:lnL>
                    <a:lnR w="12700" cap="flat" cmpd="sng" algn="ctr">
                      <a:solidFill>
                        <a:sysClr val="window" lastClr="FFFFFF"/>
                      </a:solidFill>
                      <a:prstDash val="solid"/>
                      <a:round/>
                      <a:headEnd type="none" w="med" len="med"/>
                      <a:tailEnd type="none" w="med" len="med"/>
                    </a:lnR>
                    <a:lnT w="12700" cmpd="sng">
                      <a:solidFill>
                        <a:sysClr val="window" lastClr="FFFFFF"/>
                      </a:solidFill>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5B9BD5"/>
                    </a:solidFill>
                  </a:tcPr>
                </a:tc>
                <a:tc hMerge="1">
                  <a:txBody>
                    <a:bodyPr/>
                    <a:lstStyle>
                      <a:lvl1pPr marL="0" algn="l" defTabSz="914400" rtl="0" eaLnBrk="1" latinLnBrk="0" hangingPunct="1">
                        <a:defRPr sz="1800" b="1" kern="1200">
                          <a:solidFill>
                            <a:schemeClr val="lt1"/>
                          </a:solidFill>
                          <a:latin typeface="Calibri" panose="020F0502020204030204"/>
                          <a:ea typeface=""/>
                          <a:cs typeface=""/>
                        </a:defRPr>
                      </a:lvl1pPr>
                      <a:lvl2pPr marL="457200" algn="l" defTabSz="914400" rtl="0" eaLnBrk="1" latinLnBrk="0" hangingPunct="1">
                        <a:defRPr sz="1800" b="1" kern="1200">
                          <a:solidFill>
                            <a:schemeClr val="lt1"/>
                          </a:solidFill>
                          <a:latin typeface="Calibri" panose="020F0502020204030204"/>
                          <a:ea typeface=""/>
                          <a:cs typeface=""/>
                        </a:defRPr>
                      </a:lvl2pPr>
                      <a:lvl3pPr marL="914400" algn="l" defTabSz="914400" rtl="0" eaLnBrk="1" latinLnBrk="0" hangingPunct="1">
                        <a:defRPr sz="1800" b="1" kern="1200">
                          <a:solidFill>
                            <a:schemeClr val="lt1"/>
                          </a:solidFill>
                          <a:latin typeface="Calibri" panose="020F0502020204030204"/>
                          <a:ea typeface=""/>
                          <a:cs typeface=""/>
                        </a:defRPr>
                      </a:lvl3pPr>
                      <a:lvl4pPr marL="1371600" algn="l" defTabSz="914400" rtl="0" eaLnBrk="1" latinLnBrk="0" hangingPunct="1">
                        <a:defRPr sz="1800" b="1" kern="1200">
                          <a:solidFill>
                            <a:schemeClr val="lt1"/>
                          </a:solidFill>
                          <a:latin typeface="Calibri" panose="020F0502020204030204"/>
                          <a:ea typeface=""/>
                          <a:cs typeface=""/>
                        </a:defRPr>
                      </a:lvl4pPr>
                      <a:lvl5pPr marL="1828800" algn="l" defTabSz="914400" rtl="0" eaLnBrk="1" latinLnBrk="0" hangingPunct="1">
                        <a:defRPr sz="1800" b="1" kern="1200">
                          <a:solidFill>
                            <a:schemeClr val="lt1"/>
                          </a:solidFill>
                          <a:latin typeface="Calibri" panose="020F0502020204030204"/>
                          <a:ea typeface=""/>
                          <a:cs typeface=""/>
                        </a:defRPr>
                      </a:lvl5pPr>
                      <a:lvl6pPr marL="2286000" algn="l" defTabSz="914400" rtl="0" eaLnBrk="1" latinLnBrk="0" hangingPunct="1">
                        <a:defRPr sz="1800" b="1" kern="1200">
                          <a:solidFill>
                            <a:schemeClr val="lt1"/>
                          </a:solidFill>
                          <a:latin typeface="Calibri" panose="020F0502020204030204"/>
                          <a:ea typeface=""/>
                          <a:cs typeface=""/>
                        </a:defRPr>
                      </a:lvl6pPr>
                      <a:lvl7pPr marL="2743200" algn="l" defTabSz="914400" rtl="0" eaLnBrk="1" latinLnBrk="0" hangingPunct="1">
                        <a:defRPr sz="1800" b="1" kern="1200">
                          <a:solidFill>
                            <a:schemeClr val="lt1"/>
                          </a:solidFill>
                          <a:latin typeface="Calibri" panose="020F0502020204030204"/>
                          <a:ea typeface=""/>
                          <a:cs typeface=""/>
                        </a:defRPr>
                      </a:lvl7pPr>
                      <a:lvl8pPr marL="3200400" algn="l" defTabSz="914400" rtl="0" eaLnBrk="1" latinLnBrk="0" hangingPunct="1">
                        <a:defRPr sz="1800" b="1" kern="1200">
                          <a:solidFill>
                            <a:schemeClr val="lt1"/>
                          </a:solidFill>
                          <a:latin typeface="Calibri" panose="020F0502020204030204"/>
                          <a:ea typeface=""/>
                          <a:cs typeface=""/>
                        </a:defRPr>
                      </a:lvl8pPr>
                      <a:lvl9pPr marL="3657600" algn="l" defTabSz="914400" rtl="0" eaLnBrk="1" latinLnBrk="0" hangingPunct="1">
                        <a:defRPr sz="1800" b="1" kern="1200">
                          <a:solidFill>
                            <a:schemeClr val="lt1"/>
                          </a:solidFill>
                          <a:latin typeface="Calibri" panose="020F0502020204030204"/>
                          <a:ea typeface=""/>
                          <a:cs typeface=""/>
                        </a:defRPr>
                      </a:lvl9pPr>
                    </a:lstStyle>
                    <a:p>
                      <a:endParaRPr lang="en-ZA" dirty="0"/>
                    </a:p>
                  </a:txBody>
                  <a:tcPr>
                    <a:lnL w="12700" cmpd="sng">
                      <a:solidFill>
                        <a:sysClr val="window" lastClr="FFFFFF"/>
                      </a:solidFill>
                    </a:lnL>
                    <a:lnR w="12700" cmpd="sng">
                      <a:solidFill>
                        <a:sysClr val="window" lastClr="FFFFFF"/>
                      </a:solidFill>
                    </a:lnR>
                    <a:lnT w="12700" cmpd="sng">
                      <a:solidFill>
                        <a:sysClr val="window" lastClr="FFFFFF"/>
                      </a:solidFill>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5B9BD5"/>
                    </a:solidFill>
                  </a:tcPr>
                </a:tc>
              </a:tr>
              <a:tr h="835310">
                <a:tc>
                  <a:txBody>
                    <a:bodyPr/>
                    <a:lstStyle>
                      <a:lvl1pPr marL="0" algn="l" defTabSz="914400" rtl="0" eaLnBrk="1" latinLnBrk="0" hangingPunct="1">
                        <a:defRPr sz="1800" kern="1200">
                          <a:solidFill>
                            <a:schemeClr val="dk1"/>
                          </a:solidFill>
                          <a:latin typeface="Calibri" panose="020F0502020204030204"/>
                          <a:ea typeface=""/>
                          <a:cs typeface=""/>
                        </a:defRPr>
                      </a:lvl1pPr>
                      <a:lvl2pPr marL="457200" algn="l" defTabSz="914400" rtl="0" eaLnBrk="1" latinLnBrk="0" hangingPunct="1">
                        <a:defRPr sz="1800" kern="1200">
                          <a:solidFill>
                            <a:schemeClr val="dk1"/>
                          </a:solidFill>
                          <a:latin typeface="Calibri" panose="020F0502020204030204"/>
                          <a:ea typeface=""/>
                          <a:cs typeface=""/>
                        </a:defRPr>
                      </a:lvl2pPr>
                      <a:lvl3pPr marL="914400" algn="l" defTabSz="914400" rtl="0" eaLnBrk="1" latinLnBrk="0" hangingPunct="1">
                        <a:defRPr sz="1800" kern="1200">
                          <a:solidFill>
                            <a:schemeClr val="dk1"/>
                          </a:solidFill>
                          <a:latin typeface="Calibri" panose="020F0502020204030204"/>
                          <a:ea typeface=""/>
                          <a:cs typeface=""/>
                        </a:defRPr>
                      </a:lvl3pPr>
                      <a:lvl4pPr marL="1371600" algn="l" defTabSz="914400" rtl="0" eaLnBrk="1" latinLnBrk="0" hangingPunct="1">
                        <a:defRPr sz="1800" kern="1200">
                          <a:solidFill>
                            <a:schemeClr val="dk1"/>
                          </a:solidFill>
                          <a:latin typeface="Calibri" panose="020F0502020204030204"/>
                          <a:ea typeface=""/>
                          <a:cs typeface=""/>
                        </a:defRPr>
                      </a:lvl4pPr>
                      <a:lvl5pPr marL="1828800" algn="l" defTabSz="914400" rtl="0" eaLnBrk="1" latinLnBrk="0" hangingPunct="1">
                        <a:defRPr sz="1800" kern="1200">
                          <a:solidFill>
                            <a:schemeClr val="dk1"/>
                          </a:solidFill>
                          <a:latin typeface="Calibri" panose="020F0502020204030204"/>
                          <a:ea typeface=""/>
                          <a:cs typeface=""/>
                        </a:defRPr>
                      </a:lvl5pPr>
                      <a:lvl6pPr marL="2286000" algn="l" defTabSz="914400" rtl="0" eaLnBrk="1" latinLnBrk="0" hangingPunct="1">
                        <a:defRPr sz="1800" kern="1200">
                          <a:solidFill>
                            <a:schemeClr val="dk1"/>
                          </a:solidFill>
                          <a:latin typeface="Calibri" panose="020F0502020204030204"/>
                          <a:ea typeface=""/>
                          <a:cs typeface=""/>
                        </a:defRPr>
                      </a:lvl6pPr>
                      <a:lvl7pPr marL="2743200" algn="l" defTabSz="914400" rtl="0" eaLnBrk="1" latinLnBrk="0" hangingPunct="1">
                        <a:defRPr sz="1800" kern="1200">
                          <a:solidFill>
                            <a:schemeClr val="dk1"/>
                          </a:solidFill>
                          <a:latin typeface="Calibri" panose="020F0502020204030204"/>
                          <a:ea typeface=""/>
                          <a:cs typeface=""/>
                        </a:defRPr>
                      </a:lvl7pPr>
                      <a:lvl8pPr marL="3200400" algn="l" defTabSz="914400" rtl="0" eaLnBrk="1" latinLnBrk="0" hangingPunct="1">
                        <a:defRPr sz="1800" kern="1200">
                          <a:solidFill>
                            <a:schemeClr val="dk1"/>
                          </a:solidFill>
                          <a:latin typeface="Calibri" panose="020F0502020204030204"/>
                          <a:ea typeface=""/>
                          <a:cs typeface=""/>
                        </a:defRPr>
                      </a:lvl8pPr>
                      <a:lvl9pPr marL="3657600" algn="l" defTabSz="914400" rtl="0" eaLnBrk="1" latinLnBrk="0" hangingPunct="1">
                        <a:defRPr sz="1800" kern="1200">
                          <a:solidFill>
                            <a:schemeClr val="dk1"/>
                          </a:solidFill>
                          <a:latin typeface="Calibri" panose="020F0502020204030204"/>
                          <a:ea typeface=""/>
                          <a:cs typeface=""/>
                        </a:defRPr>
                      </a:lvl9pPr>
                    </a:lstStyle>
                    <a:p>
                      <a:r>
                        <a:rPr lang="en-ZA" sz="1600" dirty="0" smtClean="0">
                          <a:latin typeface="Arial" panose="020B0604020202020204" pitchFamily="34" charset="0"/>
                          <a:cs typeface="Arial" panose="020B0604020202020204" pitchFamily="34" charset="0"/>
                        </a:rPr>
                        <a:t>TARGETS ACHIEVED</a:t>
                      </a:r>
                      <a:endParaRPr lang="en-ZA" sz="1600" dirty="0">
                        <a:latin typeface="Arial" panose="020B0604020202020204" pitchFamily="34" charset="0"/>
                        <a:cs typeface="Arial" panose="020B0604020202020204" pitchFamily="34" charset="0"/>
                      </a:endParaRPr>
                    </a:p>
                  </a:txBody>
                  <a:tcPr marT="45754" marB="45754">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40000"/>
                      </a:srgbClr>
                    </a:solidFill>
                  </a:tcPr>
                </a:tc>
                <a:tc>
                  <a:txBody>
                    <a:bodyPr/>
                    <a:lstStyle>
                      <a:lvl1pPr marL="0" algn="l" defTabSz="914400" rtl="0" eaLnBrk="1" latinLnBrk="0" hangingPunct="1">
                        <a:defRPr sz="1800" kern="1200">
                          <a:solidFill>
                            <a:schemeClr val="dk1"/>
                          </a:solidFill>
                          <a:latin typeface="Calibri" panose="020F0502020204030204"/>
                          <a:ea typeface=""/>
                          <a:cs typeface=""/>
                        </a:defRPr>
                      </a:lvl1pPr>
                      <a:lvl2pPr marL="457200" algn="l" defTabSz="914400" rtl="0" eaLnBrk="1" latinLnBrk="0" hangingPunct="1">
                        <a:defRPr sz="1800" kern="1200">
                          <a:solidFill>
                            <a:schemeClr val="dk1"/>
                          </a:solidFill>
                          <a:latin typeface="Calibri" panose="020F0502020204030204"/>
                          <a:ea typeface=""/>
                          <a:cs typeface=""/>
                        </a:defRPr>
                      </a:lvl2pPr>
                      <a:lvl3pPr marL="914400" algn="l" defTabSz="914400" rtl="0" eaLnBrk="1" latinLnBrk="0" hangingPunct="1">
                        <a:defRPr sz="1800" kern="1200">
                          <a:solidFill>
                            <a:schemeClr val="dk1"/>
                          </a:solidFill>
                          <a:latin typeface="Calibri" panose="020F0502020204030204"/>
                          <a:ea typeface=""/>
                          <a:cs typeface=""/>
                        </a:defRPr>
                      </a:lvl3pPr>
                      <a:lvl4pPr marL="1371600" algn="l" defTabSz="914400" rtl="0" eaLnBrk="1" latinLnBrk="0" hangingPunct="1">
                        <a:defRPr sz="1800" kern="1200">
                          <a:solidFill>
                            <a:schemeClr val="dk1"/>
                          </a:solidFill>
                          <a:latin typeface="Calibri" panose="020F0502020204030204"/>
                          <a:ea typeface=""/>
                          <a:cs typeface=""/>
                        </a:defRPr>
                      </a:lvl4pPr>
                      <a:lvl5pPr marL="1828800" algn="l" defTabSz="914400" rtl="0" eaLnBrk="1" latinLnBrk="0" hangingPunct="1">
                        <a:defRPr sz="1800" kern="1200">
                          <a:solidFill>
                            <a:schemeClr val="dk1"/>
                          </a:solidFill>
                          <a:latin typeface="Calibri" panose="020F0502020204030204"/>
                          <a:ea typeface=""/>
                          <a:cs typeface=""/>
                        </a:defRPr>
                      </a:lvl5pPr>
                      <a:lvl6pPr marL="2286000" algn="l" defTabSz="914400" rtl="0" eaLnBrk="1" latinLnBrk="0" hangingPunct="1">
                        <a:defRPr sz="1800" kern="1200">
                          <a:solidFill>
                            <a:schemeClr val="dk1"/>
                          </a:solidFill>
                          <a:latin typeface="Calibri" panose="020F0502020204030204"/>
                          <a:ea typeface=""/>
                          <a:cs typeface=""/>
                        </a:defRPr>
                      </a:lvl6pPr>
                      <a:lvl7pPr marL="2743200" algn="l" defTabSz="914400" rtl="0" eaLnBrk="1" latinLnBrk="0" hangingPunct="1">
                        <a:defRPr sz="1800" kern="1200">
                          <a:solidFill>
                            <a:schemeClr val="dk1"/>
                          </a:solidFill>
                          <a:latin typeface="Calibri" panose="020F0502020204030204"/>
                          <a:ea typeface=""/>
                          <a:cs typeface=""/>
                        </a:defRPr>
                      </a:lvl7pPr>
                      <a:lvl8pPr marL="3200400" algn="l" defTabSz="914400" rtl="0" eaLnBrk="1" latinLnBrk="0" hangingPunct="1">
                        <a:defRPr sz="1800" kern="1200">
                          <a:solidFill>
                            <a:schemeClr val="dk1"/>
                          </a:solidFill>
                          <a:latin typeface="Calibri" panose="020F0502020204030204"/>
                          <a:ea typeface=""/>
                          <a:cs typeface=""/>
                        </a:defRPr>
                      </a:lvl8pPr>
                      <a:lvl9pPr marL="3657600" algn="l" defTabSz="914400" rtl="0" eaLnBrk="1" latinLnBrk="0" hangingPunct="1">
                        <a:defRPr sz="1800" kern="1200">
                          <a:solidFill>
                            <a:schemeClr val="dk1"/>
                          </a:solidFill>
                          <a:latin typeface="Calibri" panose="020F0502020204030204"/>
                          <a:ea typeface=""/>
                          <a:cs typeface=""/>
                        </a:defRPr>
                      </a:lvl9pPr>
                    </a:lstStyle>
                    <a:p>
                      <a:r>
                        <a:rPr lang="en-ZA" dirty="0" smtClean="0">
                          <a:solidFill>
                            <a:schemeClr val="tx1"/>
                          </a:solidFill>
                        </a:rPr>
                        <a:t>07</a:t>
                      </a:r>
                      <a:endParaRPr lang="en-ZA" dirty="0">
                        <a:solidFill>
                          <a:schemeClr val="tx1"/>
                        </a:solidFill>
                      </a:endParaRPr>
                    </a:p>
                  </a:txBody>
                  <a:tcPr>
                    <a:lnL w="12700" cap="flat" cmpd="sng" algn="ctr">
                      <a:solidFill>
                        <a:sysClr val="window" lastClr="FFFFFF"/>
                      </a:solidFill>
                      <a:prstDash val="solid"/>
                      <a:round/>
                      <a:headEnd type="none" w="med" len="med"/>
                      <a:tailEnd type="none" w="med" len="med"/>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40000"/>
                      </a:srgbClr>
                    </a:solidFill>
                  </a:tcPr>
                </a:tc>
              </a:tr>
              <a:tr h="835310">
                <a:tc>
                  <a:txBody>
                    <a:bodyPr/>
                    <a:lstStyle>
                      <a:lvl1pPr marL="0" algn="l" defTabSz="914400" rtl="0" eaLnBrk="1" latinLnBrk="0" hangingPunct="1">
                        <a:defRPr sz="1800" kern="1200">
                          <a:solidFill>
                            <a:schemeClr val="dk1"/>
                          </a:solidFill>
                          <a:latin typeface="Calibri" panose="020F0502020204030204"/>
                          <a:ea typeface=""/>
                          <a:cs typeface=""/>
                        </a:defRPr>
                      </a:lvl1pPr>
                      <a:lvl2pPr marL="457200" algn="l" defTabSz="914400" rtl="0" eaLnBrk="1" latinLnBrk="0" hangingPunct="1">
                        <a:defRPr sz="1800" kern="1200">
                          <a:solidFill>
                            <a:schemeClr val="dk1"/>
                          </a:solidFill>
                          <a:latin typeface="Calibri" panose="020F0502020204030204"/>
                          <a:ea typeface=""/>
                          <a:cs typeface=""/>
                        </a:defRPr>
                      </a:lvl2pPr>
                      <a:lvl3pPr marL="914400" algn="l" defTabSz="914400" rtl="0" eaLnBrk="1" latinLnBrk="0" hangingPunct="1">
                        <a:defRPr sz="1800" kern="1200">
                          <a:solidFill>
                            <a:schemeClr val="dk1"/>
                          </a:solidFill>
                          <a:latin typeface="Calibri" panose="020F0502020204030204"/>
                          <a:ea typeface=""/>
                          <a:cs typeface=""/>
                        </a:defRPr>
                      </a:lvl3pPr>
                      <a:lvl4pPr marL="1371600" algn="l" defTabSz="914400" rtl="0" eaLnBrk="1" latinLnBrk="0" hangingPunct="1">
                        <a:defRPr sz="1800" kern="1200">
                          <a:solidFill>
                            <a:schemeClr val="dk1"/>
                          </a:solidFill>
                          <a:latin typeface="Calibri" panose="020F0502020204030204"/>
                          <a:ea typeface=""/>
                          <a:cs typeface=""/>
                        </a:defRPr>
                      </a:lvl4pPr>
                      <a:lvl5pPr marL="1828800" algn="l" defTabSz="914400" rtl="0" eaLnBrk="1" latinLnBrk="0" hangingPunct="1">
                        <a:defRPr sz="1800" kern="1200">
                          <a:solidFill>
                            <a:schemeClr val="dk1"/>
                          </a:solidFill>
                          <a:latin typeface="Calibri" panose="020F0502020204030204"/>
                          <a:ea typeface=""/>
                          <a:cs typeface=""/>
                        </a:defRPr>
                      </a:lvl5pPr>
                      <a:lvl6pPr marL="2286000" algn="l" defTabSz="914400" rtl="0" eaLnBrk="1" latinLnBrk="0" hangingPunct="1">
                        <a:defRPr sz="1800" kern="1200">
                          <a:solidFill>
                            <a:schemeClr val="dk1"/>
                          </a:solidFill>
                          <a:latin typeface="Calibri" panose="020F0502020204030204"/>
                          <a:ea typeface=""/>
                          <a:cs typeface=""/>
                        </a:defRPr>
                      </a:lvl6pPr>
                      <a:lvl7pPr marL="2743200" algn="l" defTabSz="914400" rtl="0" eaLnBrk="1" latinLnBrk="0" hangingPunct="1">
                        <a:defRPr sz="1800" kern="1200">
                          <a:solidFill>
                            <a:schemeClr val="dk1"/>
                          </a:solidFill>
                          <a:latin typeface="Calibri" panose="020F0502020204030204"/>
                          <a:ea typeface=""/>
                          <a:cs typeface=""/>
                        </a:defRPr>
                      </a:lvl7pPr>
                      <a:lvl8pPr marL="3200400" algn="l" defTabSz="914400" rtl="0" eaLnBrk="1" latinLnBrk="0" hangingPunct="1">
                        <a:defRPr sz="1800" kern="1200">
                          <a:solidFill>
                            <a:schemeClr val="dk1"/>
                          </a:solidFill>
                          <a:latin typeface="Calibri" panose="020F0502020204030204"/>
                          <a:ea typeface=""/>
                          <a:cs typeface=""/>
                        </a:defRPr>
                      </a:lvl8pPr>
                      <a:lvl9pPr marL="3657600" algn="l" defTabSz="914400" rtl="0" eaLnBrk="1" latinLnBrk="0" hangingPunct="1">
                        <a:defRPr sz="1800" kern="1200">
                          <a:solidFill>
                            <a:schemeClr val="dk1"/>
                          </a:solidFill>
                          <a:latin typeface="Calibri" panose="020F0502020204030204"/>
                          <a:ea typeface=""/>
                          <a:cs typeface=""/>
                        </a:defRPr>
                      </a:lvl9pPr>
                    </a:lstStyle>
                    <a:p>
                      <a:r>
                        <a:rPr lang="en-ZA" sz="1600" dirty="0" smtClean="0">
                          <a:latin typeface="Arial" panose="020B0604020202020204" pitchFamily="34" charset="0"/>
                          <a:cs typeface="Arial" panose="020B0604020202020204" pitchFamily="34" charset="0"/>
                        </a:rPr>
                        <a:t>TARGETS NOT ACHIEVED</a:t>
                      </a:r>
                      <a:endParaRPr lang="en-ZA" sz="1600" dirty="0">
                        <a:latin typeface="Arial" panose="020B0604020202020204" pitchFamily="34" charset="0"/>
                        <a:cs typeface="Arial" panose="020B0604020202020204" pitchFamily="34" charset="0"/>
                      </a:endParaRPr>
                    </a:p>
                  </a:txBody>
                  <a:tcPr marT="45754" marB="45754">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5B9BD5">
                        <a:tint val="20000"/>
                      </a:srgbClr>
                    </a:solidFill>
                  </a:tcPr>
                </a:tc>
                <a:tc>
                  <a:txBody>
                    <a:bodyPr/>
                    <a:lstStyle>
                      <a:lvl1pPr marL="0" algn="l" defTabSz="914400" rtl="0" eaLnBrk="1" latinLnBrk="0" hangingPunct="1">
                        <a:defRPr sz="1800" kern="1200">
                          <a:solidFill>
                            <a:schemeClr val="dk1"/>
                          </a:solidFill>
                          <a:latin typeface="Calibri" panose="020F0502020204030204"/>
                          <a:ea typeface=""/>
                          <a:cs typeface=""/>
                        </a:defRPr>
                      </a:lvl1pPr>
                      <a:lvl2pPr marL="457200" algn="l" defTabSz="914400" rtl="0" eaLnBrk="1" latinLnBrk="0" hangingPunct="1">
                        <a:defRPr sz="1800" kern="1200">
                          <a:solidFill>
                            <a:schemeClr val="dk1"/>
                          </a:solidFill>
                          <a:latin typeface="Calibri" panose="020F0502020204030204"/>
                          <a:ea typeface=""/>
                          <a:cs typeface=""/>
                        </a:defRPr>
                      </a:lvl2pPr>
                      <a:lvl3pPr marL="914400" algn="l" defTabSz="914400" rtl="0" eaLnBrk="1" latinLnBrk="0" hangingPunct="1">
                        <a:defRPr sz="1800" kern="1200">
                          <a:solidFill>
                            <a:schemeClr val="dk1"/>
                          </a:solidFill>
                          <a:latin typeface="Calibri" panose="020F0502020204030204"/>
                          <a:ea typeface=""/>
                          <a:cs typeface=""/>
                        </a:defRPr>
                      </a:lvl3pPr>
                      <a:lvl4pPr marL="1371600" algn="l" defTabSz="914400" rtl="0" eaLnBrk="1" latinLnBrk="0" hangingPunct="1">
                        <a:defRPr sz="1800" kern="1200">
                          <a:solidFill>
                            <a:schemeClr val="dk1"/>
                          </a:solidFill>
                          <a:latin typeface="Calibri" panose="020F0502020204030204"/>
                          <a:ea typeface=""/>
                          <a:cs typeface=""/>
                        </a:defRPr>
                      </a:lvl4pPr>
                      <a:lvl5pPr marL="1828800" algn="l" defTabSz="914400" rtl="0" eaLnBrk="1" latinLnBrk="0" hangingPunct="1">
                        <a:defRPr sz="1800" kern="1200">
                          <a:solidFill>
                            <a:schemeClr val="dk1"/>
                          </a:solidFill>
                          <a:latin typeface="Calibri" panose="020F0502020204030204"/>
                          <a:ea typeface=""/>
                          <a:cs typeface=""/>
                        </a:defRPr>
                      </a:lvl5pPr>
                      <a:lvl6pPr marL="2286000" algn="l" defTabSz="914400" rtl="0" eaLnBrk="1" latinLnBrk="0" hangingPunct="1">
                        <a:defRPr sz="1800" kern="1200">
                          <a:solidFill>
                            <a:schemeClr val="dk1"/>
                          </a:solidFill>
                          <a:latin typeface="Calibri" panose="020F0502020204030204"/>
                          <a:ea typeface=""/>
                          <a:cs typeface=""/>
                        </a:defRPr>
                      </a:lvl6pPr>
                      <a:lvl7pPr marL="2743200" algn="l" defTabSz="914400" rtl="0" eaLnBrk="1" latinLnBrk="0" hangingPunct="1">
                        <a:defRPr sz="1800" kern="1200">
                          <a:solidFill>
                            <a:schemeClr val="dk1"/>
                          </a:solidFill>
                          <a:latin typeface="Calibri" panose="020F0502020204030204"/>
                          <a:ea typeface=""/>
                          <a:cs typeface=""/>
                        </a:defRPr>
                      </a:lvl7pPr>
                      <a:lvl8pPr marL="3200400" algn="l" defTabSz="914400" rtl="0" eaLnBrk="1" latinLnBrk="0" hangingPunct="1">
                        <a:defRPr sz="1800" kern="1200">
                          <a:solidFill>
                            <a:schemeClr val="dk1"/>
                          </a:solidFill>
                          <a:latin typeface="Calibri" panose="020F0502020204030204"/>
                          <a:ea typeface=""/>
                          <a:cs typeface=""/>
                        </a:defRPr>
                      </a:lvl8pPr>
                      <a:lvl9pPr marL="3657600" algn="l" defTabSz="914400" rtl="0" eaLnBrk="1" latinLnBrk="0" hangingPunct="1">
                        <a:defRPr sz="1800" kern="1200">
                          <a:solidFill>
                            <a:schemeClr val="dk1"/>
                          </a:solidFill>
                          <a:latin typeface="Calibri" panose="020F0502020204030204"/>
                          <a:ea typeface=""/>
                          <a:cs typeface=""/>
                        </a:defRPr>
                      </a:lvl9pPr>
                    </a:lstStyle>
                    <a:p>
                      <a:r>
                        <a:rPr lang="en-ZA" dirty="0" smtClean="0">
                          <a:solidFill>
                            <a:schemeClr val="tx1"/>
                          </a:solidFill>
                        </a:rPr>
                        <a:t>01</a:t>
                      </a:r>
                      <a:endParaRPr lang="en-ZA" dirty="0">
                        <a:solidFill>
                          <a:schemeClr val="tx1"/>
                        </a:solidFill>
                      </a:endParaRPr>
                    </a:p>
                  </a:txBody>
                  <a:tcPr>
                    <a:lnL w="12700" cap="flat" cmpd="sng" algn="ctr">
                      <a:solidFill>
                        <a:sysClr val="window" lastClr="FFFFFF"/>
                      </a:solidFill>
                      <a:prstDash val="solid"/>
                      <a:round/>
                      <a:headEnd type="none" w="med" len="med"/>
                      <a:tailEnd type="none" w="med" len="med"/>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20000"/>
                      </a:srgbClr>
                    </a:solidFill>
                  </a:tcPr>
                </a:tc>
              </a:tr>
              <a:tr h="984228">
                <a:tc>
                  <a:txBody>
                    <a:bodyPr/>
                    <a:lstStyle>
                      <a:lvl1pPr marL="0" algn="l" defTabSz="914400" rtl="0" eaLnBrk="1" latinLnBrk="0" hangingPunct="1">
                        <a:defRPr sz="1800" kern="1200">
                          <a:solidFill>
                            <a:schemeClr val="dk1"/>
                          </a:solidFill>
                          <a:latin typeface="Calibri" panose="020F0502020204030204"/>
                          <a:ea typeface=""/>
                          <a:cs typeface=""/>
                        </a:defRPr>
                      </a:lvl1pPr>
                      <a:lvl2pPr marL="457200" algn="l" defTabSz="914400" rtl="0" eaLnBrk="1" latinLnBrk="0" hangingPunct="1">
                        <a:defRPr sz="1800" kern="1200">
                          <a:solidFill>
                            <a:schemeClr val="dk1"/>
                          </a:solidFill>
                          <a:latin typeface="Calibri" panose="020F0502020204030204"/>
                          <a:ea typeface=""/>
                          <a:cs typeface=""/>
                        </a:defRPr>
                      </a:lvl2pPr>
                      <a:lvl3pPr marL="914400" algn="l" defTabSz="914400" rtl="0" eaLnBrk="1" latinLnBrk="0" hangingPunct="1">
                        <a:defRPr sz="1800" kern="1200">
                          <a:solidFill>
                            <a:schemeClr val="dk1"/>
                          </a:solidFill>
                          <a:latin typeface="Calibri" panose="020F0502020204030204"/>
                          <a:ea typeface=""/>
                          <a:cs typeface=""/>
                        </a:defRPr>
                      </a:lvl3pPr>
                      <a:lvl4pPr marL="1371600" algn="l" defTabSz="914400" rtl="0" eaLnBrk="1" latinLnBrk="0" hangingPunct="1">
                        <a:defRPr sz="1800" kern="1200">
                          <a:solidFill>
                            <a:schemeClr val="dk1"/>
                          </a:solidFill>
                          <a:latin typeface="Calibri" panose="020F0502020204030204"/>
                          <a:ea typeface=""/>
                          <a:cs typeface=""/>
                        </a:defRPr>
                      </a:lvl4pPr>
                      <a:lvl5pPr marL="1828800" algn="l" defTabSz="914400" rtl="0" eaLnBrk="1" latinLnBrk="0" hangingPunct="1">
                        <a:defRPr sz="1800" kern="1200">
                          <a:solidFill>
                            <a:schemeClr val="dk1"/>
                          </a:solidFill>
                          <a:latin typeface="Calibri" panose="020F0502020204030204"/>
                          <a:ea typeface=""/>
                          <a:cs typeface=""/>
                        </a:defRPr>
                      </a:lvl5pPr>
                      <a:lvl6pPr marL="2286000" algn="l" defTabSz="914400" rtl="0" eaLnBrk="1" latinLnBrk="0" hangingPunct="1">
                        <a:defRPr sz="1800" kern="1200">
                          <a:solidFill>
                            <a:schemeClr val="dk1"/>
                          </a:solidFill>
                          <a:latin typeface="Calibri" panose="020F0502020204030204"/>
                          <a:ea typeface=""/>
                          <a:cs typeface=""/>
                        </a:defRPr>
                      </a:lvl6pPr>
                      <a:lvl7pPr marL="2743200" algn="l" defTabSz="914400" rtl="0" eaLnBrk="1" latinLnBrk="0" hangingPunct="1">
                        <a:defRPr sz="1800" kern="1200">
                          <a:solidFill>
                            <a:schemeClr val="dk1"/>
                          </a:solidFill>
                          <a:latin typeface="Calibri" panose="020F0502020204030204"/>
                          <a:ea typeface=""/>
                          <a:cs typeface=""/>
                        </a:defRPr>
                      </a:lvl7pPr>
                      <a:lvl8pPr marL="3200400" algn="l" defTabSz="914400" rtl="0" eaLnBrk="1" latinLnBrk="0" hangingPunct="1">
                        <a:defRPr sz="1800" kern="1200">
                          <a:solidFill>
                            <a:schemeClr val="dk1"/>
                          </a:solidFill>
                          <a:latin typeface="Calibri" panose="020F0502020204030204"/>
                          <a:ea typeface=""/>
                          <a:cs typeface=""/>
                        </a:defRPr>
                      </a:lvl8pPr>
                      <a:lvl9pPr marL="3657600" algn="l" defTabSz="914400" rtl="0" eaLnBrk="1" latinLnBrk="0" hangingPunct="1">
                        <a:defRPr sz="1800" kern="1200">
                          <a:solidFill>
                            <a:schemeClr val="dk1"/>
                          </a:solidFill>
                          <a:latin typeface="Calibri" panose="020F0502020204030204"/>
                          <a:ea typeface=""/>
                          <a:cs typeface=""/>
                        </a:defRPr>
                      </a:lvl9pPr>
                    </a:lstStyle>
                    <a:p>
                      <a:r>
                        <a:rPr lang="en-ZA" sz="1600" dirty="0" smtClean="0">
                          <a:latin typeface="Arial" panose="020B0604020202020204" pitchFamily="34" charset="0"/>
                          <a:cs typeface="Arial" panose="020B0604020202020204" pitchFamily="34" charset="0"/>
                        </a:rPr>
                        <a:t>PERCENTAGE FOR ANNUAL</a:t>
                      </a:r>
                      <a:r>
                        <a:rPr lang="en-ZA" sz="1600" baseline="0" dirty="0" smtClean="0">
                          <a:latin typeface="Arial" panose="020B0604020202020204" pitchFamily="34" charset="0"/>
                          <a:cs typeface="Arial" panose="020B0604020202020204" pitchFamily="34" charset="0"/>
                        </a:rPr>
                        <a:t> </a:t>
                      </a:r>
                      <a:r>
                        <a:rPr lang="en-ZA" sz="1600" dirty="0" smtClean="0">
                          <a:latin typeface="Arial" panose="020B0604020202020204" pitchFamily="34" charset="0"/>
                          <a:cs typeface="Arial" panose="020B0604020202020204" pitchFamily="34" charset="0"/>
                        </a:rPr>
                        <a:t>PERFORMANCE</a:t>
                      </a:r>
                      <a:endParaRPr lang="en-ZA" sz="1600" dirty="0">
                        <a:latin typeface="Arial" panose="020B0604020202020204" pitchFamily="34" charset="0"/>
                        <a:cs typeface="Arial" panose="020B0604020202020204" pitchFamily="34" charset="0"/>
                      </a:endParaRPr>
                    </a:p>
                  </a:txBody>
                  <a:tcPr marT="45754" marB="45754">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40000"/>
                      </a:srgbClr>
                    </a:solidFill>
                  </a:tcPr>
                </a:tc>
                <a:tc>
                  <a:txBody>
                    <a:bodyPr/>
                    <a:lstStyle>
                      <a:lvl1pPr marL="0" algn="l" defTabSz="914400" rtl="0" eaLnBrk="1" latinLnBrk="0" hangingPunct="1">
                        <a:defRPr sz="1800" kern="1200">
                          <a:solidFill>
                            <a:schemeClr val="dk1"/>
                          </a:solidFill>
                          <a:latin typeface="Calibri" panose="020F0502020204030204"/>
                          <a:ea typeface=""/>
                          <a:cs typeface=""/>
                        </a:defRPr>
                      </a:lvl1pPr>
                      <a:lvl2pPr marL="457200" algn="l" defTabSz="914400" rtl="0" eaLnBrk="1" latinLnBrk="0" hangingPunct="1">
                        <a:defRPr sz="1800" kern="1200">
                          <a:solidFill>
                            <a:schemeClr val="dk1"/>
                          </a:solidFill>
                          <a:latin typeface="Calibri" panose="020F0502020204030204"/>
                          <a:ea typeface=""/>
                          <a:cs typeface=""/>
                        </a:defRPr>
                      </a:lvl2pPr>
                      <a:lvl3pPr marL="914400" algn="l" defTabSz="914400" rtl="0" eaLnBrk="1" latinLnBrk="0" hangingPunct="1">
                        <a:defRPr sz="1800" kern="1200">
                          <a:solidFill>
                            <a:schemeClr val="dk1"/>
                          </a:solidFill>
                          <a:latin typeface="Calibri" panose="020F0502020204030204"/>
                          <a:ea typeface=""/>
                          <a:cs typeface=""/>
                        </a:defRPr>
                      </a:lvl3pPr>
                      <a:lvl4pPr marL="1371600" algn="l" defTabSz="914400" rtl="0" eaLnBrk="1" latinLnBrk="0" hangingPunct="1">
                        <a:defRPr sz="1800" kern="1200">
                          <a:solidFill>
                            <a:schemeClr val="dk1"/>
                          </a:solidFill>
                          <a:latin typeface="Calibri" panose="020F0502020204030204"/>
                          <a:ea typeface=""/>
                          <a:cs typeface=""/>
                        </a:defRPr>
                      </a:lvl4pPr>
                      <a:lvl5pPr marL="1828800" algn="l" defTabSz="914400" rtl="0" eaLnBrk="1" latinLnBrk="0" hangingPunct="1">
                        <a:defRPr sz="1800" kern="1200">
                          <a:solidFill>
                            <a:schemeClr val="dk1"/>
                          </a:solidFill>
                          <a:latin typeface="Calibri" panose="020F0502020204030204"/>
                          <a:ea typeface=""/>
                          <a:cs typeface=""/>
                        </a:defRPr>
                      </a:lvl5pPr>
                      <a:lvl6pPr marL="2286000" algn="l" defTabSz="914400" rtl="0" eaLnBrk="1" latinLnBrk="0" hangingPunct="1">
                        <a:defRPr sz="1800" kern="1200">
                          <a:solidFill>
                            <a:schemeClr val="dk1"/>
                          </a:solidFill>
                          <a:latin typeface="Calibri" panose="020F0502020204030204"/>
                          <a:ea typeface=""/>
                          <a:cs typeface=""/>
                        </a:defRPr>
                      </a:lvl6pPr>
                      <a:lvl7pPr marL="2743200" algn="l" defTabSz="914400" rtl="0" eaLnBrk="1" latinLnBrk="0" hangingPunct="1">
                        <a:defRPr sz="1800" kern="1200">
                          <a:solidFill>
                            <a:schemeClr val="dk1"/>
                          </a:solidFill>
                          <a:latin typeface="Calibri" panose="020F0502020204030204"/>
                          <a:ea typeface=""/>
                          <a:cs typeface=""/>
                        </a:defRPr>
                      </a:lvl7pPr>
                      <a:lvl8pPr marL="3200400" algn="l" defTabSz="914400" rtl="0" eaLnBrk="1" latinLnBrk="0" hangingPunct="1">
                        <a:defRPr sz="1800" kern="1200">
                          <a:solidFill>
                            <a:schemeClr val="dk1"/>
                          </a:solidFill>
                          <a:latin typeface="Calibri" panose="020F0502020204030204"/>
                          <a:ea typeface=""/>
                          <a:cs typeface=""/>
                        </a:defRPr>
                      </a:lvl8pPr>
                      <a:lvl9pPr marL="3657600" algn="l" defTabSz="914400" rtl="0" eaLnBrk="1" latinLnBrk="0" hangingPunct="1">
                        <a:defRPr sz="1800" kern="1200">
                          <a:solidFill>
                            <a:schemeClr val="dk1"/>
                          </a:solidFill>
                          <a:latin typeface="Calibri" panose="020F0502020204030204"/>
                          <a:ea typeface=""/>
                          <a:cs typeface=""/>
                        </a:defRPr>
                      </a:lvl9pPr>
                    </a:lstStyle>
                    <a:p>
                      <a:r>
                        <a:rPr lang="en-ZA" dirty="0" smtClean="0">
                          <a:solidFill>
                            <a:schemeClr val="tx1"/>
                          </a:solidFill>
                        </a:rPr>
                        <a:t>88%</a:t>
                      </a:r>
                      <a:endParaRPr lang="en-ZA" dirty="0">
                        <a:solidFill>
                          <a:schemeClr val="tx1"/>
                        </a:solidFill>
                      </a:endParaRPr>
                    </a:p>
                  </a:txBody>
                  <a:tcPr>
                    <a:lnL w="12700" cap="flat" cmpd="sng" algn="ctr">
                      <a:solidFill>
                        <a:sysClr val="window" lastClr="FFFFFF"/>
                      </a:solidFill>
                      <a:prstDash val="solid"/>
                      <a:round/>
                      <a:headEnd type="none" w="med" len="med"/>
                      <a:tailEnd type="none" w="med" len="med"/>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40000"/>
                      </a:srgbClr>
                    </a:solidFill>
                  </a:tcPr>
                </a:tc>
              </a:tr>
              <a:tr h="835310">
                <a:tc>
                  <a:txBody>
                    <a:bodyPr/>
                    <a:lstStyle>
                      <a:lvl1pPr marL="0" algn="l" defTabSz="914400" rtl="0" eaLnBrk="1" latinLnBrk="0" hangingPunct="1">
                        <a:defRPr sz="1800" kern="1200">
                          <a:solidFill>
                            <a:schemeClr val="dk1"/>
                          </a:solidFill>
                          <a:latin typeface="Calibri" panose="020F0502020204030204"/>
                          <a:ea typeface=""/>
                          <a:cs typeface=""/>
                        </a:defRPr>
                      </a:lvl1pPr>
                      <a:lvl2pPr marL="457200" algn="l" defTabSz="914400" rtl="0" eaLnBrk="1" latinLnBrk="0" hangingPunct="1">
                        <a:defRPr sz="1800" kern="1200">
                          <a:solidFill>
                            <a:schemeClr val="dk1"/>
                          </a:solidFill>
                          <a:latin typeface="Calibri" panose="020F0502020204030204"/>
                          <a:ea typeface=""/>
                          <a:cs typeface=""/>
                        </a:defRPr>
                      </a:lvl2pPr>
                      <a:lvl3pPr marL="914400" algn="l" defTabSz="914400" rtl="0" eaLnBrk="1" latinLnBrk="0" hangingPunct="1">
                        <a:defRPr sz="1800" kern="1200">
                          <a:solidFill>
                            <a:schemeClr val="dk1"/>
                          </a:solidFill>
                          <a:latin typeface="Calibri" panose="020F0502020204030204"/>
                          <a:ea typeface=""/>
                          <a:cs typeface=""/>
                        </a:defRPr>
                      </a:lvl3pPr>
                      <a:lvl4pPr marL="1371600" algn="l" defTabSz="914400" rtl="0" eaLnBrk="1" latinLnBrk="0" hangingPunct="1">
                        <a:defRPr sz="1800" kern="1200">
                          <a:solidFill>
                            <a:schemeClr val="dk1"/>
                          </a:solidFill>
                          <a:latin typeface="Calibri" panose="020F0502020204030204"/>
                          <a:ea typeface=""/>
                          <a:cs typeface=""/>
                        </a:defRPr>
                      </a:lvl4pPr>
                      <a:lvl5pPr marL="1828800" algn="l" defTabSz="914400" rtl="0" eaLnBrk="1" latinLnBrk="0" hangingPunct="1">
                        <a:defRPr sz="1800" kern="1200">
                          <a:solidFill>
                            <a:schemeClr val="dk1"/>
                          </a:solidFill>
                          <a:latin typeface="Calibri" panose="020F0502020204030204"/>
                          <a:ea typeface=""/>
                          <a:cs typeface=""/>
                        </a:defRPr>
                      </a:lvl5pPr>
                      <a:lvl6pPr marL="2286000" algn="l" defTabSz="914400" rtl="0" eaLnBrk="1" latinLnBrk="0" hangingPunct="1">
                        <a:defRPr sz="1800" kern="1200">
                          <a:solidFill>
                            <a:schemeClr val="dk1"/>
                          </a:solidFill>
                          <a:latin typeface="Calibri" panose="020F0502020204030204"/>
                          <a:ea typeface=""/>
                          <a:cs typeface=""/>
                        </a:defRPr>
                      </a:lvl6pPr>
                      <a:lvl7pPr marL="2743200" algn="l" defTabSz="914400" rtl="0" eaLnBrk="1" latinLnBrk="0" hangingPunct="1">
                        <a:defRPr sz="1800" kern="1200">
                          <a:solidFill>
                            <a:schemeClr val="dk1"/>
                          </a:solidFill>
                          <a:latin typeface="Calibri" panose="020F0502020204030204"/>
                          <a:ea typeface=""/>
                          <a:cs typeface=""/>
                        </a:defRPr>
                      </a:lvl7pPr>
                      <a:lvl8pPr marL="3200400" algn="l" defTabSz="914400" rtl="0" eaLnBrk="1" latinLnBrk="0" hangingPunct="1">
                        <a:defRPr sz="1800" kern="1200">
                          <a:solidFill>
                            <a:schemeClr val="dk1"/>
                          </a:solidFill>
                          <a:latin typeface="Calibri" panose="020F0502020204030204"/>
                          <a:ea typeface=""/>
                          <a:cs typeface=""/>
                        </a:defRPr>
                      </a:lvl8pPr>
                      <a:lvl9pPr marL="3657600" algn="l" defTabSz="914400" rtl="0" eaLnBrk="1" latinLnBrk="0" hangingPunct="1">
                        <a:defRPr sz="1800" kern="1200">
                          <a:solidFill>
                            <a:schemeClr val="dk1"/>
                          </a:solidFill>
                          <a:latin typeface="Calibri" panose="020F0502020204030204"/>
                          <a:ea typeface=""/>
                          <a:cs typeface=""/>
                        </a:defRPr>
                      </a:lvl9pPr>
                    </a:lstStyle>
                    <a:p>
                      <a:r>
                        <a:rPr lang="en-ZA" sz="1600" dirty="0" smtClean="0">
                          <a:solidFill>
                            <a:schemeClr val="tx1"/>
                          </a:solidFill>
                          <a:latin typeface="Arial" panose="020B0604020202020204" pitchFamily="34" charset="0"/>
                          <a:cs typeface="Arial" panose="020B0604020202020204" pitchFamily="34" charset="0"/>
                        </a:rPr>
                        <a:t>BUDGET </a:t>
                      </a:r>
                      <a:endParaRPr lang="en-ZA" sz="1600" dirty="0">
                        <a:solidFill>
                          <a:schemeClr val="tx1"/>
                        </a:solidFill>
                        <a:latin typeface="Arial" panose="020B0604020202020204" pitchFamily="34" charset="0"/>
                        <a:cs typeface="Arial" panose="020B0604020202020204" pitchFamily="34" charset="0"/>
                      </a:endParaRPr>
                    </a:p>
                  </a:txBody>
                  <a:tcPr marT="45754" marB="45754">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20000"/>
                      </a:srgbClr>
                    </a:solidFill>
                  </a:tcPr>
                </a:tc>
                <a:tc>
                  <a:txBody>
                    <a:bodyPr/>
                    <a:lstStyle>
                      <a:lvl1pPr marL="0" algn="l" defTabSz="914400" rtl="0" eaLnBrk="1" latinLnBrk="0" hangingPunct="1">
                        <a:defRPr sz="1800" kern="1200">
                          <a:solidFill>
                            <a:schemeClr val="dk1"/>
                          </a:solidFill>
                          <a:latin typeface="Calibri" panose="020F0502020204030204"/>
                          <a:ea typeface=""/>
                          <a:cs typeface=""/>
                        </a:defRPr>
                      </a:lvl1pPr>
                      <a:lvl2pPr marL="457200" algn="l" defTabSz="914400" rtl="0" eaLnBrk="1" latinLnBrk="0" hangingPunct="1">
                        <a:defRPr sz="1800" kern="1200">
                          <a:solidFill>
                            <a:schemeClr val="dk1"/>
                          </a:solidFill>
                          <a:latin typeface="Calibri" panose="020F0502020204030204"/>
                          <a:ea typeface=""/>
                          <a:cs typeface=""/>
                        </a:defRPr>
                      </a:lvl2pPr>
                      <a:lvl3pPr marL="914400" algn="l" defTabSz="914400" rtl="0" eaLnBrk="1" latinLnBrk="0" hangingPunct="1">
                        <a:defRPr sz="1800" kern="1200">
                          <a:solidFill>
                            <a:schemeClr val="dk1"/>
                          </a:solidFill>
                          <a:latin typeface="Calibri" panose="020F0502020204030204"/>
                          <a:ea typeface=""/>
                          <a:cs typeface=""/>
                        </a:defRPr>
                      </a:lvl3pPr>
                      <a:lvl4pPr marL="1371600" algn="l" defTabSz="914400" rtl="0" eaLnBrk="1" latinLnBrk="0" hangingPunct="1">
                        <a:defRPr sz="1800" kern="1200">
                          <a:solidFill>
                            <a:schemeClr val="dk1"/>
                          </a:solidFill>
                          <a:latin typeface="Calibri" panose="020F0502020204030204"/>
                          <a:ea typeface=""/>
                          <a:cs typeface=""/>
                        </a:defRPr>
                      </a:lvl4pPr>
                      <a:lvl5pPr marL="1828800" algn="l" defTabSz="914400" rtl="0" eaLnBrk="1" latinLnBrk="0" hangingPunct="1">
                        <a:defRPr sz="1800" kern="1200">
                          <a:solidFill>
                            <a:schemeClr val="dk1"/>
                          </a:solidFill>
                          <a:latin typeface="Calibri" panose="020F0502020204030204"/>
                          <a:ea typeface=""/>
                          <a:cs typeface=""/>
                        </a:defRPr>
                      </a:lvl5pPr>
                      <a:lvl6pPr marL="2286000" algn="l" defTabSz="914400" rtl="0" eaLnBrk="1" latinLnBrk="0" hangingPunct="1">
                        <a:defRPr sz="1800" kern="1200">
                          <a:solidFill>
                            <a:schemeClr val="dk1"/>
                          </a:solidFill>
                          <a:latin typeface="Calibri" panose="020F0502020204030204"/>
                          <a:ea typeface=""/>
                          <a:cs typeface=""/>
                        </a:defRPr>
                      </a:lvl6pPr>
                      <a:lvl7pPr marL="2743200" algn="l" defTabSz="914400" rtl="0" eaLnBrk="1" latinLnBrk="0" hangingPunct="1">
                        <a:defRPr sz="1800" kern="1200">
                          <a:solidFill>
                            <a:schemeClr val="dk1"/>
                          </a:solidFill>
                          <a:latin typeface="Calibri" panose="020F0502020204030204"/>
                          <a:ea typeface=""/>
                          <a:cs typeface=""/>
                        </a:defRPr>
                      </a:lvl7pPr>
                      <a:lvl8pPr marL="3200400" algn="l" defTabSz="914400" rtl="0" eaLnBrk="1" latinLnBrk="0" hangingPunct="1">
                        <a:defRPr sz="1800" kern="1200">
                          <a:solidFill>
                            <a:schemeClr val="dk1"/>
                          </a:solidFill>
                          <a:latin typeface="Calibri" panose="020F0502020204030204"/>
                          <a:ea typeface=""/>
                          <a:cs typeface=""/>
                        </a:defRPr>
                      </a:lvl8pPr>
                      <a:lvl9pPr marL="3657600" algn="l" defTabSz="914400" rtl="0" eaLnBrk="1" latinLnBrk="0" hangingPunct="1">
                        <a:defRPr sz="1800" kern="1200">
                          <a:solidFill>
                            <a:schemeClr val="dk1"/>
                          </a:solidFill>
                          <a:latin typeface="Calibri" panose="020F0502020204030204"/>
                          <a:ea typeface=""/>
                          <a:cs typeface=""/>
                        </a:defRPr>
                      </a:lvl9pPr>
                    </a:lstStyle>
                    <a:p>
                      <a:r>
                        <a:rPr lang="en-US" dirty="0" smtClean="0">
                          <a:solidFill>
                            <a:schemeClr val="tx1"/>
                          </a:solidFill>
                        </a:rPr>
                        <a:t>R 9 142 175.68</a:t>
                      </a:r>
                      <a:endParaRPr lang="en-US" dirty="0">
                        <a:solidFill>
                          <a:schemeClr val="tx1"/>
                        </a:solidFill>
                      </a:endParaRPr>
                    </a:p>
                  </a:txBody>
                  <a:tcPr>
                    <a:lnL w="12700" cap="flat" cmpd="sng" algn="ctr">
                      <a:solidFill>
                        <a:sysClr val="window" lastClr="FFFFFF"/>
                      </a:solidFill>
                      <a:prstDash val="solid"/>
                      <a:round/>
                      <a:headEnd type="none" w="med" len="med"/>
                      <a:tailEnd type="none" w="med" len="med"/>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20000"/>
                      </a:srgbClr>
                    </a:solidFill>
                  </a:tcPr>
                </a:tc>
              </a:tr>
              <a:tr h="835310">
                <a:tc>
                  <a:txBody>
                    <a:bodyPr/>
                    <a:lstStyle>
                      <a:lvl1pPr marL="0" algn="l" defTabSz="914400" rtl="0" eaLnBrk="1" latinLnBrk="0" hangingPunct="1">
                        <a:defRPr sz="1800" kern="1200">
                          <a:solidFill>
                            <a:schemeClr val="dk1"/>
                          </a:solidFill>
                          <a:latin typeface="Calibri" panose="020F0502020204030204"/>
                          <a:ea typeface=""/>
                          <a:cs typeface=""/>
                        </a:defRPr>
                      </a:lvl1pPr>
                      <a:lvl2pPr marL="457200" algn="l" defTabSz="914400" rtl="0" eaLnBrk="1" latinLnBrk="0" hangingPunct="1">
                        <a:defRPr sz="1800" kern="1200">
                          <a:solidFill>
                            <a:schemeClr val="dk1"/>
                          </a:solidFill>
                          <a:latin typeface="Calibri" panose="020F0502020204030204"/>
                          <a:ea typeface=""/>
                          <a:cs typeface=""/>
                        </a:defRPr>
                      </a:lvl2pPr>
                      <a:lvl3pPr marL="914400" algn="l" defTabSz="914400" rtl="0" eaLnBrk="1" latinLnBrk="0" hangingPunct="1">
                        <a:defRPr sz="1800" kern="1200">
                          <a:solidFill>
                            <a:schemeClr val="dk1"/>
                          </a:solidFill>
                          <a:latin typeface="Calibri" panose="020F0502020204030204"/>
                          <a:ea typeface=""/>
                          <a:cs typeface=""/>
                        </a:defRPr>
                      </a:lvl3pPr>
                      <a:lvl4pPr marL="1371600" algn="l" defTabSz="914400" rtl="0" eaLnBrk="1" latinLnBrk="0" hangingPunct="1">
                        <a:defRPr sz="1800" kern="1200">
                          <a:solidFill>
                            <a:schemeClr val="dk1"/>
                          </a:solidFill>
                          <a:latin typeface="Calibri" panose="020F0502020204030204"/>
                          <a:ea typeface=""/>
                          <a:cs typeface=""/>
                        </a:defRPr>
                      </a:lvl4pPr>
                      <a:lvl5pPr marL="1828800" algn="l" defTabSz="914400" rtl="0" eaLnBrk="1" latinLnBrk="0" hangingPunct="1">
                        <a:defRPr sz="1800" kern="1200">
                          <a:solidFill>
                            <a:schemeClr val="dk1"/>
                          </a:solidFill>
                          <a:latin typeface="Calibri" panose="020F0502020204030204"/>
                          <a:ea typeface=""/>
                          <a:cs typeface=""/>
                        </a:defRPr>
                      </a:lvl5pPr>
                      <a:lvl6pPr marL="2286000" algn="l" defTabSz="914400" rtl="0" eaLnBrk="1" latinLnBrk="0" hangingPunct="1">
                        <a:defRPr sz="1800" kern="1200">
                          <a:solidFill>
                            <a:schemeClr val="dk1"/>
                          </a:solidFill>
                          <a:latin typeface="Calibri" panose="020F0502020204030204"/>
                          <a:ea typeface=""/>
                          <a:cs typeface=""/>
                        </a:defRPr>
                      </a:lvl6pPr>
                      <a:lvl7pPr marL="2743200" algn="l" defTabSz="914400" rtl="0" eaLnBrk="1" latinLnBrk="0" hangingPunct="1">
                        <a:defRPr sz="1800" kern="1200">
                          <a:solidFill>
                            <a:schemeClr val="dk1"/>
                          </a:solidFill>
                          <a:latin typeface="Calibri" panose="020F0502020204030204"/>
                          <a:ea typeface=""/>
                          <a:cs typeface=""/>
                        </a:defRPr>
                      </a:lvl7pPr>
                      <a:lvl8pPr marL="3200400" algn="l" defTabSz="914400" rtl="0" eaLnBrk="1" latinLnBrk="0" hangingPunct="1">
                        <a:defRPr sz="1800" kern="1200">
                          <a:solidFill>
                            <a:schemeClr val="dk1"/>
                          </a:solidFill>
                          <a:latin typeface="Calibri" panose="020F0502020204030204"/>
                          <a:ea typeface=""/>
                          <a:cs typeface=""/>
                        </a:defRPr>
                      </a:lvl8pPr>
                      <a:lvl9pPr marL="3657600" algn="l" defTabSz="914400" rtl="0" eaLnBrk="1" latinLnBrk="0" hangingPunct="1">
                        <a:defRPr sz="1800" kern="1200">
                          <a:solidFill>
                            <a:schemeClr val="dk1"/>
                          </a:solidFill>
                          <a:latin typeface="Calibri" panose="020F0502020204030204"/>
                          <a:ea typeface=""/>
                          <a:cs typeface=""/>
                        </a:defRPr>
                      </a:lvl9pPr>
                    </a:lstStyle>
                    <a:p>
                      <a:r>
                        <a:rPr lang="en-ZA" sz="1600" dirty="0" smtClean="0">
                          <a:solidFill>
                            <a:schemeClr val="tx1"/>
                          </a:solidFill>
                          <a:latin typeface="Arial" panose="020B0604020202020204" pitchFamily="34" charset="0"/>
                          <a:cs typeface="Arial" panose="020B0604020202020204" pitchFamily="34" charset="0"/>
                        </a:rPr>
                        <a:t>EXPENDITURE </a:t>
                      </a:r>
                      <a:endParaRPr lang="en-ZA" sz="1600" dirty="0">
                        <a:solidFill>
                          <a:schemeClr val="tx1"/>
                        </a:solidFill>
                        <a:latin typeface="Arial" panose="020B0604020202020204" pitchFamily="34" charset="0"/>
                        <a:cs typeface="Arial" panose="020B0604020202020204" pitchFamily="34" charset="0"/>
                      </a:endParaRPr>
                    </a:p>
                  </a:txBody>
                  <a:tcPr marT="45754" marB="45754">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40000"/>
                      </a:srgbClr>
                    </a:solidFill>
                  </a:tcPr>
                </a:tc>
                <a:tc>
                  <a:txBody>
                    <a:bodyPr/>
                    <a:lstStyle>
                      <a:lvl1pPr marL="0" algn="l" defTabSz="914400" rtl="0" eaLnBrk="1" latinLnBrk="0" hangingPunct="1">
                        <a:defRPr sz="1800" kern="1200">
                          <a:solidFill>
                            <a:schemeClr val="dk1"/>
                          </a:solidFill>
                          <a:latin typeface="Calibri" panose="020F0502020204030204"/>
                          <a:ea typeface=""/>
                          <a:cs typeface=""/>
                        </a:defRPr>
                      </a:lvl1pPr>
                      <a:lvl2pPr marL="457200" algn="l" defTabSz="914400" rtl="0" eaLnBrk="1" latinLnBrk="0" hangingPunct="1">
                        <a:defRPr sz="1800" kern="1200">
                          <a:solidFill>
                            <a:schemeClr val="dk1"/>
                          </a:solidFill>
                          <a:latin typeface="Calibri" panose="020F0502020204030204"/>
                          <a:ea typeface=""/>
                          <a:cs typeface=""/>
                        </a:defRPr>
                      </a:lvl2pPr>
                      <a:lvl3pPr marL="914400" algn="l" defTabSz="914400" rtl="0" eaLnBrk="1" latinLnBrk="0" hangingPunct="1">
                        <a:defRPr sz="1800" kern="1200">
                          <a:solidFill>
                            <a:schemeClr val="dk1"/>
                          </a:solidFill>
                          <a:latin typeface="Calibri" panose="020F0502020204030204"/>
                          <a:ea typeface=""/>
                          <a:cs typeface=""/>
                        </a:defRPr>
                      </a:lvl3pPr>
                      <a:lvl4pPr marL="1371600" algn="l" defTabSz="914400" rtl="0" eaLnBrk="1" latinLnBrk="0" hangingPunct="1">
                        <a:defRPr sz="1800" kern="1200">
                          <a:solidFill>
                            <a:schemeClr val="dk1"/>
                          </a:solidFill>
                          <a:latin typeface="Calibri" panose="020F0502020204030204"/>
                          <a:ea typeface=""/>
                          <a:cs typeface=""/>
                        </a:defRPr>
                      </a:lvl4pPr>
                      <a:lvl5pPr marL="1828800" algn="l" defTabSz="914400" rtl="0" eaLnBrk="1" latinLnBrk="0" hangingPunct="1">
                        <a:defRPr sz="1800" kern="1200">
                          <a:solidFill>
                            <a:schemeClr val="dk1"/>
                          </a:solidFill>
                          <a:latin typeface="Calibri" panose="020F0502020204030204"/>
                          <a:ea typeface=""/>
                          <a:cs typeface=""/>
                        </a:defRPr>
                      </a:lvl5pPr>
                      <a:lvl6pPr marL="2286000" algn="l" defTabSz="914400" rtl="0" eaLnBrk="1" latinLnBrk="0" hangingPunct="1">
                        <a:defRPr sz="1800" kern="1200">
                          <a:solidFill>
                            <a:schemeClr val="dk1"/>
                          </a:solidFill>
                          <a:latin typeface="Calibri" panose="020F0502020204030204"/>
                          <a:ea typeface=""/>
                          <a:cs typeface=""/>
                        </a:defRPr>
                      </a:lvl6pPr>
                      <a:lvl7pPr marL="2743200" algn="l" defTabSz="914400" rtl="0" eaLnBrk="1" latinLnBrk="0" hangingPunct="1">
                        <a:defRPr sz="1800" kern="1200">
                          <a:solidFill>
                            <a:schemeClr val="dk1"/>
                          </a:solidFill>
                          <a:latin typeface="Calibri" panose="020F0502020204030204"/>
                          <a:ea typeface=""/>
                          <a:cs typeface=""/>
                        </a:defRPr>
                      </a:lvl7pPr>
                      <a:lvl8pPr marL="3200400" algn="l" defTabSz="914400" rtl="0" eaLnBrk="1" latinLnBrk="0" hangingPunct="1">
                        <a:defRPr sz="1800" kern="1200">
                          <a:solidFill>
                            <a:schemeClr val="dk1"/>
                          </a:solidFill>
                          <a:latin typeface="Calibri" panose="020F0502020204030204"/>
                          <a:ea typeface=""/>
                          <a:cs typeface=""/>
                        </a:defRPr>
                      </a:lvl8pPr>
                      <a:lvl9pPr marL="3657600" algn="l" defTabSz="914400" rtl="0" eaLnBrk="1" latinLnBrk="0" hangingPunct="1">
                        <a:defRPr sz="1800" kern="1200">
                          <a:solidFill>
                            <a:schemeClr val="dk1"/>
                          </a:solidFill>
                          <a:latin typeface="Calibri" panose="020F0502020204030204"/>
                          <a:ea typeface=""/>
                          <a:cs typeface=""/>
                        </a:defRPr>
                      </a:lvl9pPr>
                    </a:lstStyle>
                    <a:p>
                      <a:r>
                        <a:rPr lang="en-US" smtClean="0">
                          <a:solidFill>
                            <a:schemeClr val="tx1"/>
                          </a:solidFill>
                        </a:rPr>
                        <a:t>R 2 389 585.18</a:t>
                      </a:r>
                      <a:endParaRPr lang="en-US" dirty="0">
                        <a:solidFill>
                          <a:schemeClr val="tx1"/>
                        </a:solidFill>
                      </a:endParaRPr>
                    </a:p>
                  </a:txBody>
                  <a:tcPr>
                    <a:lnL w="12700" cap="flat" cmpd="sng" algn="ctr">
                      <a:solidFill>
                        <a:sysClr val="window" lastClr="FFFFFF"/>
                      </a:solidFill>
                      <a:prstDash val="solid"/>
                      <a:round/>
                      <a:headEnd type="none" w="med" len="med"/>
                      <a:tailEnd type="none" w="med" len="med"/>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40000"/>
                      </a:srgbClr>
                    </a:solidFill>
                  </a:tcPr>
                </a:tc>
              </a:tr>
            </a:tbl>
          </a:graphicData>
        </a:graphic>
      </p:graphicFrame>
    </p:spTree>
    <p:extLst>
      <p:ext uri="{BB962C8B-B14F-4D97-AF65-F5344CB8AC3E}">
        <p14:creationId xmlns:p14="http://schemas.microsoft.com/office/powerpoint/2010/main" val="1154365517"/>
      </p:ext>
    </p:extLst>
  </p:cSld>
  <p:clrMapOvr>
    <a:masterClrMapping/>
  </p:clrMapOvr>
  <p:transition spd="slow">
    <p:fade/>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213764" y="86030"/>
            <a:ext cx="3982029" cy="646331"/>
          </a:xfrm>
          <a:prstGeom prst="rect">
            <a:avLst/>
          </a:prstGeom>
          <a:solidFill>
            <a:srgbClr val="92D050"/>
          </a:solidFill>
        </p:spPr>
        <p:txBody>
          <a:bodyPr wrap="square" rtlCol="0">
            <a:spAutoFit/>
          </a:bodyPr>
          <a:lstStyle/>
          <a:p>
            <a:pPr algn="ctr"/>
            <a:r>
              <a:rPr lang="en-US" b="1" dirty="0" smtClean="0">
                <a:solidFill>
                  <a:srgbClr val="002060"/>
                </a:solidFill>
              </a:rPr>
              <a:t>EPMLM 2015/2016 ANNUAL PERFORMANCE </a:t>
            </a:r>
            <a:endParaRPr lang="en-US" b="1" dirty="0">
              <a:solidFill>
                <a:srgbClr val="002060"/>
              </a:solidFill>
            </a:endParaRPr>
          </a:p>
        </p:txBody>
      </p:sp>
      <p:pic>
        <p:nvPicPr>
          <p:cNvPr id="5"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071102" y="-28466"/>
            <a:ext cx="914400" cy="703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Slide Number Placeholder 5"/>
          <p:cNvSpPr>
            <a:spLocks noGrp="1"/>
          </p:cNvSpPr>
          <p:nvPr>
            <p:ph type="sldNum" sz="quarter" idx="12"/>
          </p:nvPr>
        </p:nvSpPr>
        <p:spPr>
          <a:xfrm>
            <a:off x="6213764" y="118251"/>
            <a:ext cx="1776208" cy="365125"/>
          </a:xfrm>
        </p:spPr>
        <p:txBody>
          <a:bodyPr/>
          <a:lstStyle/>
          <a:p>
            <a:fld id="{01BCFC26-62B4-4113-B485-962636936649}" type="slidenum">
              <a:rPr lang="en-US" smtClean="0"/>
              <a:pPr/>
              <a:t>51</a:t>
            </a:fld>
            <a:endParaRPr lang="en-US" dirty="0"/>
          </a:p>
        </p:txBody>
      </p:sp>
      <p:sp>
        <p:nvSpPr>
          <p:cNvPr id="7" name="TextBox 6"/>
          <p:cNvSpPr txBox="1"/>
          <p:nvPr/>
        </p:nvSpPr>
        <p:spPr>
          <a:xfrm>
            <a:off x="621217" y="323166"/>
            <a:ext cx="4800600" cy="368300"/>
          </a:xfrm>
          <a:prstGeom prst="rect">
            <a:avLst/>
          </a:prstGeom>
          <a:ln/>
        </p:spPr>
        <p:style>
          <a:lnRef idx="1">
            <a:schemeClr val="accent1"/>
          </a:lnRef>
          <a:fillRef idx="2">
            <a:schemeClr val="accent1"/>
          </a:fillRef>
          <a:effectRef idx="1">
            <a:schemeClr val="accent1"/>
          </a:effectRef>
          <a:fontRef idx="minor">
            <a:schemeClr val="dk1"/>
          </a:fontRef>
        </p:style>
        <p:txBody>
          <a:bodyPr>
            <a:spAutoFit/>
          </a:bodyPr>
          <a:lstStyle/>
          <a:p>
            <a:pPr algn="ctr" eaLnBrk="1" hangingPunct="1">
              <a:defRPr/>
            </a:pPr>
            <a:r>
              <a:rPr lang="en-US" dirty="0" smtClean="0"/>
              <a:t>Performance of Service Providers</a:t>
            </a:r>
            <a:endParaRPr lang="en-US" dirty="0"/>
          </a:p>
        </p:txBody>
      </p:sp>
      <p:graphicFrame>
        <p:nvGraphicFramePr>
          <p:cNvPr id="8" name="Content Placeholder 5"/>
          <p:cNvGraphicFramePr>
            <a:graphicFrameLocks/>
          </p:cNvGraphicFramePr>
          <p:nvPr>
            <p:extLst>
              <p:ext uri="{D42A27DB-BD31-4B8C-83A1-F6EECF244321}">
                <p14:modId xmlns:p14="http://schemas.microsoft.com/office/powerpoint/2010/main" val="4014198195"/>
              </p:ext>
            </p:extLst>
          </p:nvPr>
        </p:nvGraphicFramePr>
        <p:xfrm>
          <a:off x="743713" y="1002430"/>
          <a:ext cx="10578712" cy="5138770"/>
        </p:xfrm>
        <a:graphic>
          <a:graphicData uri="http://schemas.openxmlformats.org/drawingml/2006/table">
            <a:tbl>
              <a:tblPr firstRow="1" bandRow="1">
                <a:tableStyleId>{5C22544A-7EE6-4342-B048-85BDC9FD1C3A}</a:tableStyleId>
              </a:tblPr>
              <a:tblGrid>
                <a:gridCol w="1804740"/>
                <a:gridCol w="2560348"/>
                <a:gridCol w="1555207"/>
                <a:gridCol w="1982059"/>
                <a:gridCol w="2676358"/>
              </a:tblGrid>
              <a:tr h="888715">
                <a:tc>
                  <a:txBody>
                    <a:bodyPr/>
                    <a:lstStyle/>
                    <a:p>
                      <a:pPr algn="l"/>
                      <a:r>
                        <a:rPr lang="en-US" sz="1300" dirty="0" smtClean="0">
                          <a:solidFill>
                            <a:schemeClr val="tx1"/>
                          </a:solidFill>
                        </a:rPr>
                        <a:t>SERVICE PROVIDER </a:t>
                      </a:r>
                      <a:endParaRPr lang="en-US" sz="1300" dirty="0">
                        <a:solidFill>
                          <a:schemeClr val="tx1"/>
                        </a:solidFill>
                      </a:endParaRPr>
                    </a:p>
                  </a:txBody>
                  <a:tcPr marT="45736" marB="45736"/>
                </a:tc>
                <a:tc>
                  <a:txBody>
                    <a:bodyPr/>
                    <a:lstStyle/>
                    <a:p>
                      <a:pPr algn="l"/>
                      <a:r>
                        <a:rPr lang="en-US" sz="1300" dirty="0" smtClean="0">
                          <a:solidFill>
                            <a:schemeClr val="tx1"/>
                          </a:solidFill>
                        </a:rPr>
                        <a:t>PROJECT/SERVICE</a:t>
                      </a:r>
                      <a:endParaRPr lang="en-US" sz="1300" dirty="0">
                        <a:solidFill>
                          <a:schemeClr val="tx1"/>
                        </a:solidFill>
                      </a:endParaRPr>
                    </a:p>
                  </a:txBody>
                  <a:tcPr marT="45736" marB="45736"/>
                </a:tc>
                <a:tc>
                  <a:txBody>
                    <a:bodyPr/>
                    <a:lstStyle/>
                    <a:p>
                      <a:pPr algn="l"/>
                      <a:r>
                        <a:rPr lang="en-US" sz="1300" dirty="0" smtClean="0">
                          <a:solidFill>
                            <a:schemeClr val="tx1"/>
                          </a:solidFill>
                        </a:rPr>
                        <a:t>PERFORMANCE</a:t>
                      </a:r>
                      <a:endParaRPr lang="en-US" sz="1300" dirty="0">
                        <a:solidFill>
                          <a:schemeClr val="tx1"/>
                        </a:solidFill>
                      </a:endParaRPr>
                    </a:p>
                  </a:txBody>
                  <a:tcPr marT="45736" marB="45736"/>
                </a:tc>
                <a:tc>
                  <a:txBody>
                    <a:bodyPr/>
                    <a:lstStyle/>
                    <a:p>
                      <a:pPr algn="l"/>
                      <a:r>
                        <a:rPr lang="en-US" sz="1300" dirty="0" smtClean="0">
                          <a:solidFill>
                            <a:schemeClr val="tx1"/>
                          </a:solidFill>
                        </a:rPr>
                        <a:t>CHALLENGES </a:t>
                      </a:r>
                      <a:endParaRPr lang="en-US" sz="1300" dirty="0">
                        <a:solidFill>
                          <a:schemeClr val="tx1"/>
                        </a:solidFill>
                      </a:endParaRPr>
                    </a:p>
                  </a:txBody>
                  <a:tcPr marT="45736" marB="45736"/>
                </a:tc>
                <a:tc>
                  <a:txBody>
                    <a:bodyPr/>
                    <a:lstStyle/>
                    <a:p>
                      <a:pPr algn="l"/>
                      <a:r>
                        <a:rPr lang="en-US" sz="1300" dirty="0" smtClean="0">
                          <a:solidFill>
                            <a:schemeClr val="tx1"/>
                          </a:solidFill>
                        </a:rPr>
                        <a:t>REMEDIAL ACTION</a:t>
                      </a:r>
                      <a:endParaRPr lang="en-US" sz="1300" dirty="0">
                        <a:solidFill>
                          <a:schemeClr val="tx1"/>
                        </a:solidFill>
                      </a:endParaRPr>
                    </a:p>
                  </a:txBody>
                  <a:tcPr marT="45736" marB="45736"/>
                </a:tc>
              </a:tr>
              <a:tr h="386267">
                <a:tc>
                  <a:txBody>
                    <a:bodyPr/>
                    <a:lstStyle/>
                    <a:p>
                      <a:pPr algn="l">
                        <a:spcAft>
                          <a:spcPts val="400"/>
                        </a:spcAft>
                      </a:pPr>
                      <a:r>
                        <a:rPr lang="en-ZA" sz="1200" dirty="0" smtClean="0">
                          <a:solidFill>
                            <a:schemeClr val="tx1"/>
                          </a:solidFill>
                          <a:effectLst/>
                          <a:latin typeface="+mj-lt"/>
                          <a:ea typeface="Calibri" panose="020F0502020204030204" pitchFamily="34" charset="0"/>
                        </a:rPr>
                        <a:t>ABSA</a:t>
                      </a:r>
                      <a:endParaRPr lang="en-ZA" sz="1200" dirty="0">
                        <a:solidFill>
                          <a:schemeClr val="tx1"/>
                        </a:solidFill>
                        <a:effectLst/>
                        <a:latin typeface="+mj-lt"/>
                        <a:ea typeface="Calibri" panose="020F0502020204030204" pitchFamily="34" charset="0"/>
                      </a:endParaRPr>
                    </a:p>
                  </a:txBody>
                  <a:tcPr marL="68580" marR="68580" marT="0" marB="0"/>
                </a:tc>
                <a:tc>
                  <a:txBody>
                    <a:bodyPr/>
                    <a:lstStyle/>
                    <a:p>
                      <a:pPr algn="l">
                        <a:spcAft>
                          <a:spcPts val="400"/>
                        </a:spcAft>
                      </a:pPr>
                      <a:r>
                        <a:rPr lang="en-ZA" sz="1200" dirty="0" smtClean="0">
                          <a:solidFill>
                            <a:schemeClr val="tx1"/>
                          </a:solidFill>
                          <a:effectLst/>
                          <a:latin typeface="+mj-lt"/>
                          <a:ea typeface="Calibri" panose="020F0502020204030204" pitchFamily="34" charset="0"/>
                        </a:rPr>
                        <a:t>Banking Services – Primary Bank</a:t>
                      </a:r>
                      <a:endParaRPr lang="en-ZA" sz="1200" dirty="0">
                        <a:solidFill>
                          <a:schemeClr val="tx1"/>
                        </a:solidFill>
                        <a:effectLst/>
                        <a:latin typeface="+mj-lt"/>
                        <a:ea typeface="Calibri" panose="020F0502020204030204" pitchFamily="34" charset="0"/>
                      </a:endParaRPr>
                    </a:p>
                  </a:txBody>
                  <a:tcPr marL="68580" marR="68580" marT="0" marB="0"/>
                </a:tc>
                <a:tc>
                  <a:txBody>
                    <a:bodyPr/>
                    <a:lstStyle/>
                    <a:p>
                      <a:pPr algn="l">
                        <a:spcAft>
                          <a:spcPts val="400"/>
                        </a:spcAft>
                      </a:pPr>
                      <a:r>
                        <a:rPr lang="en-ZA" sz="1200" dirty="0" smtClean="0">
                          <a:solidFill>
                            <a:schemeClr val="tx1"/>
                          </a:solidFill>
                          <a:effectLst/>
                          <a:latin typeface="+mj-lt"/>
                          <a:ea typeface="Calibri" panose="020F0502020204030204" pitchFamily="34" charset="0"/>
                        </a:rPr>
                        <a:t>Fair</a:t>
                      </a:r>
                      <a:endParaRPr lang="en-ZA" sz="1200" dirty="0">
                        <a:solidFill>
                          <a:schemeClr val="tx1"/>
                        </a:solidFill>
                        <a:effectLst/>
                        <a:latin typeface="+mj-lt"/>
                        <a:ea typeface="Calibri" panose="020F0502020204030204" pitchFamily="34" charset="0"/>
                      </a:endParaRPr>
                    </a:p>
                  </a:txBody>
                  <a:tcPr marL="68580" marR="68580" marT="0" marB="0"/>
                </a:tc>
                <a:tc>
                  <a:txBody>
                    <a:bodyPr/>
                    <a:lstStyle/>
                    <a:p>
                      <a:pPr algn="l">
                        <a:spcAft>
                          <a:spcPts val="400"/>
                        </a:spcAft>
                      </a:pPr>
                      <a:r>
                        <a:rPr lang="en-ZA" sz="1200" dirty="0" smtClean="0">
                          <a:solidFill>
                            <a:schemeClr val="tx1"/>
                          </a:solidFill>
                          <a:effectLst/>
                          <a:latin typeface="+mj-lt"/>
                          <a:ea typeface="Calibri" panose="020F0502020204030204" pitchFamily="34" charset="0"/>
                        </a:rPr>
                        <a:t>None</a:t>
                      </a:r>
                      <a:endParaRPr lang="en-ZA" sz="1200" dirty="0">
                        <a:solidFill>
                          <a:schemeClr val="tx1"/>
                        </a:solidFill>
                        <a:effectLst/>
                        <a:latin typeface="+mj-lt"/>
                        <a:ea typeface="Calibri" panose="020F0502020204030204" pitchFamily="34" charset="0"/>
                      </a:endParaRPr>
                    </a:p>
                  </a:txBody>
                  <a:tcPr marL="68580" marR="68580" marT="0" marB="0"/>
                </a:tc>
                <a:tc>
                  <a:txBody>
                    <a:bodyPr/>
                    <a:lstStyle/>
                    <a:p>
                      <a:pPr marL="0" indent="0" algn="l">
                        <a:buFont typeface="Arial" panose="020B0604020202020204" pitchFamily="34" charset="0"/>
                        <a:buNone/>
                      </a:pPr>
                      <a:r>
                        <a:rPr lang="en-US" sz="1200" b="0" dirty="0" smtClean="0">
                          <a:solidFill>
                            <a:schemeClr val="tx1"/>
                          </a:solidFill>
                          <a:latin typeface="+mj-lt"/>
                          <a:cs typeface="Arial" panose="020B0604020202020204" pitchFamily="34" charset="0"/>
                        </a:rPr>
                        <a:t> None</a:t>
                      </a:r>
                    </a:p>
                  </a:txBody>
                  <a:tcPr marL="68580" marR="68580" marT="0" marB="0"/>
                </a:tc>
              </a:tr>
              <a:tr h="349623">
                <a:tc>
                  <a:txBody>
                    <a:bodyPr/>
                    <a:lstStyle/>
                    <a:p>
                      <a:pPr algn="l">
                        <a:spcAft>
                          <a:spcPts val="400"/>
                        </a:spcAft>
                      </a:pPr>
                      <a:r>
                        <a:rPr lang="en-ZA" sz="1200" dirty="0" smtClean="0">
                          <a:solidFill>
                            <a:schemeClr val="tx1"/>
                          </a:solidFill>
                          <a:effectLst/>
                          <a:latin typeface="+mj-lt"/>
                          <a:ea typeface="Calibri" panose="020F0502020204030204" pitchFamily="34" charset="0"/>
                        </a:rPr>
                        <a:t>FNB</a:t>
                      </a:r>
                      <a:endParaRPr lang="en-ZA" sz="1200" dirty="0">
                        <a:solidFill>
                          <a:schemeClr val="tx1"/>
                        </a:solidFill>
                        <a:effectLst/>
                        <a:latin typeface="+mj-lt"/>
                        <a:ea typeface="Calibri" panose="020F0502020204030204" pitchFamily="34" charset="0"/>
                      </a:endParaRPr>
                    </a:p>
                  </a:txBody>
                  <a:tcPr marL="68580" marR="68580" marT="0" marB="0"/>
                </a:tc>
                <a:tc>
                  <a:txBody>
                    <a:bodyPr/>
                    <a:lstStyle/>
                    <a:p>
                      <a:pPr algn="l">
                        <a:spcAft>
                          <a:spcPts val="400"/>
                        </a:spcAft>
                      </a:pPr>
                      <a:r>
                        <a:rPr lang="en-ZA" sz="1200" dirty="0" smtClean="0">
                          <a:solidFill>
                            <a:schemeClr val="tx1"/>
                          </a:solidFill>
                          <a:effectLst/>
                          <a:latin typeface="+mj-lt"/>
                          <a:ea typeface="Calibri" panose="020F0502020204030204" pitchFamily="34" charset="0"/>
                        </a:rPr>
                        <a:t>Banking Services</a:t>
                      </a:r>
                      <a:endParaRPr lang="en-ZA" sz="1200" dirty="0">
                        <a:solidFill>
                          <a:schemeClr val="tx1"/>
                        </a:solidFill>
                        <a:effectLst/>
                        <a:latin typeface="+mj-lt"/>
                        <a:ea typeface="Calibri" panose="020F0502020204030204" pitchFamily="34" charset="0"/>
                      </a:endParaRPr>
                    </a:p>
                  </a:txBody>
                  <a:tcPr marL="68580" marR="68580" marT="0" marB="0"/>
                </a:tc>
                <a:tc>
                  <a:txBody>
                    <a:bodyPr/>
                    <a:lstStyle/>
                    <a:p>
                      <a:pPr algn="l">
                        <a:spcAft>
                          <a:spcPts val="400"/>
                        </a:spcAft>
                      </a:pPr>
                      <a:r>
                        <a:rPr lang="en-ZA" sz="1200" dirty="0" smtClean="0">
                          <a:solidFill>
                            <a:schemeClr val="tx1"/>
                          </a:solidFill>
                          <a:effectLst/>
                          <a:latin typeface="+mj-lt"/>
                          <a:ea typeface="Calibri" panose="020F0502020204030204" pitchFamily="34" charset="0"/>
                        </a:rPr>
                        <a:t>Good</a:t>
                      </a:r>
                      <a:endParaRPr lang="en-ZA" sz="1200" dirty="0">
                        <a:solidFill>
                          <a:schemeClr val="tx1"/>
                        </a:solidFill>
                        <a:effectLst/>
                        <a:latin typeface="+mj-lt"/>
                        <a:ea typeface="Calibri" panose="020F0502020204030204" pitchFamily="34" charset="0"/>
                      </a:endParaRPr>
                    </a:p>
                  </a:txBody>
                  <a:tcPr marL="68580" marR="68580" marT="0" marB="0"/>
                </a:tc>
                <a:tc>
                  <a:txBody>
                    <a:bodyPr/>
                    <a:lstStyle/>
                    <a:p>
                      <a:pPr algn="l">
                        <a:spcAft>
                          <a:spcPts val="400"/>
                        </a:spcAft>
                      </a:pPr>
                      <a:r>
                        <a:rPr lang="en-ZA" sz="1200" dirty="0" smtClean="0">
                          <a:solidFill>
                            <a:schemeClr val="tx1"/>
                          </a:solidFill>
                          <a:effectLst/>
                          <a:latin typeface="+mj-lt"/>
                          <a:ea typeface="Calibri" panose="020F0502020204030204" pitchFamily="34" charset="0"/>
                        </a:rPr>
                        <a:t>None</a:t>
                      </a:r>
                      <a:endParaRPr lang="en-ZA" sz="1200" dirty="0">
                        <a:solidFill>
                          <a:schemeClr val="tx1"/>
                        </a:solidFill>
                        <a:effectLst/>
                        <a:latin typeface="+mj-lt"/>
                        <a:ea typeface="Calibri" panose="020F0502020204030204" pitchFamily="34" charset="0"/>
                      </a:endParaRPr>
                    </a:p>
                  </a:txBody>
                  <a:tcPr marL="68580" marR="68580" marT="0" marB="0"/>
                </a:tc>
                <a:tc>
                  <a:txBody>
                    <a:bodyPr/>
                    <a:lstStyle/>
                    <a:p>
                      <a:pPr marL="0" indent="0" algn="l">
                        <a:buFont typeface="Arial" panose="020B0604020202020204" pitchFamily="34" charset="0"/>
                        <a:buNone/>
                      </a:pPr>
                      <a:r>
                        <a:rPr lang="en-US" sz="1200" b="0" dirty="0" smtClean="0">
                          <a:solidFill>
                            <a:schemeClr val="tx1"/>
                          </a:solidFill>
                          <a:latin typeface="+mj-lt"/>
                          <a:cs typeface="Arial" panose="020B0604020202020204" pitchFamily="34" charset="0"/>
                        </a:rPr>
                        <a:t> None</a:t>
                      </a:r>
                    </a:p>
                  </a:txBody>
                  <a:tcPr marL="68580" marR="68580" marT="0" marB="0"/>
                </a:tc>
              </a:tr>
              <a:tr h="448236">
                <a:tc>
                  <a:txBody>
                    <a:bodyPr/>
                    <a:lstStyle/>
                    <a:p>
                      <a:pPr algn="l">
                        <a:spcAft>
                          <a:spcPts val="400"/>
                        </a:spcAft>
                      </a:pPr>
                      <a:r>
                        <a:rPr lang="en-ZA" sz="1200" dirty="0" smtClean="0">
                          <a:solidFill>
                            <a:schemeClr val="tx1"/>
                          </a:solidFill>
                          <a:effectLst/>
                          <a:latin typeface="+mj-lt"/>
                          <a:ea typeface="Calibri" panose="020F0502020204030204" pitchFamily="34" charset="0"/>
                        </a:rPr>
                        <a:t>NEDBANK</a:t>
                      </a:r>
                      <a:endParaRPr lang="en-ZA" sz="1200" dirty="0">
                        <a:solidFill>
                          <a:schemeClr val="tx1"/>
                        </a:solidFill>
                        <a:effectLst/>
                        <a:latin typeface="+mj-lt"/>
                        <a:ea typeface="Calibri" panose="020F0502020204030204" pitchFamily="34" charset="0"/>
                      </a:endParaRPr>
                    </a:p>
                  </a:txBody>
                  <a:tcPr marL="68580" marR="68580" marT="0" marB="0"/>
                </a:tc>
                <a:tc>
                  <a:txBody>
                    <a:bodyPr/>
                    <a:lstStyle/>
                    <a:p>
                      <a:pPr algn="l">
                        <a:spcAft>
                          <a:spcPts val="400"/>
                        </a:spcAft>
                      </a:pPr>
                      <a:r>
                        <a:rPr lang="en-ZA" sz="1200" dirty="0" smtClean="0">
                          <a:solidFill>
                            <a:schemeClr val="tx1"/>
                          </a:solidFill>
                          <a:effectLst/>
                          <a:latin typeface="+mj-lt"/>
                          <a:ea typeface="Calibri" panose="020F0502020204030204" pitchFamily="34" charset="0"/>
                        </a:rPr>
                        <a:t>Banking Services - Investment</a:t>
                      </a:r>
                      <a:endParaRPr lang="en-ZA" sz="1200" dirty="0">
                        <a:solidFill>
                          <a:schemeClr val="tx1"/>
                        </a:solidFill>
                        <a:effectLst/>
                        <a:latin typeface="+mj-lt"/>
                        <a:ea typeface="Calibri" panose="020F0502020204030204" pitchFamily="34" charset="0"/>
                      </a:endParaRPr>
                    </a:p>
                  </a:txBody>
                  <a:tcPr marL="68580" marR="68580" marT="0" marB="0"/>
                </a:tc>
                <a:tc>
                  <a:txBody>
                    <a:bodyPr/>
                    <a:lstStyle/>
                    <a:p>
                      <a:pPr algn="l">
                        <a:spcAft>
                          <a:spcPts val="400"/>
                        </a:spcAft>
                      </a:pPr>
                      <a:r>
                        <a:rPr lang="en-ZA" sz="1200" dirty="0" smtClean="0">
                          <a:solidFill>
                            <a:schemeClr val="tx1"/>
                          </a:solidFill>
                          <a:effectLst/>
                          <a:latin typeface="+mj-lt"/>
                          <a:ea typeface="Calibri" panose="020F0502020204030204" pitchFamily="34" charset="0"/>
                        </a:rPr>
                        <a:t>Fair</a:t>
                      </a:r>
                      <a:endParaRPr lang="en-ZA" sz="1200" dirty="0">
                        <a:solidFill>
                          <a:schemeClr val="tx1"/>
                        </a:solidFill>
                        <a:effectLst/>
                        <a:latin typeface="+mj-lt"/>
                        <a:ea typeface="Calibri" panose="020F0502020204030204" pitchFamily="34" charset="0"/>
                      </a:endParaRPr>
                    </a:p>
                  </a:txBody>
                  <a:tcPr marL="68580" marR="68580" marT="0" marB="0"/>
                </a:tc>
                <a:tc>
                  <a:txBody>
                    <a:bodyPr/>
                    <a:lstStyle/>
                    <a:p>
                      <a:pPr algn="l">
                        <a:spcAft>
                          <a:spcPts val="400"/>
                        </a:spcAft>
                      </a:pPr>
                      <a:r>
                        <a:rPr lang="en-ZA" sz="1200" dirty="0" smtClean="0">
                          <a:solidFill>
                            <a:schemeClr val="tx1"/>
                          </a:solidFill>
                          <a:effectLst/>
                          <a:latin typeface="+mj-lt"/>
                          <a:ea typeface="Calibri" panose="020F0502020204030204" pitchFamily="34" charset="0"/>
                        </a:rPr>
                        <a:t>None</a:t>
                      </a:r>
                      <a:endParaRPr lang="en-ZA" sz="1200" dirty="0">
                        <a:solidFill>
                          <a:schemeClr val="tx1"/>
                        </a:solidFill>
                        <a:effectLst/>
                        <a:latin typeface="+mj-lt"/>
                        <a:ea typeface="Calibri" panose="020F0502020204030204" pitchFamily="34" charset="0"/>
                      </a:endParaRPr>
                    </a:p>
                  </a:txBody>
                  <a:tcPr marL="68580" marR="68580" marT="0" marB="0"/>
                </a:tc>
                <a:tc>
                  <a:txBody>
                    <a:bodyPr/>
                    <a:lstStyle/>
                    <a:p>
                      <a:pPr marL="0" indent="0" algn="l">
                        <a:buFont typeface="Arial" panose="020B0604020202020204" pitchFamily="34" charset="0"/>
                        <a:buNone/>
                      </a:pPr>
                      <a:r>
                        <a:rPr lang="en-US" sz="1200" b="0" dirty="0" smtClean="0">
                          <a:solidFill>
                            <a:schemeClr val="tx1"/>
                          </a:solidFill>
                          <a:latin typeface="+mj-lt"/>
                          <a:cs typeface="Arial" panose="020B0604020202020204" pitchFamily="34" charset="0"/>
                        </a:rPr>
                        <a:t> None</a:t>
                      </a:r>
                    </a:p>
                  </a:txBody>
                  <a:tcPr marL="68580" marR="68580" marT="0" marB="0"/>
                </a:tc>
              </a:tr>
              <a:tr h="313764">
                <a:tc>
                  <a:txBody>
                    <a:bodyPr/>
                    <a:lstStyle/>
                    <a:p>
                      <a:pPr algn="l">
                        <a:spcAft>
                          <a:spcPts val="400"/>
                        </a:spcAft>
                      </a:pPr>
                      <a:r>
                        <a:rPr lang="en-ZA" sz="1200" dirty="0" smtClean="0">
                          <a:solidFill>
                            <a:schemeClr val="tx1"/>
                          </a:solidFill>
                          <a:effectLst/>
                          <a:latin typeface="+mj-lt"/>
                          <a:ea typeface="Calibri" panose="020F0502020204030204" pitchFamily="34" charset="0"/>
                        </a:rPr>
                        <a:t>MUNSOFT</a:t>
                      </a:r>
                      <a:endParaRPr lang="en-ZA" sz="1200" dirty="0">
                        <a:solidFill>
                          <a:schemeClr val="tx1"/>
                        </a:solidFill>
                        <a:effectLst/>
                        <a:latin typeface="+mj-lt"/>
                        <a:ea typeface="Calibri" panose="020F0502020204030204" pitchFamily="34" charset="0"/>
                      </a:endParaRPr>
                    </a:p>
                  </a:txBody>
                  <a:tcPr marL="68580" marR="68580" marT="0" marB="0"/>
                </a:tc>
                <a:tc>
                  <a:txBody>
                    <a:bodyPr/>
                    <a:lstStyle/>
                    <a:p>
                      <a:pPr algn="l">
                        <a:spcAft>
                          <a:spcPts val="400"/>
                        </a:spcAft>
                      </a:pPr>
                      <a:r>
                        <a:rPr lang="en-ZA" sz="1200" dirty="0" smtClean="0">
                          <a:solidFill>
                            <a:schemeClr val="tx1"/>
                          </a:solidFill>
                          <a:effectLst/>
                          <a:latin typeface="+mj-lt"/>
                          <a:ea typeface="Calibri" panose="020F0502020204030204" pitchFamily="34" charset="0"/>
                        </a:rPr>
                        <a:t>Financial</a:t>
                      </a:r>
                      <a:r>
                        <a:rPr lang="en-ZA" sz="1200" baseline="0" dirty="0" smtClean="0">
                          <a:solidFill>
                            <a:schemeClr val="tx1"/>
                          </a:solidFill>
                          <a:effectLst/>
                          <a:latin typeface="+mj-lt"/>
                          <a:ea typeface="Calibri" panose="020F0502020204030204" pitchFamily="34" charset="0"/>
                        </a:rPr>
                        <a:t> System</a:t>
                      </a:r>
                      <a:endParaRPr lang="en-ZA" sz="1200" dirty="0">
                        <a:solidFill>
                          <a:schemeClr val="tx1"/>
                        </a:solidFill>
                        <a:effectLst/>
                        <a:latin typeface="+mj-lt"/>
                        <a:ea typeface="Calibri" panose="020F0502020204030204" pitchFamily="34" charset="0"/>
                      </a:endParaRPr>
                    </a:p>
                  </a:txBody>
                  <a:tcPr marL="68580" marR="68580" marT="0" marB="0"/>
                </a:tc>
                <a:tc>
                  <a:txBody>
                    <a:bodyPr/>
                    <a:lstStyle/>
                    <a:p>
                      <a:pPr algn="l">
                        <a:spcAft>
                          <a:spcPts val="400"/>
                        </a:spcAft>
                      </a:pPr>
                      <a:r>
                        <a:rPr lang="en-ZA" sz="1200" dirty="0" smtClean="0">
                          <a:solidFill>
                            <a:schemeClr val="tx1"/>
                          </a:solidFill>
                          <a:effectLst/>
                          <a:latin typeface="+mj-lt"/>
                          <a:ea typeface="Calibri" panose="020F0502020204030204" pitchFamily="34" charset="0"/>
                        </a:rPr>
                        <a:t>Good </a:t>
                      </a:r>
                      <a:endParaRPr lang="en-ZA" sz="1200" dirty="0">
                        <a:solidFill>
                          <a:schemeClr val="tx1"/>
                        </a:solidFill>
                        <a:effectLst/>
                        <a:latin typeface="+mj-lt"/>
                        <a:ea typeface="Calibri" panose="020F0502020204030204" pitchFamily="34" charset="0"/>
                      </a:endParaRPr>
                    </a:p>
                  </a:txBody>
                  <a:tcPr marL="68580" marR="68580" marT="0" marB="0"/>
                </a:tc>
                <a:tc>
                  <a:txBody>
                    <a:bodyPr/>
                    <a:lstStyle/>
                    <a:p>
                      <a:pPr algn="l">
                        <a:spcAft>
                          <a:spcPts val="400"/>
                        </a:spcAft>
                      </a:pPr>
                      <a:r>
                        <a:rPr lang="en-ZA" sz="1200" dirty="0" smtClean="0">
                          <a:solidFill>
                            <a:schemeClr val="tx1"/>
                          </a:solidFill>
                          <a:effectLst/>
                          <a:latin typeface="+mj-lt"/>
                          <a:ea typeface="Calibri" panose="020F0502020204030204" pitchFamily="34" charset="0"/>
                        </a:rPr>
                        <a:t>None</a:t>
                      </a:r>
                      <a:endParaRPr lang="en-ZA" sz="1200" dirty="0">
                        <a:solidFill>
                          <a:schemeClr val="tx1"/>
                        </a:solidFill>
                        <a:effectLst/>
                        <a:latin typeface="+mj-lt"/>
                        <a:ea typeface="Calibri" panose="020F0502020204030204" pitchFamily="34" charset="0"/>
                      </a:endParaRPr>
                    </a:p>
                  </a:txBody>
                  <a:tcPr marL="68580" marR="68580" marT="0" marB="0"/>
                </a:tc>
                <a:tc>
                  <a:txBody>
                    <a:bodyPr/>
                    <a:lstStyle/>
                    <a:p>
                      <a:pPr marL="0" indent="0" algn="l">
                        <a:buFont typeface="Arial" panose="020B0604020202020204" pitchFamily="34" charset="0"/>
                        <a:buNone/>
                      </a:pPr>
                      <a:r>
                        <a:rPr lang="en-US" sz="1200" b="0" dirty="0" smtClean="0">
                          <a:solidFill>
                            <a:schemeClr val="tx1"/>
                          </a:solidFill>
                          <a:latin typeface="+mj-lt"/>
                          <a:cs typeface="Arial" panose="020B0604020202020204" pitchFamily="34" charset="0"/>
                        </a:rPr>
                        <a:t> None</a:t>
                      </a:r>
                    </a:p>
                  </a:txBody>
                  <a:tcPr marL="68580" marR="68580" marT="0" marB="0"/>
                </a:tc>
              </a:tr>
              <a:tr h="304800">
                <a:tc>
                  <a:txBody>
                    <a:bodyPr/>
                    <a:lstStyle/>
                    <a:p>
                      <a:pPr marL="0" marR="0" lvl="2" indent="0" algn="l" defTabSz="957924" rtl="0" eaLnBrk="1" fontAlgn="auto" latinLnBrk="0" hangingPunct="1">
                        <a:lnSpc>
                          <a:spcPct val="100000"/>
                        </a:lnSpc>
                        <a:spcBef>
                          <a:spcPts val="0"/>
                        </a:spcBef>
                        <a:spcAft>
                          <a:spcPts val="0"/>
                        </a:spcAft>
                        <a:buClrTx/>
                        <a:buSzTx/>
                        <a:buFontTx/>
                        <a:buNone/>
                        <a:tabLst/>
                        <a:defRPr/>
                      </a:pPr>
                      <a:r>
                        <a:rPr lang="en-ZA" sz="1200" b="0" kern="1200" dirty="0" smtClean="0">
                          <a:solidFill>
                            <a:schemeClr val="tx1"/>
                          </a:solidFill>
                          <a:latin typeface="+mj-lt"/>
                          <a:ea typeface="+mn-ea"/>
                          <a:cs typeface="Arial" panose="020B0604020202020204" pitchFamily="34" charset="0"/>
                        </a:rPr>
                        <a:t>ALTIMAX</a:t>
                      </a:r>
                    </a:p>
                  </a:txBody>
                  <a:tcPr marL="111568" marR="111568" marT="45711" marB="45711"/>
                </a:tc>
                <a:tc>
                  <a:txBody>
                    <a:bodyPr/>
                    <a:lstStyle/>
                    <a:p>
                      <a:pPr marL="0" marR="0" algn="l">
                        <a:lnSpc>
                          <a:spcPct val="115000"/>
                        </a:lnSpc>
                        <a:spcBef>
                          <a:spcPts val="0"/>
                        </a:spcBef>
                        <a:spcAft>
                          <a:spcPts val="0"/>
                        </a:spcAft>
                      </a:pPr>
                      <a:r>
                        <a:rPr lang="en-US" sz="1200" b="0" dirty="0" smtClean="0">
                          <a:solidFill>
                            <a:schemeClr val="tx1"/>
                          </a:solidFill>
                          <a:effectLst/>
                          <a:latin typeface="+mj-lt"/>
                          <a:ea typeface="Times New Roman"/>
                          <a:cs typeface="Arial" panose="020B0604020202020204" pitchFamily="34" charset="0"/>
                        </a:rPr>
                        <a:t>AFS and Asset Register</a:t>
                      </a:r>
                      <a:endParaRPr lang="en-US" sz="1200" b="0" dirty="0">
                        <a:solidFill>
                          <a:schemeClr val="tx1"/>
                        </a:solidFill>
                        <a:effectLst/>
                        <a:latin typeface="+mj-lt"/>
                        <a:ea typeface="Times New Roman"/>
                        <a:cs typeface="Arial" panose="020B0604020202020204" pitchFamily="34" charset="0"/>
                      </a:endParaRPr>
                    </a:p>
                  </a:txBody>
                  <a:tcPr marL="68580" marR="68580" marT="0" marB="0"/>
                </a:tc>
                <a:tc>
                  <a:txBody>
                    <a:bodyPr/>
                    <a:lstStyle/>
                    <a:p>
                      <a:pPr algn="l"/>
                      <a:r>
                        <a:rPr lang="en-US" sz="1200" b="0" dirty="0" smtClean="0">
                          <a:solidFill>
                            <a:schemeClr val="tx1"/>
                          </a:solidFill>
                          <a:latin typeface="+mj-lt"/>
                          <a:cs typeface="Arial" panose="020B0604020202020204" pitchFamily="34" charset="0"/>
                        </a:rPr>
                        <a:t>Good </a:t>
                      </a:r>
                      <a:endParaRPr lang="en-US" sz="1200" b="0" dirty="0">
                        <a:solidFill>
                          <a:schemeClr val="tx1"/>
                        </a:solidFill>
                        <a:latin typeface="+mj-lt"/>
                        <a:cs typeface="Arial" panose="020B0604020202020204" pitchFamily="34" charset="0"/>
                      </a:endParaRPr>
                    </a:p>
                  </a:txBody>
                  <a:tcPr marT="45727" marB="45727"/>
                </a:tc>
                <a:tc>
                  <a:txBody>
                    <a:bodyPr/>
                    <a:lstStyle/>
                    <a:p>
                      <a:pPr algn="l">
                        <a:spcAft>
                          <a:spcPts val="400"/>
                        </a:spcAft>
                      </a:pPr>
                      <a:r>
                        <a:rPr lang="en-ZA" sz="1200" dirty="0" smtClean="0">
                          <a:solidFill>
                            <a:schemeClr val="tx1"/>
                          </a:solidFill>
                          <a:effectLst/>
                          <a:latin typeface="+mj-lt"/>
                          <a:ea typeface="Calibri" panose="020F0502020204030204" pitchFamily="34" charset="0"/>
                        </a:rPr>
                        <a:t>None</a:t>
                      </a:r>
                      <a:endParaRPr lang="en-ZA" sz="1200" dirty="0">
                        <a:solidFill>
                          <a:schemeClr val="tx1"/>
                        </a:solidFill>
                        <a:effectLst/>
                        <a:latin typeface="+mj-lt"/>
                        <a:ea typeface="Calibri" panose="020F0502020204030204" pitchFamily="34" charset="0"/>
                      </a:endParaRPr>
                    </a:p>
                  </a:txBody>
                  <a:tcPr marL="68580" marR="68580" marT="0" marB="0"/>
                </a:tc>
                <a:tc>
                  <a:txBody>
                    <a:bodyPr/>
                    <a:lstStyle/>
                    <a:p>
                      <a:pPr marL="0" indent="0" algn="l">
                        <a:buFont typeface="Arial" panose="020B0604020202020204" pitchFamily="34" charset="0"/>
                        <a:buNone/>
                      </a:pPr>
                      <a:r>
                        <a:rPr lang="en-US" sz="1200" b="0" dirty="0" smtClean="0">
                          <a:solidFill>
                            <a:schemeClr val="tx1"/>
                          </a:solidFill>
                          <a:latin typeface="+mj-lt"/>
                          <a:cs typeface="Arial" panose="020B0604020202020204" pitchFamily="34" charset="0"/>
                        </a:rPr>
                        <a:t> None</a:t>
                      </a:r>
                    </a:p>
                  </a:txBody>
                  <a:tcPr marL="68580" marR="68580" marT="0" marB="0"/>
                </a:tc>
              </a:tr>
              <a:tr h="322730">
                <a:tc>
                  <a:txBody>
                    <a:bodyPr/>
                    <a:lstStyle/>
                    <a:p>
                      <a:pPr marL="0" marR="0" lvl="2" indent="0" algn="l" defTabSz="957924" rtl="0" eaLnBrk="1" fontAlgn="auto" latinLnBrk="0" hangingPunct="1">
                        <a:lnSpc>
                          <a:spcPct val="100000"/>
                        </a:lnSpc>
                        <a:spcBef>
                          <a:spcPts val="0"/>
                        </a:spcBef>
                        <a:spcAft>
                          <a:spcPts val="0"/>
                        </a:spcAft>
                        <a:buClrTx/>
                        <a:buSzTx/>
                        <a:buFontTx/>
                        <a:buNone/>
                        <a:tabLst/>
                        <a:defRPr/>
                      </a:pPr>
                      <a:r>
                        <a:rPr lang="en-ZA" sz="1100" b="0" kern="1200" dirty="0" smtClean="0">
                          <a:solidFill>
                            <a:schemeClr val="tx1"/>
                          </a:solidFill>
                          <a:latin typeface="+mn-lt"/>
                          <a:ea typeface="+mn-ea"/>
                          <a:cs typeface="Arial" panose="020B0604020202020204" pitchFamily="34" charset="0"/>
                        </a:rPr>
                        <a:t>VIP</a:t>
                      </a:r>
                    </a:p>
                  </a:txBody>
                  <a:tcPr marL="111568" marR="111568" marT="45711" marB="45711"/>
                </a:tc>
                <a:tc>
                  <a:txBody>
                    <a:bodyPr/>
                    <a:lstStyle/>
                    <a:p>
                      <a:pPr marL="0" marR="0" algn="l">
                        <a:lnSpc>
                          <a:spcPct val="115000"/>
                        </a:lnSpc>
                        <a:spcBef>
                          <a:spcPts val="0"/>
                        </a:spcBef>
                        <a:spcAft>
                          <a:spcPts val="0"/>
                        </a:spcAft>
                      </a:pPr>
                      <a:r>
                        <a:rPr lang="en-US" sz="1100" b="0" dirty="0" smtClean="0">
                          <a:solidFill>
                            <a:schemeClr val="tx1"/>
                          </a:solidFill>
                          <a:effectLst/>
                          <a:latin typeface="+mn-lt"/>
                          <a:ea typeface="Times New Roman"/>
                          <a:cs typeface="Arial" panose="020B0604020202020204" pitchFamily="34" charset="0"/>
                        </a:rPr>
                        <a:t>Payroll System</a:t>
                      </a:r>
                      <a:endParaRPr lang="en-US" sz="1100" b="0" dirty="0">
                        <a:solidFill>
                          <a:schemeClr val="tx1"/>
                        </a:solidFill>
                        <a:effectLst/>
                        <a:latin typeface="+mn-lt"/>
                        <a:ea typeface="Times New Roman"/>
                        <a:cs typeface="Arial" panose="020B0604020202020204" pitchFamily="34" charset="0"/>
                      </a:endParaRPr>
                    </a:p>
                  </a:txBody>
                  <a:tcPr marL="68580" marR="68580" marT="0" marB="0"/>
                </a:tc>
                <a:tc>
                  <a:txBody>
                    <a:bodyPr/>
                    <a:lstStyle/>
                    <a:p>
                      <a:pPr algn="l"/>
                      <a:r>
                        <a:rPr lang="en-US" sz="1100" b="0" dirty="0" smtClean="0">
                          <a:solidFill>
                            <a:schemeClr val="tx1"/>
                          </a:solidFill>
                          <a:latin typeface="+mn-lt"/>
                          <a:cs typeface="Arial" panose="020B0604020202020204" pitchFamily="34" charset="0"/>
                        </a:rPr>
                        <a:t>Good</a:t>
                      </a:r>
                      <a:endParaRPr lang="en-US" sz="1100" b="0" dirty="0">
                        <a:solidFill>
                          <a:schemeClr val="tx1"/>
                        </a:solidFill>
                        <a:latin typeface="+mn-lt"/>
                        <a:cs typeface="Arial" panose="020B0604020202020204" pitchFamily="34" charset="0"/>
                      </a:endParaRPr>
                    </a:p>
                  </a:txBody>
                  <a:tcPr marT="45727" marB="45727"/>
                </a:tc>
                <a:tc>
                  <a:txBody>
                    <a:bodyPr/>
                    <a:lstStyle/>
                    <a:p>
                      <a:pPr algn="l">
                        <a:spcAft>
                          <a:spcPts val="400"/>
                        </a:spcAft>
                      </a:pPr>
                      <a:r>
                        <a:rPr lang="en-ZA" sz="1200" dirty="0" smtClean="0">
                          <a:solidFill>
                            <a:schemeClr val="tx1"/>
                          </a:solidFill>
                          <a:effectLst/>
                          <a:latin typeface="+mj-lt"/>
                          <a:ea typeface="Calibri" panose="020F0502020204030204" pitchFamily="34" charset="0"/>
                        </a:rPr>
                        <a:t>None</a:t>
                      </a:r>
                      <a:endParaRPr lang="en-ZA" sz="1200" dirty="0">
                        <a:solidFill>
                          <a:schemeClr val="tx1"/>
                        </a:solidFill>
                        <a:effectLst/>
                        <a:latin typeface="+mj-lt"/>
                        <a:ea typeface="Calibri" panose="020F0502020204030204" pitchFamily="34" charset="0"/>
                      </a:endParaRPr>
                    </a:p>
                  </a:txBody>
                  <a:tcPr marL="68580" marR="68580" marT="0" marB="0"/>
                </a:tc>
                <a:tc>
                  <a:txBody>
                    <a:bodyPr/>
                    <a:lstStyle/>
                    <a:p>
                      <a:pPr marL="0" indent="0" algn="l">
                        <a:buFont typeface="Arial" panose="020B0604020202020204" pitchFamily="34" charset="0"/>
                        <a:buNone/>
                      </a:pPr>
                      <a:r>
                        <a:rPr lang="en-US" sz="1200" b="0" dirty="0" smtClean="0">
                          <a:solidFill>
                            <a:schemeClr val="tx1"/>
                          </a:solidFill>
                          <a:latin typeface="+mj-lt"/>
                          <a:cs typeface="Arial" panose="020B0604020202020204" pitchFamily="34" charset="0"/>
                        </a:rPr>
                        <a:t> None</a:t>
                      </a:r>
                    </a:p>
                  </a:txBody>
                  <a:tcPr marL="68580" marR="68580" marT="0" marB="0"/>
                </a:tc>
              </a:tr>
              <a:tr h="358588">
                <a:tc>
                  <a:txBody>
                    <a:bodyPr/>
                    <a:lstStyle/>
                    <a:p>
                      <a:pPr marL="0" marR="0" lvl="2" indent="0" algn="l" defTabSz="957924" rtl="0" eaLnBrk="1" fontAlgn="auto" latinLnBrk="0" hangingPunct="1">
                        <a:lnSpc>
                          <a:spcPct val="100000"/>
                        </a:lnSpc>
                        <a:spcBef>
                          <a:spcPts val="0"/>
                        </a:spcBef>
                        <a:spcAft>
                          <a:spcPts val="0"/>
                        </a:spcAft>
                        <a:buClrTx/>
                        <a:buSzTx/>
                        <a:buFontTx/>
                        <a:buNone/>
                        <a:tabLst/>
                        <a:defRPr/>
                      </a:pPr>
                      <a:r>
                        <a:rPr lang="en-ZA" sz="1100" b="0" kern="1200" dirty="0" smtClean="0">
                          <a:solidFill>
                            <a:schemeClr val="tx1"/>
                          </a:solidFill>
                          <a:latin typeface="+mn-lt"/>
                          <a:ea typeface="+mn-ea"/>
                          <a:cs typeface="Arial" panose="020B0604020202020204" pitchFamily="34" charset="0"/>
                        </a:rPr>
                        <a:t>MARSH</a:t>
                      </a:r>
                    </a:p>
                  </a:txBody>
                  <a:tcPr marL="111568" marR="111568" marT="45711" marB="45711"/>
                </a:tc>
                <a:tc>
                  <a:txBody>
                    <a:bodyPr/>
                    <a:lstStyle/>
                    <a:p>
                      <a:pPr marL="0" marR="0" algn="l">
                        <a:lnSpc>
                          <a:spcPct val="115000"/>
                        </a:lnSpc>
                        <a:spcBef>
                          <a:spcPts val="0"/>
                        </a:spcBef>
                        <a:spcAft>
                          <a:spcPts val="0"/>
                        </a:spcAft>
                      </a:pPr>
                      <a:r>
                        <a:rPr lang="en-US" sz="1100" b="0" dirty="0" smtClean="0">
                          <a:solidFill>
                            <a:schemeClr val="tx1"/>
                          </a:solidFill>
                          <a:effectLst/>
                          <a:latin typeface="+mn-lt"/>
                          <a:ea typeface="Times New Roman"/>
                          <a:cs typeface="Arial" panose="020B0604020202020204" pitchFamily="34" charset="0"/>
                        </a:rPr>
                        <a:t>Insurance</a:t>
                      </a:r>
                      <a:endParaRPr lang="en-US" sz="1100" b="0" dirty="0">
                        <a:solidFill>
                          <a:schemeClr val="tx1"/>
                        </a:solidFill>
                        <a:effectLst/>
                        <a:latin typeface="+mn-lt"/>
                        <a:ea typeface="Times New Roman"/>
                        <a:cs typeface="Arial" panose="020B0604020202020204" pitchFamily="34" charset="0"/>
                      </a:endParaRPr>
                    </a:p>
                  </a:txBody>
                  <a:tcPr marL="68580" marR="68580" marT="0" marB="0"/>
                </a:tc>
                <a:tc>
                  <a:txBody>
                    <a:bodyPr/>
                    <a:lstStyle/>
                    <a:p>
                      <a:pPr algn="l"/>
                      <a:r>
                        <a:rPr lang="en-US" sz="1100" b="0" dirty="0" smtClean="0">
                          <a:solidFill>
                            <a:schemeClr val="tx1"/>
                          </a:solidFill>
                          <a:latin typeface="+mn-lt"/>
                          <a:cs typeface="Arial" panose="020B0604020202020204" pitchFamily="34" charset="0"/>
                        </a:rPr>
                        <a:t>Good</a:t>
                      </a:r>
                      <a:endParaRPr lang="en-US" sz="1100" b="0" dirty="0">
                        <a:solidFill>
                          <a:schemeClr val="tx1"/>
                        </a:solidFill>
                        <a:latin typeface="+mn-lt"/>
                        <a:cs typeface="Arial" panose="020B0604020202020204" pitchFamily="34" charset="0"/>
                      </a:endParaRPr>
                    </a:p>
                  </a:txBody>
                  <a:tcPr marT="45727" marB="45727"/>
                </a:tc>
                <a:tc>
                  <a:txBody>
                    <a:bodyPr/>
                    <a:lstStyle/>
                    <a:p>
                      <a:pPr algn="l">
                        <a:spcAft>
                          <a:spcPts val="400"/>
                        </a:spcAft>
                      </a:pPr>
                      <a:r>
                        <a:rPr lang="en-ZA" sz="1200" dirty="0" smtClean="0">
                          <a:solidFill>
                            <a:schemeClr val="tx1"/>
                          </a:solidFill>
                          <a:effectLst/>
                          <a:latin typeface="+mj-lt"/>
                          <a:ea typeface="Calibri" panose="020F0502020204030204" pitchFamily="34" charset="0"/>
                        </a:rPr>
                        <a:t>None</a:t>
                      </a:r>
                      <a:endParaRPr lang="en-ZA" sz="1200" dirty="0">
                        <a:solidFill>
                          <a:schemeClr val="tx1"/>
                        </a:solidFill>
                        <a:effectLst/>
                        <a:latin typeface="+mj-lt"/>
                        <a:ea typeface="Calibri" panose="020F0502020204030204" pitchFamily="34" charset="0"/>
                      </a:endParaRPr>
                    </a:p>
                  </a:txBody>
                  <a:tcPr marL="68580" marR="68580" marT="0" marB="0"/>
                </a:tc>
                <a:tc>
                  <a:txBody>
                    <a:bodyPr/>
                    <a:lstStyle/>
                    <a:p>
                      <a:pPr marL="0" indent="0" algn="l">
                        <a:buFont typeface="Arial" panose="020B0604020202020204" pitchFamily="34" charset="0"/>
                        <a:buNone/>
                      </a:pPr>
                      <a:r>
                        <a:rPr lang="en-US" sz="1200" b="0" dirty="0" smtClean="0">
                          <a:solidFill>
                            <a:schemeClr val="tx1"/>
                          </a:solidFill>
                          <a:latin typeface="+mj-lt"/>
                          <a:cs typeface="Arial" panose="020B0604020202020204" pitchFamily="34" charset="0"/>
                        </a:rPr>
                        <a:t> None</a:t>
                      </a:r>
                    </a:p>
                  </a:txBody>
                  <a:tcPr marL="68580" marR="68580" marT="0" marB="0"/>
                </a:tc>
              </a:tr>
              <a:tr h="277906">
                <a:tc>
                  <a:txBody>
                    <a:bodyPr/>
                    <a:lstStyle/>
                    <a:p>
                      <a:pPr marL="0" marR="0" lvl="2" indent="0" algn="l" defTabSz="957924" rtl="0" eaLnBrk="1" fontAlgn="auto" latinLnBrk="0" hangingPunct="1">
                        <a:lnSpc>
                          <a:spcPct val="100000"/>
                        </a:lnSpc>
                        <a:spcBef>
                          <a:spcPts val="0"/>
                        </a:spcBef>
                        <a:spcAft>
                          <a:spcPts val="0"/>
                        </a:spcAft>
                        <a:buClrTx/>
                        <a:buSzTx/>
                        <a:buFontTx/>
                        <a:buNone/>
                        <a:tabLst/>
                        <a:defRPr/>
                      </a:pPr>
                      <a:r>
                        <a:rPr lang="en-ZA" sz="1100" b="0" kern="1200" dirty="0" smtClean="0">
                          <a:solidFill>
                            <a:schemeClr val="tx1"/>
                          </a:solidFill>
                          <a:latin typeface="+mn-lt"/>
                          <a:ea typeface="+mn-ea"/>
                          <a:cs typeface="Arial" panose="020B0604020202020204" pitchFamily="34" charset="0"/>
                        </a:rPr>
                        <a:t>CONLOG</a:t>
                      </a:r>
                    </a:p>
                  </a:txBody>
                  <a:tcPr marL="111568" marR="111568" marT="45711" marB="45711"/>
                </a:tc>
                <a:tc>
                  <a:txBody>
                    <a:bodyPr/>
                    <a:lstStyle/>
                    <a:p>
                      <a:pPr marL="0" marR="0" algn="l">
                        <a:lnSpc>
                          <a:spcPct val="115000"/>
                        </a:lnSpc>
                        <a:spcBef>
                          <a:spcPts val="0"/>
                        </a:spcBef>
                        <a:spcAft>
                          <a:spcPts val="0"/>
                        </a:spcAft>
                      </a:pPr>
                      <a:r>
                        <a:rPr lang="en-US" sz="1100" b="0" dirty="0" smtClean="0">
                          <a:solidFill>
                            <a:schemeClr val="tx1"/>
                          </a:solidFill>
                          <a:effectLst/>
                          <a:latin typeface="+mn-lt"/>
                          <a:ea typeface="Times New Roman"/>
                          <a:cs typeface="Arial" panose="020B0604020202020204" pitchFamily="34" charset="0"/>
                        </a:rPr>
                        <a:t>Pre-paid vending</a:t>
                      </a:r>
                      <a:endParaRPr lang="en-US" sz="1100" b="0" dirty="0">
                        <a:solidFill>
                          <a:schemeClr val="tx1"/>
                        </a:solidFill>
                        <a:effectLst/>
                        <a:latin typeface="+mn-lt"/>
                        <a:ea typeface="Times New Roman"/>
                        <a:cs typeface="Arial" panose="020B0604020202020204" pitchFamily="34" charset="0"/>
                      </a:endParaRPr>
                    </a:p>
                  </a:txBody>
                  <a:tcPr marL="68580" marR="68580" marT="0" marB="0"/>
                </a:tc>
                <a:tc>
                  <a:txBody>
                    <a:bodyPr/>
                    <a:lstStyle/>
                    <a:p>
                      <a:pPr algn="l"/>
                      <a:r>
                        <a:rPr lang="en-US" sz="1100" b="0" dirty="0" smtClean="0">
                          <a:solidFill>
                            <a:schemeClr val="tx1"/>
                          </a:solidFill>
                          <a:latin typeface="+mn-lt"/>
                          <a:cs typeface="Arial" panose="020B0604020202020204" pitchFamily="34" charset="0"/>
                        </a:rPr>
                        <a:t>Good</a:t>
                      </a:r>
                      <a:endParaRPr lang="en-US" sz="1100" b="0" dirty="0">
                        <a:solidFill>
                          <a:schemeClr val="tx1"/>
                        </a:solidFill>
                        <a:latin typeface="+mn-lt"/>
                        <a:cs typeface="Arial" panose="020B0604020202020204" pitchFamily="34" charset="0"/>
                      </a:endParaRPr>
                    </a:p>
                  </a:txBody>
                  <a:tcPr marT="45727" marB="45727"/>
                </a:tc>
                <a:tc>
                  <a:txBody>
                    <a:bodyPr/>
                    <a:lstStyle/>
                    <a:p>
                      <a:pPr algn="l">
                        <a:spcAft>
                          <a:spcPts val="400"/>
                        </a:spcAft>
                      </a:pPr>
                      <a:r>
                        <a:rPr lang="en-ZA" sz="1200" dirty="0" smtClean="0">
                          <a:solidFill>
                            <a:schemeClr val="tx1"/>
                          </a:solidFill>
                          <a:effectLst/>
                          <a:latin typeface="+mj-lt"/>
                          <a:ea typeface="Calibri" panose="020F0502020204030204" pitchFamily="34" charset="0"/>
                        </a:rPr>
                        <a:t>None</a:t>
                      </a:r>
                      <a:endParaRPr lang="en-ZA" sz="1200" dirty="0">
                        <a:solidFill>
                          <a:schemeClr val="tx1"/>
                        </a:solidFill>
                        <a:effectLst/>
                        <a:latin typeface="+mj-lt"/>
                        <a:ea typeface="Calibri" panose="020F0502020204030204" pitchFamily="34" charset="0"/>
                      </a:endParaRPr>
                    </a:p>
                  </a:txBody>
                  <a:tcPr marL="68580" marR="68580" marT="0" marB="0"/>
                </a:tc>
                <a:tc>
                  <a:txBody>
                    <a:bodyPr/>
                    <a:lstStyle/>
                    <a:p>
                      <a:pPr marL="0" indent="0" algn="l">
                        <a:buFont typeface="Arial" panose="020B0604020202020204" pitchFamily="34" charset="0"/>
                        <a:buNone/>
                      </a:pPr>
                      <a:r>
                        <a:rPr lang="en-US" sz="1200" b="0" dirty="0" smtClean="0">
                          <a:solidFill>
                            <a:schemeClr val="tx1"/>
                          </a:solidFill>
                          <a:latin typeface="+mj-lt"/>
                          <a:cs typeface="Arial" panose="020B0604020202020204" pitchFamily="34" charset="0"/>
                        </a:rPr>
                        <a:t> None</a:t>
                      </a:r>
                    </a:p>
                  </a:txBody>
                  <a:tcPr marL="68580" marR="68580" marT="0" marB="0"/>
                </a:tc>
              </a:tr>
              <a:tr h="376518">
                <a:tc>
                  <a:txBody>
                    <a:bodyPr/>
                    <a:lstStyle/>
                    <a:p>
                      <a:pPr marL="0" marR="0" lvl="2" indent="0" algn="l" defTabSz="957924" rtl="0" eaLnBrk="1" fontAlgn="auto" latinLnBrk="0" hangingPunct="1">
                        <a:lnSpc>
                          <a:spcPct val="100000"/>
                        </a:lnSpc>
                        <a:spcBef>
                          <a:spcPts val="0"/>
                        </a:spcBef>
                        <a:spcAft>
                          <a:spcPts val="0"/>
                        </a:spcAft>
                        <a:buClrTx/>
                        <a:buSzTx/>
                        <a:buFontTx/>
                        <a:buNone/>
                        <a:tabLst/>
                        <a:defRPr/>
                      </a:pPr>
                      <a:r>
                        <a:rPr lang="en-ZA" sz="1100" b="0" kern="1200" dirty="0" smtClean="0">
                          <a:solidFill>
                            <a:schemeClr val="tx1"/>
                          </a:solidFill>
                          <a:latin typeface="+mn-lt"/>
                          <a:ea typeface="+mn-ea"/>
                          <a:cs typeface="Arial" panose="020B0604020202020204" pitchFamily="34" charset="0"/>
                        </a:rPr>
                        <a:t>CAB HOLDING</a:t>
                      </a:r>
                    </a:p>
                  </a:txBody>
                  <a:tcPr marL="111568" marR="111568" marT="45711" marB="45711"/>
                </a:tc>
                <a:tc>
                  <a:txBody>
                    <a:bodyPr/>
                    <a:lstStyle/>
                    <a:p>
                      <a:pPr marL="0" marR="0" algn="l">
                        <a:lnSpc>
                          <a:spcPct val="115000"/>
                        </a:lnSpc>
                        <a:spcBef>
                          <a:spcPts val="0"/>
                        </a:spcBef>
                        <a:spcAft>
                          <a:spcPts val="0"/>
                        </a:spcAft>
                      </a:pPr>
                      <a:r>
                        <a:rPr lang="en-US" sz="1100" b="0" dirty="0" smtClean="0">
                          <a:solidFill>
                            <a:schemeClr val="tx1"/>
                          </a:solidFill>
                          <a:effectLst/>
                          <a:latin typeface="+mn-lt"/>
                          <a:ea typeface="Times New Roman"/>
                          <a:cs typeface="Arial" panose="020B0604020202020204" pitchFamily="34" charset="0"/>
                        </a:rPr>
                        <a:t>Printing and Posting of Statements</a:t>
                      </a:r>
                      <a:endParaRPr lang="en-US" sz="1100" b="0" dirty="0">
                        <a:solidFill>
                          <a:schemeClr val="tx1"/>
                        </a:solidFill>
                        <a:effectLst/>
                        <a:latin typeface="+mn-lt"/>
                        <a:ea typeface="Times New Roman"/>
                        <a:cs typeface="Arial" panose="020B0604020202020204" pitchFamily="34" charset="0"/>
                      </a:endParaRPr>
                    </a:p>
                  </a:txBody>
                  <a:tcPr marL="68580" marR="68580" marT="0" marB="0"/>
                </a:tc>
                <a:tc>
                  <a:txBody>
                    <a:bodyPr/>
                    <a:lstStyle/>
                    <a:p>
                      <a:pPr algn="l"/>
                      <a:r>
                        <a:rPr lang="en-US" sz="1100" b="0" dirty="0" smtClean="0">
                          <a:solidFill>
                            <a:schemeClr val="tx1"/>
                          </a:solidFill>
                          <a:latin typeface="+mn-lt"/>
                          <a:cs typeface="Arial" panose="020B0604020202020204" pitchFamily="34" charset="0"/>
                        </a:rPr>
                        <a:t>Good</a:t>
                      </a:r>
                      <a:endParaRPr lang="en-US" sz="1100" b="0" dirty="0">
                        <a:solidFill>
                          <a:schemeClr val="tx1"/>
                        </a:solidFill>
                        <a:latin typeface="+mn-lt"/>
                        <a:cs typeface="Arial" panose="020B0604020202020204" pitchFamily="34" charset="0"/>
                      </a:endParaRPr>
                    </a:p>
                  </a:txBody>
                  <a:tcPr marT="45727" marB="45727"/>
                </a:tc>
                <a:tc>
                  <a:txBody>
                    <a:bodyPr/>
                    <a:lstStyle/>
                    <a:p>
                      <a:pPr algn="l">
                        <a:spcAft>
                          <a:spcPts val="400"/>
                        </a:spcAft>
                      </a:pPr>
                      <a:r>
                        <a:rPr lang="en-ZA" sz="1200" dirty="0" smtClean="0">
                          <a:solidFill>
                            <a:schemeClr val="tx1"/>
                          </a:solidFill>
                          <a:effectLst/>
                          <a:latin typeface="+mj-lt"/>
                          <a:ea typeface="Calibri" panose="020F0502020204030204" pitchFamily="34" charset="0"/>
                        </a:rPr>
                        <a:t>None</a:t>
                      </a:r>
                      <a:endParaRPr lang="en-ZA" sz="1200" dirty="0">
                        <a:solidFill>
                          <a:schemeClr val="tx1"/>
                        </a:solidFill>
                        <a:effectLst/>
                        <a:latin typeface="+mj-lt"/>
                        <a:ea typeface="Calibri" panose="020F0502020204030204" pitchFamily="34" charset="0"/>
                      </a:endParaRPr>
                    </a:p>
                  </a:txBody>
                  <a:tcPr marL="68580" marR="68580" marT="0" marB="0"/>
                </a:tc>
                <a:tc>
                  <a:txBody>
                    <a:bodyPr/>
                    <a:lstStyle/>
                    <a:p>
                      <a:pPr marL="0" indent="0" algn="l">
                        <a:buFont typeface="Arial" panose="020B0604020202020204" pitchFamily="34" charset="0"/>
                        <a:buNone/>
                      </a:pPr>
                      <a:r>
                        <a:rPr lang="en-US" sz="1200" b="0" dirty="0" smtClean="0">
                          <a:solidFill>
                            <a:schemeClr val="tx1"/>
                          </a:solidFill>
                          <a:latin typeface="+mj-lt"/>
                          <a:cs typeface="Arial" panose="020B0604020202020204" pitchFamily="34" charset="0"/>
                        </a:rPr>
                        <a:t> None</a:t>
                      </a:r>
                    </a:p>
                  </a:txBody>
                  <a:tcPr marL="68580" marR="68580" marT="0" marB="0"/>
                </a:tc>
              </a:tr>
              <a:tr h="340658">
                <a:tc>
                  <a:txBody>
                    <a:bodyPr/>
                    <a:lstStyle/>
                    <a:p>
                      <a:pPr marL="0" marR="0" lvl="2" indent="0" algn="l" defTabSz="957924" rtl="0" eaLnBrk="1" fontAlgn="auto" latinLnBrk="0" hangingPunct="1">
                        <a:lnSpc>
                          <a:spcPct val="100000"/>
                        </a:lnSpc>
                        <a:spcBef>
                          <a:spcPts val="0"/>
                        </a:spcBef>
                        <a:spcAft>
                          <a:spcPts val="0"/>
                        </a:spcAft>
                        <a:buClrTx/>
                        <a:buSzTx/>
                        <a:buFontTx/>
                        <a:buNone/>
                        <a:tabLst/>
                        <a:defRPr/>
                      </a:pPr>
                      <a:r>
                        <a:rPr lang="en-ZA" sz="1100" b="0" kern="1200" dirty="0" smtClean="0">
                          <a:solidFill>
                            <a:schemeClr val="tx1"/>
                          </a:solidFill>
                          <a:latin typeface="+mn-lt"/>
                          <a:ea typeface="+mn-ea"/>
                          <a:cs typeface="Arial" panose="020B0604020202020204" pitchFamily="34" charset="0"/>
                        </a:rPr>
                        <a:t>PROTEA COIN SECURITY</a:t>
                      </a:r>
                    </a:p>
                  </a:txBody>
                  <a:tcPr marL="111568" marR="111568" marT="45711" marB="45711"/>
                </a:tc>
                <a:tc>
                  <a:txBody>
                    <a:bodyPr/>
                    <a:lstStyle/>
                    <a:p>
                      <a:pPr marL="0" marR="0" algn="l">
                        <a:lnSpc>
                          <a:spcPct val="115000"/>
                        </a:lnSpc>
                        <a:spcBef>
                          <a:spcPts val="0"/>
                        </a:spcBef>
                        <a:spcAft>
                          <a:spcPts val="0"/>
                        </a:spcAft>
                      </a:pPr>
                      <a:r>
                        <a:rPr lang="en-US" sz="1100" b="0" dirty="0" smtClean="0">
                          <a:solidFill>
                            <a:schemeClr val="tx1"/>
                          </a:solidFill>
                          <a:effectLst/>
                          <a:latin typeface="+mn-lt"/>
                          <a:ea typeface="Times New Roman"/>
                          <a:cs typeface="Arial" panose="020B0604020202020204" pitchFamily="34" charset="0"/>
                        </a:rPr>
                        <a:t>Cash management Services</a:t>
                      </a:r>
                      <a:endParaRPr lang="en-US" sz="1100" b="0" dirty="0">
                        <a:solidFill>
                          <a:schemeClr val="tx1"/>
                        </a:solidFill>
                        <a:effectLst/>
                        <a:latin typeface="+mn-lt"/>
                        <a:ea typeface="Times New Roman"/>
                        <a:cs typeface="Arial" panose="020B0604020202020204" pitchFamily="34" charset="0"/>
                      </a:endParaRPr>
                    </a:p>
                  </a:txBody>
                  <a:tcPr marL="68580" marR="68580" marT="0" marB="0"/>
                </a:tc>
                <a:tc>
                  <a:txBody>
                    <a:bodyPr/>
                    <a:lstStyle/>
                    <a:p>
                      <a:pPr algn="l"/>
                      <a:r>
                        <a:rPr lang="en-US" sz="1100" b="0" dirty="0" smtClean="0">
                          <a:solidFill>
                            <a:schemeClr val="tx1"/>
                          </a:solidFill>
                          <a:latin typeface="+mn-lt"/>
                          <a:cs typeface="Arial" panose="020B0604020202020204" pitchFamily="34" charset="0"/>
                        </a:rPr>
                        <a:t>Fair</a:t>
                      </a:r>
                      <a:endParaRPr lang="en-US" sz="1100" b="0" dirty="0">
                        <a:solidFill>
                          <a:schemeClr val="tx1"/>
                        </a:solidFill>
                        <a:latin typeface="+mn-lt"/>
                        <a:cs typeface="Arial" panose="020B0604020202020204" pitchFamily="34" charset="0"/>
                      </a:endParaRPr>
                    </a:p>
                  </a:txBody>
                  <a:tcPr marT="45727" marB="45727"/>
                </a:tc>
                <a:tc>
                  <a:txBody>
                    <a:bodyPr/>
                    <a:lstStyle/>
                    <a:p>
                      <a:pPr algn="l">
                        <a:spcAft>
                          <a:spcPts val="400"/>
                        </a:spcAft>
                      </a:pPr>
                      <a:r>
                        <a:rPr lang="en-ZA" sz="1200" dirty="0" smtClean="0">
                          <a:solidFill>
                            <a:schemeClr val="tx1"/>
                          </a:solidFill>
                          <a:effectLst/>
                          <a:latin typeface="+mj-lt"/>
                          <a:ea typeface="Calibri" panose="020F0502020204030204" pitchFamily="34" charset="0"/>
                        </a:rPr>
                        <a:t>None</a:t>
                      </a:r>
                      <a:endParaRPr lang="en-ZA" sz="1200" dirty="0">
                        <a:solidFill>
                          <a:schemeClr val="tx1"/>
                        </a:solidFill>
                        <a:effectLst/>
                        <a:latin typeface="+mj-lt"/>
                        <a:ea typeface="Calibri" panose="020F0502020204030204" pitchFamily="34" charset="0"/>
                      </a:endParaRPr>
                    </a:p>
                  </a:txBody>
                  <a:tcPr marL="68580" marR="68580" marT="0" marB="0"/>
                </a:tc>
                <a:tc>
                  <a:txBody>
                    <a:bodyPr/>
                    <a:lstStyle/>
                    <a:p>
                      <a:pPr marL="0" indent="0" algn="l">
                        <a:buFont typeface="Arial" panose="020B0604020202020204" pitchFamily="34" charset="0"/>
                        <a:buNone/>
                      </a:pPr>
                      <a:r>
                        <a:rPr lang="en-US" sz="1200" b="0" dirty="0" smtClean="0">
                          <a:solidFill>
                            <a:schemeClr val="tx1"/>
                          </a:solidFill>
                          <a:latin typeface="+mj-lt"/>
                          <a:cs typeface="Arial" panose="020B0604020202020204" pitchFamily="34" charset="0"/>
                        </a:rPr>
                        <a:t> None</a:t>
                      </a:r>
                    </a:p>
                  </a:txBody>
                  <a:tcPr marL="68580" marR="68580" marT="0" marB="0"/>
                </a:tc>
              </a:tr>
              <a:tr h="394447">
                <a:tc>
                  <a:txBody>
                    <a:bodyPr/>
                    <a:lstStyle/>
                    <a:p>
                      <a:pPr marL="0" marR="0" lvl="2" indent="0" algn="l" defTabSz="957924" rtl="0" eaLnBrk="1" fontAlgn="auto" latinLnBrk="0" hangingPunct="1">
                        <a:lnSpc>
                          <a:spcPct val="100000"/>
                        </a:lnSpc>
                        <a:spcBef>
                          <a:spcPts val="0"/>
                        </a:spcBef>
                        <a:spcAft>
                          <a:spcPts val="0"/>
                        </a:spcAft>
                        <a:buClrTx/>
                        <a:buSzTx/>
                        <a:buFontTx/>
                        <a:buNone/>
                        <a:tabLst/>
                        <a:defRPr/>
                      </a:pPr>
                      <a:r>
                        <a:rPr lang="en-ZA" sz="1100" b="0" kern="1200" dirty="0" smtClean="0">
                          <a:solidFill>
                            <a:schemeClr val="tx1"/>
                          </a:solidFill>
                          <a:latin typeface="+mn-lt"/>
                          <a:ea typeface="+mn-ea"/>
                          <a:cs typeface="Arial" panose="020B0604020202020204" pitchFamily="34" charset="0"/>
                        </a:rPr>
                        <a:t>MAX PROF</a:t>
                      </a:r>
                    </a:p>
                  </a:txBody>
                  <a:tcPr marL="111568" marR="111568" marT="45711" marB="45711"/>
                </a:tc>
                <a:tc>
                  <a:txBody>
                    <a:bodyPr/>
                    <a:lstStyle/>
                    <a:p>
                      <a:pPr marL="0" marR="0" algn="l">
                        <a:lnSpc>
                          <a:spcPct val="115000"/>
                        </a:lnSpc>
                        <a:spcBef>
                          <a:spcPts val="0"/>
                        </a:spcBef>
                        <a:spcAft>
                          <a:spcPts val="0"/>
                        </a:spcAft>
                      </a:pPr>
                      <a:r>
                        <a:rPr lang="en-US" sz="1100" b="0" dirty="0" smtClean="0">
                          <a:solidFill>
                            <a:schemeClr val="tx1"/>
                          </a:solidFill>
                          <a:effectLst/>
                          <a:latin typeface="+mn-lt"/>
                          <a:ea typeface="Times New Roman"/>
                          <a:cs typeface="Arial" panose="020B0604020202020204" pitchFamily="34" charset="0"/>
                        </a:rPr>
                        <a:t>Vat Review</a:t>
                      </a:r>
                      <a:endParaRPr lang="en-US" sz="1100" b="0" dirty="0">
                        <a:solidFill>
                          <a:schemeClr val="tx1"/>
                        </a:solidFill>
                        <a:effectLst/>
                        <a:latin typeface="+mn-lt"/>
                        <a:ea typeface="Times New Roman"/>
                        <a:cs typeface="Arial" panose="020B0604020202020204" pitchFamily="34" charset="0"/>
                      </a:endParaRPr>
                    </a:p>
                  </a:txBody>
                  <a:tcPr marL="68580" marR="68580" marT="0" marB="0"/>
                </a:tc>
                <a:tc>
                  <a:txBody>
                    <a:bodyPr/>
                    <a:lstStyle/>
                    <a:p>
                      <a:pPr algn="l"/>
                      <a:r>
                        <a:rPr lang="en-US" sz="1100" b="0" dirty="0" smtClean="0">
                          <a:solidFill>
                            <a:schemeClr val="tx1"/>
                          </a:solidFill>
                          <a:latin typeface="+mn-lt"/>
                          <a:cs typeface="Arial" panose="020B0604020202020204" pitchFamily="34" charset="0"/>
                        </a:rPr>
                        <a:t>Good</a:t>
                      </a:r>
                      <a:endParaRPr lang="en-US" sz="1100" b="0" dirty="0">
                        <a:solidFill>
                          <a:schemeClr val="tx1"/>
                        </a:solidFill>
                        <a:latin typeface="+mn-lt"/>
                        <a:cs typeface="Arial" panose="020B0604020202020204" pitchFamily="34" charset="0"/>
                      </a:endParaRPr>
                    </a:p>
                  </a:txBody>
                  <a:tcPr marT="45727" marB="45727"/>
                </a:tc>
                <a:tc>
                  <a:txBody>
                    <a:bodyPr/>
                    <a:lstStyle/>
                    <a:p>
                      <a:pPr algn="l">
                        <a:spcAft>
                          <a:spcPts val="400"/>
                        </a:spcAft>
                      </a:pPr>
                      <a:r>
                        <a:rPr lang="en-ZA" sz="1200" dirty="0" smtClean="0">
                          <a:solidFill>
                            <a:schemeClr val="tx1"/>
                          </a:solidFill>
                          <a:effectLst/>
                          <a:latin typeface="+mj-lt"/>
                          <a:ea typeface="Calibri" panose="020F0502020204030204" pitchFamily="34" charset="0"/>
                        </a:rPr>
                        <a:t>None</a:t>
                      </a:r>
                      <a:endParaRPr lang="en-ZA" sz="1200" dirty="0">
                        <a:solidFill>
                          <a:schemeClr val="tx1"/>
                        </a:solidFill>
                        <a:effectLst/>
                        <a:latin typeface="+mj-lt"/>
                        <a:ea typeface="Calibri" panose="020F0502020204030204" pitchFamily="34" charset="0"/>
                      </a:endParaRPr>
                    </a:p>
                  </a:txBody>
                  <a:tcPr marL="68580" marR="68580" marT="0" marB="0"/>
                </a:tc>
                <a:tc>
                  <a:txBody>
                    <a:bodyPr/>
                    <a:lstStyle/>
                    <a:p>
                      <a:pPr marL="0" indent="0" algn="l">
                        <a:buFont typeface="Arial" panose="020B0604020202020204" pitchFamily="34" charset="0"/>
                        <a:buNone/>
                      </a:pPr>
                      <a:r>
                        <a:rPr lang="en-US" sz="1200" b="0" dirty="0" smtClean="0">
                          <a:solidFill>
                            <a:schemeClr val="tx1"/>
                          </a:solidFill>
                          <a:latin typeface="+mj-lt"/>
                          <a:cs typeface="Arial" panose="020B0604020202020204" pitchFamily="34" charset="0"/>
                        </a:rPr>
                        <a:t> None</a:t>
                      </a:r>
                    </a:p>
                  </a:txBody>
                  <a:tcPr marL="68580" marR="68580" marT="0" marB="0"/>
                </a:tc>
              </a:tr>
              <a:tr h="376518">
                <a:tc>
                  <a:txBody>
                    <a:bodyPr/>
                    <a:lstStyle/>
                    <a:p>
                      <a:pPr marL="0" marR="0" lvl="2" indent="0" algn="l" defTabSz="957924" rtl="0" eaLnBrk="1" fontAlgn="auto" latinLnBrk="0" hangingPunct="1">
                        <a:lnSpc>
                          <a:spcPct val="100000"/>
                        </a:lnSpc>
                        <a:spcBef>
                          <a:spcPts val="0"/>
                        </a:spcBef>
                        <a:spcAft>
                          <a:spcPts val="0"/>
                        </a:spcAft>
                        <a:buClrTx/>
                        <a:buSzTx/>
                        <a:buFontTx/>
                        <a:buNone/>
                        <a:tabLst/>
                        <a:defRPr/>
                      </a:pPr>
                      <a:r>
                        <a:rPr lang="en-ZA" sz="1100" b="0" kern="1200" dirty="0" smtClean="0">
                          <a:solidFill>
                            <a:schemeClr val="tx1"/>
                          </a:solidFill>
                          <a:latin typeface="+mn-lt"/>
                          <a:ea typeface="+mn-ea"/>
                          <a:cs typeface="Arial" panose="020B0604020202020204" pitchFamily="34" charset="0"/>
                        </a:rPr>
                        <a:t>UNIQUECO PTY (LTD)</a:t>
                      </a:r>
                    </a:p>
                  </a:txBody>
                  <a:tcPr marL="111568" marR="111568" marT="45711" marB="45711"/>
                </a:tc>
                <a:tc>
                  <a:txBody>
                    <a:bodyPr/>
                    <a:lstStyle/>
                    <a:p>
                      <a:pPr marL="0" marR="0" algn="l">
                        <a:lnSpc>
                          <a:spcPct val="115000"/>
                        </a:lnSpc>
                        <a:spcBef>
                          <a:spcPts val="0"/>
                        </a:spcBef>
                        <a:spcAft>
                          <a:spcPts val="0"/>
                        </a:spcAft>
                      </a:pPr>
                      <a:r>
                        <a:rPr lang="en-US" sz="1100" b="0" dirty="0" smtClean="0">
                          <a:solidFill>
                            <a:schemeClr val="tx1"/>
                          </a:solidFill>
                          <a:effectLst/>
                          <a:latin typeface="+mn-lt"/>
                          <a:ea typeface="Times New Roman"/>
                          <a:cs typeface="Arial" panose="020B0604020202020204" pitchFamily="34" charset="0"/>
                        </a:rPr>
                        <a:t>Valuation Roll</a:t>
                      </a:r>
                      <a:endParaRPr lang="en-US" sz="1100" b="0" dirty="0">
                        <a:solidFill>
                          <a:schemeClr val="tx1"/>
                        </a:solidFill>
                        <a:effectLst/>
                        <a:latin typeface="+mn-lt"/>
                        <a:ea typeface="Times New Roman"/>
                        <a:cs typeface="Arial" panose="020B0604020202020204" pitchFamily="34" charset="0"/>
                      </a:endParaRPr>
                    </a:p>
                  </a:txBody>
                  <a:tcPr marL="68580" marR="68580" marT="0" marB="0"/>
                </a:tc>
                <a:tc>
                  <a:txBody>
                    <a:bodyPr/>
                    <a:lstStyle/>
                    <a:p>
                      <a:pPr algn="l"/>
                      <a:r>
                        <a:rPr lang="en-US" sz="1100" b="0" dirty="0" smtClean="0">
                          <a:solidFill>
                            <a:schemeClr val="tx1"/>
                          </a:solidFill>
                          <a:latin typeface="+mn-lt"/>
                          <a:cs typeface="Arial" panose="020B0604020202020204" pitchFamily="34" charset="0"/>
                        </a:rPr>
                        <a:t>Good</a:t>
                      </a:r>
                      <a:endParaRPr lang="en-US" sz="1100" b="0" dirty="0">
                        <a:solidFill>
                          <a:schemeClr val="tx1"/>
                        </a:solidFill>
                        <a:latin typeface="+mn-lt"/>
                        <a:cs typeface="Arial" panose="020B0604020202020204" pitchFamily="34" charset="0"/>
                      </a:endParaRPr>
                    </a:p>
                  </a:txBody>
                  <a:tcPr marT="45727" marB="45727"/>
                </a:tc>
                <a:tc>
                  <a:txBody>
                    <a:bodyPr/>
                    <a:lstStyle/>
                    <a:p>
                      <a:pPr algn="l">
                        <a:spcAft>
                          <a:spcPts val="400"/>
                        </a:spcAft>
                      </a:pPr>
                      <a:r>
                        <a:rPr lang="en-ZA" sz="1200" dirty="0" smtClean="0">
                          <a:solidFill>
                            <a:schemeClr val="tx1"/>
                          </a:solidFill>
                          <a:effectLst/>
                          <a:latin typeface="+mj-lt"/>
                          <a:ea typeface="Calibri" panose="020F0502020204030204" pitchFamily="34" charset="0"/>
                        </a:rPr>
                        <a:t>None</a:t>
                      </a:r>
                      <a:endParaRPr lang="en-ZA" sz="1200" dirty="0">
                        <a:solidFill>
                          <a:schemeClr val="tx1"/>
                        </a:solidFill>
                        <a:effectLst/>
                        <a:latin typeface="+mj-lt"/>
                        <a:ea typeface="Calibri" panose="020F0502020204030204" pitchFamily="34" charset="0"/>
                      </a:endParaRPr>
                    </a:p>
                  </a:txBody>
                  <a:tcPr marL="68580" marR="68580" marT="0" marB="0"/>
                </a:tc>
                <a:tc>
                  <a:txBody>
                    <a:bodyPr/>
                    <a:lstStyle/>
                    <a:p>
                      <a:pPr marL="0" indent="0" algn="l">
                        <a:buFont typeface="Arial" panose="020B0604020202020204" pitchFamily="34" charset="0"/>
                        <a:buNone/>
                      </a:pPr>
                      <a:r>
                        <a:rPr lang="en-US" sz="1200" b="0" dirty="0" smtClean="0">
                          <a:solidFill>
                            <a:schemeClr val="tx1"/>
                          </a:solidFill>
                          <a:latin typeface="+mj-lt"/>
                          <a:cs typeface="Arial" panose="020B0604020202020204" pitchFamily="34" charset="0"/>
                        </a:rPr>
                        <a:t> None</a:t>
                      </a:r>
                    </a:p>
                  </a:txBody>
                  <a:tcPr marL="68580" marR="68580" marT="0" marB="0"/>
                </a:tc>
              </a:tr>
            </a:tbl>
          </a:graphicData>
        </a:graphic>
      </p:graphicFrame>
    </p:spTree>
    <p:extLst>
      <p:ext uri="{BB962C8B-B14F-4D97-AF65-F5344CB8AC3E}">
        <p14:creationId xmlns:p14="http://schemas.microsoft.com/office/powerpoint/2010/main" val="699523331"/>
      </p:ext>
    </p:extLst>
  </p:cSld>
  <p:clrMapOvr>
    <a:masterClrMapping/>
  </p:clrMapOvr>
  <p:transition spd="slow">
    <p:fade/>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01BCFC26-62B4-4113-B485-962636936649}" type="slidenum">
              <a:rPr lang="en-US" smtClean="0"/>
              <a:pPr/>
              <a:t>52</a:t>
            </a:fld>
            <a:endParaRPr lang="en-US"/>
          </a:p>
        </p:txBody>
      </p:sp>
      <p:sp>
        <p:nvSpPr>
          <p:cNvPr id="3" name="Rectangle 2"/>
          <p:cNvSpPr/>
          <p:nvPr/>
        </p:nvSpPr>
        <p:spPr>
          <a:xfrm>
            <a:off x="3048000" y="1905506"/>
            <a:ext cx="6096000" cy="3046988"/>
          </a:xfrm>
          <a:prstGeom prst="rect">
            <a:avLst/>
          </a:prstGeom>
        </p:spPr>
        <p:txBody>
          <a:bodyPr>
            <a:spAutoFit/>
          </a:bodyPr>
          <a:lstStyle/>
          <a:p>
            <a:pPr lvl="0" algn="ctr"/>
            <a:r>
              <a:rPr lang="en-US" sz="9600" u="sng" dirty="0">
                <a:solidFill>
                  <a:prstClr val="black"/>
                </a:solidFill>
                <a:latin typeface="Arial" panose="020B0604020202020204" pitchFamily="34" charset="0"/>
                <a:cs typeface="Arial" panose="020B0604020202020204" pitchFamily="34" charset="0"/>
              </a:rPr>
              <a:t>THANK YOU</a:t>
            </a:r>
          </a:p>
        </p:txBody>
      </p:sp>
      <p:sp>
        <p:nvSpPr>
          <p:cNvPr id="4" name="TextBox 3"/>
          <p:cNvSpPr txBox="1"/>
          <p:nvPr/>
        </p:nvSpPr>
        <p:spPr>
          <a:xfrm>
            <a:off x="6549940" y="39826"/>
            <a:ext cx="3982029" cy="646331"/>
          </a:xfrm>
          <a:prstGeom prst="rect">
            <a:avLst/>
          </a:prstGeom>
          <a:solidFill>
            <a:srgbClr val="92D050"/>
          </a:solidFill>
        </p:spPr>
        <p:txBody>
          <a:bodyPr wrap="square" rtlCol="0">
            <a:spAutoFit/>
          </a:bodyPr>
          <a:lstStyle/>
          <a:p>
            <a:pPr algn="ctr"/>
            <a:r>
              <a:rPr lang="en-US" b="1" dirty="0" smtClean="0">
                <a:solidFill>
                  <a:srgbClr val="002060"/>
                </a:solidFill>
              </a:rPr>
              <a:t>EPMLM 2015/2016 ANNUAL PERFORMANCE </a:t>
            </a:r>
            <a:endParaRPr lang="en-US" b="1" dirty="0">
              <a:solidFill>
                <a:srgbClr val="002060"/>
              </a:solidFill>
            </a:endParaRPr>
          </a:p>
        </p:txBody>
      </p:sp>
      <p:pic>
        <p:nvPicPr>
          <p:cNvPr id="5"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245913" y="-90860"/>
            <a:ext cx="914400" cy="703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66928751"/>
      </p:ext>
    </p:extLst>
  </p:cSld>
  <p:clrMapOvr>
    <a:masterClrMapping/>
  </p:clrMapOvr>
  <p:transition spd="slow">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057400" y="914400"/>
            <a:ext cx="8458200" cy="1477328"/>
          </a:xfrm>
          <a:prstGeom prst="rect">
            <a:avLst/>
          </a:prstGeom>
        </p:spPr>
        <p:txBody>
          <a:bodyPr wrap="square">
            <a:spAutoFit/>
          </a:bodyPr>
          <a:lstStyle/>
          <a:p>
            <a:endParaRPr lang="en-US" dirty="0">
              <a:solidFill>
                <a:prstClr val="black"/>
              </a:solidFill>
              <a:latin typeface="Arial" panose="020B0604020202020204" pitchFamily="34" charset="0"/>
              <a:cs typeface="Arial" panose="020B0604020202020204" pitchFamily="34" charset="0"/>
            </a:endParaRPr>
          </a:p>
          <a:p>
            <a:pPr>
              <a:defRPr/>
            </a:pPr>
            <a:r>
              <a:rPr lang="en-ZA" altLang="en-US" u="sng" dirty="0">
                <a:solidFill>
                  <a:prstClr val="black"/>
                </a:solidFill>
                <a:latin typeface="Agency FB" panose="020B0503020202020204" pitchFamily="34" charset="0"/>
                <a:cs typeface="Arial" panose="020B0604020202020204" pitchFamily="34" charset="0"/>
              </a:rPr>
              <a:t>PROGRESS ON AG MATTERS</a:t>
            </a:r>
          </a:p>
          <a:p>
            <a:pPr>
              <a:defRPr/>
            </a:pPr>
            <a:endParaRPr lang="en-ZA" altLang="en-US" u="sng" dirty="0">
              <a:solidFill>
                <a:prstClr val="black"/>
              </a:solidFill>
              <a:latin typeface="Arial" panose="020B0604020202020204" pitchFamily="34" charset="0"/>
              <a:cs typeface="Arial" panose="020B0604020202020204" pitchFamily="34" charset="0"/>
            </a:endParaRPr>
          </a:p>
          <a:p>
            <a:pPr>
              <a:defRPr/>
            </a:pPr>
            <a:endParaRPr lang="en-ZA" altLang="en-US" u="sng" dirty="0">
              <a:solidFill>
                <a:prstClr val="black"/>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en-US" b="1" dirty="0">
              <a:solidFill>
                <a:prstClr val="black"/>
              </a:solidFill>
              <a:latin typeface="Arial" panose="020B0604020202020204" pitchFamily="34" charset="0"/>
              <a:cs typeface="Arial" panose="020B0604020202020204" pitchFamily="34" charset="0"/>
            </a:endParaRPr>
          </a:p>
        </p:txBody>
      </p:sp>
      <p:sp>
        <p:nvSpPr>
          <p:cNvPr id="5" name="TextBox 4"/>
          <p:cNvSpPr txBox="1"/>
          <p:nvPr/>
        </p:nvSpPr>
        <p:spPr>
          <a:xfrm>
            <a:off x="6096000" y="1"/>
            <a:ext cx="3733800" cy="646331"/>
          </a:xfrm>
          <a:prstGeom prst="rect">
            <a:avLst/>
          </a:prstGeom>
          <a:solidFill>
            <a:srgbClr val="92D050"/>
          </a:solidFill>
        </p:spPr>
        <p:txBody>
          <a:bodyPr wrap="square" rtlCol="0">
            <a:spAutoFit/>
          </a:bodyPr>
          <a:lstStyle/>
          <a:p>
            <a:pPr algn="ctr"/>
            <a:r>
              <a:rPr lang="en-US" b="1" dirty="0" smtClean="0">
                <a:solidFill>
                  <a:srgbClr val="002060"/>
                </a:solidFill>
              </a:rPr>
              <a:t>EPMLM </a:t>
            </a:r>
            <a:r>
              <a:rPr lang="en-US" b="1" dirty="0">
                <a:solidFill>
                  <a:srgbClr val="002060"/>
                </a:solidFill>
              </a:rPr>
              <a:t>2015/2016 </a:t>
            </a:r>
            <a:r>
              <a:rPr lang="en-US" b="1" dirty="0" smtClean="0">
                <a:solidFill>
                  <a:srgbClr val="002060"/>
                </a:solidFill>
              </a:rPr>
              <a:t>ANNUAL PERFORMANCE  REVIEW</a:t>
            </a:r>
            <a:endParaRPr lang="en-US" b="1" dirty="0">
              <a:solidFill>
                <a:srgbClr val="002060"/>
              </a:solidFill>
            </a:endParaRPr>
          </a:p>
        </p:txBody>
      </p:sp>
      <p:sp>
        <p:nvSpPr>
          <p:cNvPr id="6" name="TextBox 5"/>
          <p:cNvSpPr txBox="1"/>
          <p:nvPr/>
        </p:nvSpPr>
        <p:spPr>
          <a:xfrm>
            <a:off x="1752600" y="138499"/>
            <a:ext cx="4343400" cy="369332"/>
          </a:xfrm>
          <a:prstGeom prst="rect">
            <a:avLst/>
          </a:prstGeom>
          <a:solidFill>
            <a:srgbClr val="92D050"/>
          </a:solidFill>
        </p:spPr>
        <p:txBody>
          <a:bodyPr wrap="square" rtlCol="0">
            <a:spAutoFit/>
          </a:bodyPr>
          <a:lstStyle/>
          <a:p>
            <a:pPr algn="ctr"/>
            <a:r>
              <a:rPr lang="en-US" b="1" dirty="0">
                <a:solidFill>
                  <a:srgbClr val="002060"/>
                </a:solidFill>
              </a:rPr>
              <a:t>MUNICIPAL MANAGER’S OVERVIEW </a:t>
            </a:r>
          </a:p>
        </p:txBody>
      </p:sp>
      <p:pic>
        <p:nvPicPr>
          <p:cNvPr id="20482"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829800" y="14786"/>
            <a:ext cx="838200" cy="627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4" name="Table 3"/>
          <p:cNvGraphicFramePr>
            <a:graphicFrameLocks noGrp="1"/>
          </p:cNvGraphicFramePr>
          <p:nvPr>
            <p:extLst>
              <p:ext uri="{D42A27DB-BD31-4B8C-83A1-F6EECF244321}">
                <p14:modId xmlns:p14="http://schemas.microsoft.com/office/powerpoint/2010/main" val="202973658"/>
              </p:ext>
            </p:extLst>
          </p:nvPr>
        </p:nvGraphicFramePr>
        <p:xfrm>
          <a:off x="1640540" y="1828800"/>
          <a:ext cx="9359156" cy="1889570"/>
        </p:xfrm>
        <a:graphic>
          <a:graphicData uri="http://schemas.openxmlformats.org/drawingml/2006/table">
            <a:tbl>
              <a:tblPr firstRow="1" bandRow="1">
                <a:tableStyleId>{5C22544A-7EE6-4342-B048-85BDC9FD1C3A}</a:tableStyleId>
              </a:tblPr>
              <a:tblGrid>
                <a:gridCol w="2339789"/>
                <a:gridCol w="2339789"/>
                <a:gridCol w="2339789"/>
                <a:gridCol w="2339789"/>
              </a:tblGrid>
              <a:tr h="571500">
                <a:tc>
                  <a:txBody>
                    <a:bodyPr/>
                    <a:lstStyle/>
                    <a:p>
                      <a:r>
                        <a:rPr lang="en-ZA" sz="2000" dirty="0" smtClean="0">
                          <a:solidFill>
                            <a:schemeClr val="tx1"/>
                          </a:solidFill>
                          <a:latin typeface="Arial" panose="020B0604020202020204" pitchFamily="34" charset="0"/>
                          <a:cs typeface="Arial" panose="020B0604020202020204" pitchFamily="34" charset="0"/>
                        </a:rPr>
                        <a:t>Number</a:t>
                      </a:r>
                      <a:r>
                        <a:rPr lang="en-ZA" sz="2000" baseline="0" dirty="0" smtClean="0">
                          <a:solidFill>
                            <a:schemeClr val="tx1"/>
                          </a:solidFill>
                          <a:latin typeface="Arial" panose="020B0604020202020204" pitchFamily="34" charset="0"/>
                          <a:cs typeface="Arial" panose="020B0604020202020204" pitchFamily="34" charset="0"/>
                        </a:rPr>
                        <a:t>  issues</a:t>
                      </a:r>
                    </a:p>
                    <a:p>
                      <a:r>
                        <a:rPr lang="en-ZA" sz="2000" baseline="0" dirty="0" smtClean="0">
                          <a:solidFill>
                            <a:schemeClr val="tx1"/>
                          </a:solidFill>
                          <a:latin typeface="Arial" panose="020B0604020202020204" pitchFamily="34" charset="0"/>
                          <a:cs typeface="Arial" panose="020B0604020202020204" pitchFamily="34" charset="0"/>
                        </a:rPr>
                        <a:t>Raised</a:t>
                      </a:r>
                      <a:endParaRPr lang="en-ZA" sz="2000" dirty="0">
                        <a:solidFill>
                          <a:schemeClr val="tx1"/>
                        </a:solidFill>
                        <a:latin typeface="Arial" panose="020B0604020202020204" pitchFamily="34" charset="0"/>
                        <a:cs typeface="Arial" panose="020B0604020202020204" pitchFamily="34" charset="0"/>
                      </a:endParaRPr>
                    </a:p>
                  </a:txBody>
                  <a:tcPr marT="45671" marB="45671"/>
                </a:tc>
                <a:tc>
                  <a:txBody>
                    <a:bodyPr/>
                    <a:lstStyle/>
                    <a:p>
                      <a:r>
                        <a:rPr lang="en-ZA" sz="2000" dirty="0" smtClean="0">
                          <a:solidFill>
                            <a:schemeClr val="tx1"/>
                          </a:solidFill>
                          <a:latin typeface="Arial" panose="020B0604020202020204" pitchFamily="34" charset="0"/>
                          <a:cs typeface="Arial" panose="020B0604020202020204" pitchFamily="34" charset="0"/>
                        </a:rPr>
                        <a:t>Number of</a:t>
                      </a:r>
                      <a:r>
                        <a:rPr lang="en-ZA" sz="2000" baseline="0" dirty="0" smtClean="0">
                          <a:solidFill>
                            <a:schemeClr val="tx1"/>
                          </a:solidFill>
                          <a:latin typeface="Arial" panose="020B0604020202020204" pitchFamily="34" charset="0"/>
                          <a:cs typeface="Arial" panose="020B0604020202020204" pitchFamily="34" charset="0"/>
                        </a:rPr>
                        <a:t> issues resolved</a:t>
                      </a:r>
                      <a:endParaRPr lang="en-ZA" sz="2000" dirty="0">
                        <a:solidFill>
                          <a:schemeClr val="tx1"/>
                        </a:solidFill>
                        <a:latin typeface="Arial" panose="020B0604020202020204" pitchFamily="34" charset="0"/>
                        <a:cs typeface="Arial" panose="020B0604020202020204" pitchFamily="34" charset="0"/>
                      </a:endParaRPr>
                    </a:p>
                  </a:txBody>
                  <a:tcPr marT="45671" marB="45671"/>
                </a:tc>
                <a:tc>
                  <a:txBody>
                    <a:bodyPr/>
                    <a:lstStyle/>
                    <a:p>
                      <a:r>
                        <a:rPr lang="en-ZA" sz="2000" dirty="0" smtClean="0">
                          <a:solidFill>
                            <a:schemeClr val="tx1"/>
                          </a:solidFill>
                          <a:latin typeface="Arial" panose="020B0604020202020204" pitchFamily="34" charset="0"/>
                          <a:cs typeface="Arial" panose="020B0604020202020204" pitchFamily="34" charset="0"/>
                        </a:rPr>
                        <a:t>Number</a:t>
                      </a:r>
                      <a:r>
                        <a:rPr lang="en-ZA" sz="2000" baseline="0" dirty="0" smtClean="0">
                          <a:solidFill>
                            <a:schemeClr val="tx1"/>
                          </a:solidFill>
                          <a:latin typeface="Arial" panose="020B0604020202020204" pitchFamily="34" charset="0"/>
                          <a:cs typeface="Arial" panose="020B0604020202020204" pitchFamily="34" charset="0"/>
                        </a:rPr>
                        <a:t> of issues outstanding</a:t>
                      </a:r>
                      <a:endParaRPr lang="en-ZA" sz="2000" dirty="0">
                        <a:solidFill>
                          <a:schemeClr val="tx1"/>
                        </a:solidFill>
                        <a:latin typeface="Arial" panose="020B0604020202020204" pitchFamily="34" charset="0"/>
                        <a:cs typeface="Arial" panose="020B0604020202020204" pitchFamily="34" charset="0"/>
                      </a:endParaRPr>
                    </a:p>
                  </a:txBody>
                  <a:tcPr marT="45671" marB="45671"/>
                </a:tc>
                <a:tc>
                  <a:txBody>
                    <a:bodyPr/>
                    <a:lstStyle/>
                    <a:p>
                      <a:r>
                        <a:rPr lang="en-ZA" sz="2000" dirty="0" smtClean="0">
                          <a:solidFill>
                            <a:schemeClr val="tx1"/>
                          </a:solidFill>
                          <a:latin typeface="Arial" panose="020B0604020202020204" pitchFamily="34" charset="0"/>
                          <a:cs typeface="Arial" panose="020B0604020202020204" pitchFamily="34" charset="0"/>
                        </a:rPr>
                        <a:t>Top 3 issues raised</a:t>
                      </a:r>
                      <a:endParaRPr lang="en-ZA" sz="2000" dirty="0">
                        <a:solidFill>
                          <a:schemeClr val="tx1"/>
                        </a:solidFill>
                        <a:latin typeface="Arial" panose="020B0604020202020204" pitchFamily="34" charset="0"/>
                        <a:cs typeface="Arial" panose="020B0604020202020204" pitchFamily="34" charset="0"/>
                      </a:endParaRPr>
                    </a:p>
                  </a:txBody>
                  <a:tcPr marT="45671" marB="45671"/>
                </a:tc>
              </a:tr>
              <a:tr h="571500">
                <a:tc>
                  <a:txBody>
                    <a:bodyPr/>
                    <a:lstStyle/>
                    <a:p>
                      <a:r>
                        <a:rPr lang="en-US" sz="1800" dirty="0" smtClean="0">
                          <a:solidFill>
                            <a:schemeClr val="tx1"/>
                          </a:solidFill>
                          <a:latin typeface="Arial" panose="020B0604020202020204" pitchFamily="34" charset="0"/>
                          <a:cs typeface="Arial" panose="020B0604020202020204" pitchFamily="34" charset="0"/>
                        </a:rPr>
                        <a:t>137</a:t>
                      </a:r>
                      <a:endParaRPr lang="en-US" sz="1800" dirty="0">
                        <a:solidFill>
                          <a:schemeClr val="tx1"/>
                        </a:solidFill>
                        <a:latin typeface="Arial" panose="020B0604020202020204" pitchFamily="34" charset="0"/>
                        <a:cs typeface="Arial" panose="020B0604020202020204" pitchFamily="34" charset="0"/>
                      </a:endParaRPr>
                    </a:p>
                  </a:txBody>
                  <a:tcPr marT="45674" marB="45674"/>
                </a:tc>
                <a:tc>
                  <a:txBody>
                    <a:bodyPr/>
                    <a:lstStyle/>
                    <a:p>
                      <a:r>
                        <a:rPr lang="en-US" sz="1800" dirty="0" smtClean="0">
                          <a:solidFill>
                            <a:schemeClr val="tx1"/>
                          </a:solidFill>
                          <a:latin typeface="Arial" panose="020B0604020202020204" pitchFamily="34" charset="0"/>
                          <a:cs typeface="Arial" panose="020B0604020202020204" pitchFamily="34" charset="0"/>
                        </a:rPr>
                        <a:t>99</a:t>
                      </a:r>
                      <a:endParaRPr lang="en-US" sz="1800" dirty="0">
                        <a:solidFill>
                          <a:schemeClr val="tx1"/>
                        </a:solidFill>
                        <a:latin typeface="Arial" panose="020B0604020202020204" pitchFamily="34" charset="0"/>
                        <a:cs typeface="Arial" panose="020B0604020202020204" pitchFamily="34" charset="0"/>
                      </a:endParaRPr>
                    </a:p>
                  </a:txBody>
                  <a:tcPr marT="45674" marB="45674"/>
                </a:tc>
                <a:tc>
                  <a:txBody>
                    <a:bodyPr/>
                    <a:lstStyle/>
                    <a:p>
                      <a:r>
                        <a:rPr lang="en-US" sz="1800" dirty="0" smtClean="0">
                          <a:solidFill>
                            <a:schemeClr val="tx1"/>
                          </a:solidFill>
                          <a:latin typeface="Arial" panose="020B0604020202020204" pitchFamily="34" charset="0"/>
                          <a:cs typeface="Arial" panose="020B0604020202020204" pitchFamily="34" charset="0"/>
                        </a:rPr>
                        <a:t>38</a:t>
                      </a:r>
                      <a:endParaRPr lang="en-US" sz="1800" dirty="0">
                        <a:solidFill>
                          <a:schemeClr val="tx1"/>
                        </a:solidFill>
                        <a:latin typeface="Arial" panose="020B0604020202020204" pitchFamily="34" charset="0"/>
                        <a:cs typeface="Arial" panose="020B0604020202020204" pitchFamily="34" charset="0"/>
                      </a:endParaRPr>
                    </a:p>
                  </a:txBody>
                  <a:tcPr marT="45674" marB="45674"/>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ZA" sz="1800" b="0" i="0" u="none" strike="noStrike" kern="1200" cap="none" spc="0" normalizeH="0" baseline="0" noProof="0" dirty="0" smtClean="0">
                          <a:ln>
                            <a:noFill/>
                          </a:ln>
                          <a:solidFill>
                            <a:prstClr val="black"/>
                          </a:solidFill>
                          <a:effectLst/>
                          <a:uLnTx/>
                          <a:uFillTx/>
                          <a:latin typeface="Agency FB" panose="020B0503020202020204" pitchFamily="34" charset="0"/>
                        </a:rPr>
                        <a:t>Asset Register</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ZA" sz="1800" b="0" i="0" u="none" strike="noStrike" kern="1200" cap="none" spc="0" normalizeH="0" baseline="0" noProof="0" dirty="0" smtClean="0">
                          <a:ln>
                            <a:noFill/>
                          </a:ln>
                          <a:solidFill>
                            <a:prstClr val="black"/>
                          </a:solidFill>
                          <a:effectLst/>
                          <a:uLnTx/>
                          <a:uFillTx/>
                          <a:latin typeface="Agency FB" panose="020B0503020202020204" pitchFamily="34" charset="0"/>
                        </a:rPr>
                        <a:t>Revenue</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ZA" sz="1800" b="0" i="0" u="none" strike="noStrike" kern="1200" cap="none" spc="0" normalizeH="0" baseline="0" noProof="0" dirty="0" smtClean="0">
                          <a:ln>
                            <a:noFill/>
                          </a:ln>
                          <a:solidFill>
                            <a:prstClr val="black"/>
                          </a:solidFill>
                          <a:effectLst/>
                          <a:uLnTx/>
                          <a:uFillTx/>
                          <a:latin typeface="Agency FB" panose="020B0503020202020204" pitchFamily="34" charset="0"/>
                        </a:rPr>
                        <a:t>Annual Financial Statements</a:t>
                      </a:r>
                    </a:p>
                  </a:txBody>
                  <a:tcPr marT="45674" marB="45674"/>
                </a:tc>
              </a:tr>
            </a:tbl>
          </a:graphicData>
        </a:graphic>
      </p:graphicFrame>
      <p:sp>
        <p:nvSpPr>
          <p:cNvPr id="2" name="Slide Number Placeholder 1"/>
          <p:cNvSpPr>
            <a:spLocks noGrp="1"/>
          </p:cNvSpPr>
          <p:nvPr>
            <p:ph type="sldNum" sz="quarter" idx="12"/>
          </p:nvPr>
        </p:nvSpPr>
        <p:spPr/>
        <p:txBody>
          <a:bodyPr/>
          <a:lstStyle/>
          <a:p>
            <a:fld id="{01BCFC26-62B4-4113-B485-962636936649}" type="slidenum">
              <a:rPr lang="en-US" smtClean="0"/>
              <a:pPr/>
              <a:t>6</a:t>
            </a:fld>
            <a:endParaRPr lang="en-US"/>
          </a:p>
        </p:txBody>
      </p:sp>
    </p:spTree>
    <p:extLst>
      <p:ext uri="{BB962C8B-B14F-4D97-AF65-F5344CB8AC3E}">
        <p14:creationId xmlns:p14="http://schemas.microsoft.com/office/powerpoint/2010/main" val="580331332"/>
      </p:ext>
    </p:extLst>
  </p:cSld>
  <p:clrMapOvr>
    <a:masterClrMapping/>
  </p:clrMapOvr>
  <p:transition spd="slow">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idx="4294967295"/>
          </p:nvPr>
        </p:nvSpPr>
        <p:spPr>
          <a:xfrm>
            <a:off x="0" y="274638"/>
            <a:ext cx="10972800" cy="1143000"/>
          </a:xfrm>
        </p:spPr>
        <p:txBody>
          <a:bodyPr/>
          <a:lstStyle/>
          <a:p>
            <a:pPr eaLnBrk="1" hangingPunct="1"/>
            <a:r>
              <a:rPr lang="en-ZA" altLang="en-US" smtClean="0">
                <a:latin typeface="Arial" panose="020B0604020202020204" pitchFamily="34" charset="0"/>
                <a:cs typeface="Arial" panose="020B0604020202020204" pitchFamily="34" charset="0"/>
              </a:rPr>
              <a:t>  </a:t>
            </a:r>
          </a:p>
        </p:txBody>
      </p:sp>
      <p:graphicFrame>
        <p:nvGraphicFramePr>
          <p:cNvPr id="2" name="Content Placeholder 1"/>
          <p:cNvGraphicFramePr>
            <a:graphicFrameLocks noGrp="1"/>
          </p:cNvGraphicFramePr>
          <p:nvPr>
            <p:ph idx="4294967295"/>
            <p:extLst>
              <p:ext uri="{D42A27DB-BD31-4B8C-83A1-F6EECF244321}">
                <p14:modId xmlns:p14="http://schemas.microsoft.com/office/powerpoint/2010/main" val="3747497233"/>
              </p:ext>
            </p:extLst>
          </p:nvPr>
        </p:nvGraphicFramePr>
        <p:xfrm>
          <a:off x="772732" y="927281"/>
          <a:ext cx="10676585" cy="5344727"/>
        </p:xfrm>
        <a:graphic>
          <a:graphicData uri="http://schemas.openxmlformats.org/drawingml/2006/table">
            <a:tbl>
              <a:tblPr firstRow="1" bandRow="1">
                <a:tableStyleId>{5C22544A-7EE6-4342-B048-85BDC9FD1C3A}</a:tableStyleId>
              </a:tblPr>
              <a:tblGrid>
                <a:gridCol w="4713538"/>
                <a:gridCol w="1465122"/>
                <a:gridCol w="966980"/>
                <a:gridCol w="1201400"/>
                <a:gridCol w="1098841"/>
                <a:gridCol w="1230704"/>
              </a:tblGrid>
              <a:tr h="577041">
                <a:tc>
                  <a:txBody>
                    <a:bodyPr/>
                    <a:lstStyle/>
                    <a:p>
                      <a:pPr algn="l">
                        <a:lnSpc>
                          <a:spcPct val="115000"/>
                        </a:lnSpc>
                        <a:spcAft>
                          <a:spcPts val="0"/>
                        </a:spcAft>
                      </a:pPr>
                      <a:r>
                        <a:rPr lang="en-ZA" sz="1600" b="1" kern="1200" dirty="0">
                          <a:solidFill>
                            <a:schemeClr val="tx1"/>
                          </a:solidFill>
                          <a:effectLst/>
                          <a:latin typeface="Agency FB" panose="020B0503020202020204" pitchFamily="34" charset="0"/>
                          <a:ea typeface="Times New Roman" panose="02020603050405020304" pitchFamily="18" charset="0"/>
                        </a:rPr>
                        <a:t>KPA</a:t>
                      </a:r>
                      <a:endParaRPr lang="en-ZA" sz="1600" dirty="0">
                        <a:solidFill>
                          <a:schemeClr val="tx1"/>
                        </a:solidFill>
                        <a:effectLst/>
                        <a:latin typeface="Arial" panose="020B0604020202020204" pitchFamily="34" charset="0"/>
                        <a:ea typeface="Calibri" panose="020F0502020204030204" pitchFamily="34" charset="0"/>
                      </a:endParaRPr>
                    </a:p>
                  </a:txBody>
                  <a:tcPr/>
                </a:tc>
                <a:tc>
                  <a:txBody>
                    <a:bodyPr/>
                    <a:lstStyle/>
                    <a:p>
                      <a:pPr algn="l">
                        <a:lnSpc>
                          <a:spcPct val="115000"/>
                        </a:lnSpc>
                        <a:spcAft>
                          <a:spcPts val="0"/>
                        </a:spcAft>
                      </a:pPr>
                      <a:r>
                        <a:rPr lang="en-ZA" sz="1600" b="1" kern="1200">
                          <a:solidFill>
                            <a:schemeClr val="tx1"/>
                          </a:solidFill>
                          <a:effectLst/>
                          <a:latin typeface="Agency FB" panose="020B0503020202020204" pitchFamily="34" charset="0"/>
                          <a:ea typeface="Times New Roman" panose="02020603050405020304" pitchFamily="18" charset="0"/>
                        </a:rPr>
                        <a:t>Number of KPI’s</a:t>
                      </a:r>
                      <a:endParaRPr lang="en-ZA" sz="1600">
                        <a:solidFill>
                          <a:schemeClr val="tx1"/>
                        </a:solidFill>
                        <a:effectLst/>
                        <a:latin typeface="Arial" panose="020B0604020202020204" pitchFamily="34" charset="0"/>
                        <a:ea typeface="Calibri" panose="020F0502020204030204" pitchFamily="34" charset="0"/>
                      </a:endParaRPr>
                    </a:p>
                  </a:txBody>
                  <a:tcPr/>
                </a:tc>
                <a:tc>
                  <a:txBody>
                    <a:bodyPr/>
                    <a:lstStyle/>
                    <a:p>
                      <a:pPr algn="l">
                        <a:lnSpc>
                          <a:spcPct val="115000"/>
                        </a:lnSpc>
                        <a:spcAft>
                          <a:spcPts val="0"/>
                        </a:spcAft>
                      </a:pPr>
                      <a:r>
                        <a:rPr lang="en-ZA" sz="1600" b="1" kern="1200">
                          <a:solidFill>
                            <a:schemeClr val="tx1"/>
                          </a:solidFill>
                          <a:effectLst/>
                          <a:latin typeface="Agency FB" panose="020B0503020202020204" pitchFamily="34" charset="0"/>
                          <a:ea typeface="Times New Roman" panose="02020603050405020304" pitchFamily="18" charset="0"/>
                        </a:rPr>
                        <a:t>Achieved</a:t>
                      </a:r>
                      <a:endParaRPr lang="en-ZA" sz="1600">
                        <a:solidFill>
                          <a:schemeClr val="tx1"/>
                        </a:solidFill>
                        <a:effectLst/>
                        <a:latin typeface="Arial" panose="020B0604020202020204" pitchFamily="34" charset="0"/>
                        <a:ea typeface="Calibri" panose="020F0502020204030204" pitchFamily="34" charset="0"/>
                      </a:endParaRPr>
                    </a:p>
                  </a:txBody>
                  <a:tcPr/>
                </a:tc>
                <a:tc>
                  <a:txBody>
                    <a:bodyPr/>
                    <a:lstStyle/>
                    <a:p>
                      <a:pPr algn="l">
                        <a:lnSpc>
                          <a:spcPct val="115000"/>
                        </a:lnSpc>
                        <a:spcAft>
                          <a:spcPts val="0"/>
                        </a:spcAft>
                      </a:pPr>
                      <a:r>
                        <a:rPr lang="en-ZA" sz="1600" b="1" kern="1200">
                          <a:solidFill>
                            <a:schemeClr val="tx1"/>
                          </a:solidFill>
                          <a:effectLst/>
                          <a:latin typeface="Agency FB" panose="020B0503020202020204" pitchFamily="34" charset="0"/>
                          <a:ea typeface="Times New Roman" panose="02020603050405020304" pitchFamily="18" charset="0"/>
                        </a:rPr>
                        <a:t>Not Achieved </a:t>
                      </a:r>
                      <a:endParaRPr lang="en-ZA" sz="1600">
                        <a:solidFill>
                          <a:schemeClr val="tx1"/>
                        </a:solidFill>
                        <a:effectLst/>
                        <a:latin typeface="Arial" panose="020B0604020202020204" pitchFamily="34" charset="0"/>
                        <a:ea typeface="Calibri" panose="020F0502020204030204" pitchFamily="34" charset="0"/>
                      </a:endParaRPr>
                    </a:p>
                  </a:txBody>
                  <a:tcPr/>
                </a:tc>
                <a:tc>
                  <a:txBody>
                    <a:bodyPr/>
                    <a:lstStyle/>
                    <a:p>
                      <a:pPr algn="l">
                        <a:lnSpc>
                          <a:spcPct val="115000"/>
                        </a:lnSpc>
                        <a:spcAft>
                          <a:spcPts val="0"/>
                        </a:spcAft>
                      </a:pPr>
                      <a:r>
                        <a:rPr lang="en-ZA" sz="1600" b="1" kern="1200">
                          <a:solidFill>
                            <a:schemeClr val="tx1"/>
                          </a:solidFill>
                          <a:effectLst/>
                          <a:latin typeface="Agency FB" panose="020B0503020202020204" pitchFamily="34" charset="0"/>
                          <a:ea typeface="Times New Roman" panose="02020603050405020304" pitchFamily="18" charset="0"/>
                        </a:rPr>
                        <a:t>% Achieved</a:t>
                      </a:r>
                      <a:endParaRPr lang="en-ZA" sz="1600">
                        <a:solidFill>
                          <a:schemeClr val="tx1"/>
                        </a:solidFill>
                        <a:effectLst/>
                        <a:latin typeface="Arial" panose="020B0604020202020204" pitchFamily="34" charset="0"/>
                        <a:ea typeface="Calibri" panose="020F0502020204030204" pitchFamily="34" charset="0"/>
                      </a:endParaRPr>
                    </a:p>
                  </a:txBody>
                  <a:tcPr/>
                </a:tc>
                <a:tc>
                  <a:txBody>
                    <a:bodyPr/>
                    <a:lstStyle/>
                    <a:p>
                      <a:pPr algn="l">
                        <a:lnSpc>
                          <a:spcPct val="115000"/>
                        </a:lnSpc>
                        <a:spcAft>
                          <a:spcPts val="0"/>
                        </a:spcAft>
                      </a:pPr>
                      <a:r>
                        <a:rPr lang="en-ZA" sz="1600" b="1" kern="1200" dirty="0">
                          <a:solidFill>
                            <a:schemeClr val="tx1"/>
                          </a:solidFill>
                          <a:effectLst/>
                          <a:latin typeface="Agency FB" panose="020B0503020202020204" pitchFamily="34" charset="0"/>
                          <a:ea typeface="Times New Roman" panose="02020603050405020304" pitchFamily="18" charset="0"/>
                        </a:rPr>
                        <a:t>% Not Achieved</a:t>
                      </a:r>
                      <a:endParaRPr lang="en-ZA" sz="1600" dirty="0">
                        <a:solidFill>
                          <a:schemeClr val="tx1"/>
                        </a:solidFill>
                        <a:effectLst/>
                        <a:latin typeface="Arial" panose="020B0604020202020204" pitchFamily="34" charset="0"/>
                        <a:ea typeface="Calibri" panose="020F0502020204030204" pitchFamily="34" charset="0"/>
                      </a:endParaRPr>
                    </a:p>
                  </a:txBody>
                  <a:tcPr marL="0" marR="0" marT="0" marB="0"/>
                </a:tc>
              </a:tr>
              <a:tr h="577041">
                <a:tc>
                  <a:txBody>
                    <a:bodyPr/>
                    <a:lstStyle/>
                    <a:p>
                      <a:pPr algn="l">
                        <a:lnSpc>
                          <a:spcPct val="115000"/>
                        </a:lnSpc>
                        <a:spcAft>
                          <a:spcPts val="0"/>
                        </a:spcAft>
                      </a:pPr>
                      <a:r>
                        <a:rPr lang="en-ZA" sz="1600" kern="1200" dirty="0">
                          <a:solidFill>
                            <a:srgbClr val="000000"/>
                          </a:solidFill>
                          <a:effectLst/>
                          <a:latin typeface="Agency FB" panose="020B0503020202020204" pitchFamily="34" charset="0"/>
                          <a:ea typeface="Times New Roman" panose="02020603050405020304" pitchFamily="18" charset="0"/>
                        </a:rPr>
                        <a:t>KPA 1: Spatial Rationale</a:t>
                      </a:r>
                      <a:endParaRPr lang="en-ZA" sz="1600" dirty="0">
                        <a:effectLst/>
                        <a:latin typeface="Arial" panose="020B0604020202020204" pitchFamily="34" charset="0"/>
                        <a:ea typeface="Calibri" panose="020F0502020204030204" pitchFamily="34" charset="0"/>
                      </a:endParaRPr>
                    </a:p>
                  </a:txBody>
                  <a:tcPr/>
                </a:tc>
                <a:tc>
                  <a:txBody>
                    <a:bodyPr/>
                    <a:lstStyle/>
                    <a:p>
                      <a:pPr marL="0" marR="0" algn="l">
                        <a:lnSpc>
                          <a:spcPct val="115000"/>
                        </a:lnSpc>
                        <a:spcBef>
                          <a:spcPts val="0"/>
                        </a:spcBef>
                        <a:spcAft>
                          <a:spcPts val="0"/>
                        </a:spcAft>
                      </a:pPr>
                      <a:r>
                        <a:rPr lang="en-US" sz="1600" dirty="0">
                          <a:effectLst/>
                          <a:latin typeface="Agency FB" panose="020B0503020202020204" pitchFamily="34" charset="0"/>
                          <a:ea typeface="Calibri" panose="020F0502020204030204" pitchFamily="34" charset="0"/>
                          <a:cs typeface="Times New Roman" panose="02020603050405020304" pitchFamily="18" charset="0"/>
                        </a:rPr>
                        <a:t>09</a:t>
                      </a:r>
                    </a:p>
                  </a:txBody>
                  <a:tcPr marL="68580" marR="68580" marT="0" marB="0"/>
                </a:tc>
                <a:tc>
                  <a:txBody>
                    <a:bodyPr/>
                    <a:lstStyle/>
                    <a:p>
                      <a:pPr algn="l">
                        <a:lnSpc>
                          <a:spcPct val="115000"/>
                        </a:lnSpc>
                        <a:spcAft>
                          <a:spcPts val="0"/>
                        </a:spcAft>
                      </a:pPr>
                      <a:r>
                        <a:rPr lang="en-ZA" sz="1600" dirty="0" smtClean="0">
                          <a:effectLst/>
                          <a:latin typeface="Agency FB" panose="020B0503020202020204" pitchFamily="34" charset="0"/>
                          <a:ea typeface="Calibri" panose="020F0502020204030204" pitchFamily="34" charset="0"/>
                        </a:rPr>
                        <a:t>03</a:t>
                      </a:r>
                      <a:endParaRPr lang="en-ZA" sz="1600" dirty="0">
                        <a:effectLst/>
                        <a:latin typeface="Agency FB" panose="020B0503020202020204" pitchFamily="34" charset="0"/>
                        <a:ea typeface="Calibri" panose="020F0502020204030204" pitchFamily="34" charset="0"/>
                      </a:endParaRPr>
                    </a:p>
                  </a:txBody>
                  <a:tcPr/>
                </a:tc>
                <a:tc>
                  <a:txBody>
                    <a:bodyPr/>
                    <a:lstStyle/>
                    <a:p>
                      <a:pPr algn="l">
                        <a:lnSpc>
                          <a:spcPct val="115000"/>
                        </a:lnSpc>
                        <a:spcAft>
                          <a:spcPts val="0"/>
                        </a:spcAft>
                      </a:pPr>
                      <a:r>
                        <a:rPr lang="en-ZA" sz="1600" dirty="0" smtClean="0">
                          <a:effectLst/>
                          <a:latin typeface="Agency FB" panose="020B0503020202020204" pitchFamily="34" charset="0"/>
                          <a:ea typeface="Calibri" panose="020F0502020204030204" pitchFamily="34" charset="0"/>
                        </a:rPr>
                        <a:t>06</a:t>
                      </a:r>
                      <a:endParaRPr lang="en-ZA" sz="1600" dirty="0">
                        <a:effectLst/>
                        <a:latin typeface="Agency FB" panose="020B0503020202020204" pitchFamily="34" charset="0"/>
                        <a:ea typeface="Calibri" panose="020F0502020204030204" pitchFamily="34" charset="0"/>
                      </a:endParaRPr>
                    </a:p>
                  </a:txBody>
                  <a:tcPr/>
                </a:tc>
                <a:tc>
                  <a:txBody>
                    <a:bodyPr/>
                    <a:lstStyle/>
                    <a:p>
                      <a:pPr algn="l">
                        <a:lnSpc>
                          <a:spcPct val="115000"/>
                        </a:lnSpc>
                        <a:spcAft>
                          <a:spcPts val="0"/>
                        </a:spcAft>
                      </a:pPr>
                      <a:r>
                        <a:rPr lang="en-ZA" sz="1600" dirty="0" smtClean="0">
                          <a:effectLst/>
                          <a:latin typeface="Agency FB" panose="020B0503020202020204" pitchFamily="34" charset="0"/>
                          <a:ea typeface="Calibri" panose="020F0502020204030204" pitchFamily="34" charset="0"/>
                        </a:rPr>
                        <a:t>33%</a:t>
                      </a:r>
                      <a:endParaRPr lang="en-ZA" sz="1600" dirty="0">
                        <a:effectLst/>
                        <a:latin typeface="Agency FB" panose="020B0503020202020204" pitchFamily="34" charset="0"/>
                        <a:ea typeface="Calibri" panose="020F0502020204030204" pitchFamily="34" charset="0"/>
                      </a:endParaRPr>
                    </a:p>
                  </a:txBody>
                  <a:tcPr/>
                </a:tc>
                <a:tc>
                  <a:txBody>
                    <a:bodyPr/>
                    <a:lstStyle/>
                    <a:p>
                      <a:pPr algn="l">
                        <a:lnSpc>
                          <a:spcPct val="115000"/>
                        </a:lnSpc>
                        <a:spcAft>
                          <a:spcPts val="0"/>
                        </a:spcAft>
                      </a:pPr>
                      <a:r>
                        <a:rPr lang="en-ZA" sz="1600" dirty="0" smtClean="0">
                          <a:effectLst/>
                          <a:latin typeface="Agency FB" panose="020B0503020202020204" pitchFamily="34" charset="0"/>
                          <a:ea typeface="Calibri" panose="020F0502020204030204" pitchFamily="34" charset="0"/>
                        </a:rPr>
                        <a:t>67%</a:t>
                      </a:r>
                      <a:endParaRPr lang="en-ZA" sz="1600" dirty="0">
                        <a:effectLst/>
                        <a:latin typeface="Agency FB" panose="020B0503020202020204" pitchFamily="34" charset="0"/>
                        <a:ea typeface="Calibri" panose="020F0502020204030204" pitchFamily="34" charset="0"/>
                      </a:endParaRPr>
                    </a:p>
                  </a:txBody>
                  <a:tcPr marL="0" marR="0" marT="0" marB="0"/>
                </a:tc>
              </a:tr>
              <a:tr h="577041">
                <a:tc>
                  <a:txBody>
                    <a:bodyPr/>
                    <a:lstStyle/>
                    <a:p>
                      <a:pPr algn="l">
                        <a:lnSpc>
                          <a:spcPct val="115000"/>
                        </a:lnSpc>
                        <a:spcAft>
                          <a:spcPts val="0"/>
                        </a:spcAft>
                      </a:pPr>
                      <a:r>
                        <a:rPr lang="en-ZA" sz="1600" kern="1200">
                          <a:solidFill>
                            <a:srgbClr val="000000"/>
                          </a:solidFill>
                          <a:effectLst/>
                          <a:latin typeface="Agency FB" panose="020B0503020202020204" pitchFamily="34" charset="0"/>
                          <a:ea typeface="Times New Roman" panose="02020603050405020304" pitchFamily="18" charset="0"/>
                        </a:rPr>
                        <a:t>KPA 2: Basic Service Delivery</a:t>
                      </a:r>
                      <a:endParaRPr lang="en-ZA" sz="1600">
                        <a:effectLst/>
                        <a:latin typeface="Arial" panose="020B0604020202020204" pitchFamily="34" charset="0"/>
                        <a:ea typeface="Calibri" panose="020F0502020204030204" pitchFamily="34" charset="0"/>
                      </a:endParaRPr>
                    </a:p>
                  </a:txBody>
                  <a:tcPr/>
                </a:tc>
                <a:tc>
                  <a:txBody>
                    <a:bodyPr/>
                    <a:lstStyle/>
                    <a:p>
                      <a:pPr marL="0" marR="0" algn="l">
                        <a:spcBef>
                          <a:spcPts val="0"/>
                        </a:spcBef>
                        <a:spcAft>
                          <a:spcPts val="0"/>
                        </a:spcAft>
                      </a:pPr>
                      <a:r>
                        <a:rPr lang="en-ZA" sz="1600" kern="1200" dirty="0" smtClean="0">
                          <a:effectLst/>
                          <a:latin typeface="Agency FB" panose="020B0503020202020204" pitchFamily="34" charset="0"/>
                          <a:ea typeface="Times New Roman" panose="02020603050405020304" pitchFamily="18" charset="0"/>
                          <a:cs typeface="Arial" panose="020B0604020202020204" pitchFamily="34" charset="0"/>
                        </a:rPr>
                        <a:t>54</a:t>
                      </a:r>
                      <a:endParaRPr lang="en-US" sz="1600" dirty="0">
                        <a:effectLst/>
                        <a:latin typeface="Agency FB" panose="020B0503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l">
                        <a:lnSpc>
                          <a:spcPct val="115000"/>
                        </a:lnSpc>
                        <a:spcAft>
                          <a:spcPts val="0"/>
                        </a:spcAft>
                      </a:pPr>
                      <a:r>
                        <a:rPr lang="en-ZA" sz="1600" dirty="0" smtClean="0">
                          <a:effectLst/>
                          <a:latin typeface="Agency FB" panose="020B0503020202020204" pitchFamily="34" charset="0"/>
                          <a:ea typeface="Calibri" panose="020F0502020204030204" pitchFamily="34" charset="0"/>
                        </a:rPr>
                        <a:t>27</a:t>
                      </a:r>
                      <a:endParaRPr lang="en-ZA" sz="1600" dirty="0">
                        <a:effectLst/>
                        <a:latin typeface="Agency FB" panose="020B0503020202020204" pitchFamily="34" charset="0"/>
                        <a:ea typeface="Calibri" panose="020F0502020204030204" pitchFamily="34" charset="0"/>
                      </a:endParaRPr>
                    </a:p>
                  </a:txBody>
                  <a:tcPr/>
                </a:tc>
                <a:tc>
                  <a:txBody>
                    <a:bodyPr/>
                    <a:lstStyle/>
                    <a:p>
                      <a:pPr algn="l">
                        <a:lnSpc>
                          <a:spcPct val="115000"/>
                        </a:lnSpc>
                        <a:spcAft>
                          <a:spcPts val="0"/>
                        </a:spcAft>
                      </a:pPr>
                      <a:r>
                        <a:rPr lang="en-ZA" sz="1600" dirty="0" smtClean="0">
                          <a:effectLst/>
                          <a:latin typeface="Agency FB" panose="020B0503020202020204" pitchFamily="34" charset="0"/>
                          <a:ea typeface="Calibri" panose="020F0502020204030204" pitchFamily="34" charset="0"/>
                        </a:rPr>
                        <a:t>27</a:t>
                      </a:r>
                      <a:endParaRPr lang="en-ZA" sz="1600" dirty="0">
                        <a:effectLst/>
                        <a:latin typeface="Agency FB" panose="020B0503020202020204" pitchFamily="34" charset="0"/>
                        <a:ea typeface="Calibri" panose="020F0502020204030204" pitchFamily="34" charset="0"/>
                      </a:endParaRPr>
                    </a:p>
                  </a:txBody>
                  <a:tcPr/>
                </a:tc>
                <a:tc>
                  <a:txBody>
                    <a:bodyPr/>
                    <a:lstStyle/>
                    <a:p>
                      <a:pPr algn="l">
                        <a:lnSpc>
                          <a:spcPct val="115000"/>
                        </a:lnSpc>
                        <a:spcAft>
                          <a:spcPts val="0"/>
                        </a:spcAft>
                      </a:pPr>
                      <a:r>
                        <a:rPr lang="en-ZA" sz="1600" dirty="0" smtClean="0">
                          <a:effectLst/>
                          <a:latin typeface="Agency FB" panose="020B0503020202020204" pitchFamily="34" charset="0"/>
                          <a:ea typeface="Calibri" panose="020F0502020204030204" pitchFamily="34" charset="0"/>
                        </a:rPr>
                        <a:t>50%</a:t>
                      </a:r>
                      <a:endParaRPr lang="en-ZA" sz="1600" dirty="0">
                        <a:effectLst/>
                        <a:latin typeface="Agency FB" panose="020B0503020202020204" pitchFamily="34" charset="0"/>
                        <a:ea typeface="Calibri" panose="020F0502020204030204" pitchFamily="34" charset="0"/>
                      </a:endParaRPr>
                    </a:p>
                  </a:txBody>
                  <a:tcPr/>
                </a:tc>
                <a:tc>
                  <a:txBody>
                    <a:bodyPr/>
                    <a:lstStyle/>
                    <a:p>
                      <a:pPr algn="l">
                        <a:lnSpc>
                          <a:spcPct val="115000"/>
                        </a:lnSpc>
                        <a:spcAft>
                          <a:spcPts val="0"/>
                        </a:spcAft>
                      </a:pPr>
                      <a:r>
                        <a:rPr lang="en-ZA" sz="1600" dirty="0" smtClean="0">
                          <a:effectLst/>
                          <a:latin typeface="Agency FB" panose="020B0503020202020204" pitchFamily="34" charset="0"/>
                          <a:ea typeface="Calibri" panose="020F0502020204030204" pitchFamily="34" charset="0"/>
                        </a:rPr>
                        <a:t>50%</a:t>
                      </a:r>
                      <a:endParaRPr lang="en-ZA" sz="1600" dirty="0">
                        <a:effectLst/>
                        <a:latin typeface="Agency FB" panose="020B0503020202020204" pitchFamily="34" charset="0"/>
                        <a:ea typeface="Calibri" panose="020F0502020204030204" pitchFamily="34" charset="0"/>
                      </a:endParaRPr>
                    </a:p>
                  </a:txBody>
                  <a:tcPr marL="0" marR="0" marT="0" marB="0"/>
                </a:tc>
              </a:tr>
              <a:tr h="577041">
                <a:tc>
                  <a:txBody>
                    <a:bodyPr/>
                    <a:lstStyle/>
                    <a:p>
                      <a:pPr algn="l">
                        <a:lnSpc>
                          <a:spcPct val="115000"/>
                        </a:lnSpc>
                        <a:spcAft>
                          <a:spcPts val="0"/>
                        </a:spcAft>
                      </a:pPr>
                      <a:r>
                        <a:rPr lang="en-ZA" sz="1600" kern="1200" dirty="0">
                          <a:solidFill>
                            <a:srgbClr val="000000"/>
                          </a:solidFill>
                          <a:effectLst/>
                          <a:latin typeface="Agency FB" panose="020B0503020202020204" pitchFamily="34" charset="0"/>
                          <a:ea typeface="Times New Roman" panose="02020603050405020304" pitchFamily="18" charset="0"/>
                        </a:rPr>
                        <a:t>KPA3: Local Economic Development</a:t>
                      </a:r>
                      <a:endParaRPr lang="en-ZA" sz="1600" dirty="0">
                        <a:effectLst/>
                        <a:latin typeface="Arial" panose="020B0604020202020204" pitchFamily="34" charset="0"/>
                        <a:ea typeface="Calibri" panose="020F0502020204030204" pitchFamily="34" charset="0"/>
                      </a:endParaRPr>
                    </a:p>
                  </a:txBody>
                  <a:tcPr/>
                </a:tc>
                <a:tc>
                  <a:txBody>
                    <a:bodyPr/>
                    <a:lstStyle/>
                    <a:p>
                      <a:pPr marL="0" marR="0" algn="l">
                        <a:spcBef>
                          <a:spcPts val="0"/>
                        </a:spcBef>
                        <a:spcAft>
                          <a:spcPts val="0"/>
                        </a:spcAft>
                      </a:pPr>
                      <a:r>
                        <a:rPr lang="en-ZA" sz="1600" kern="1200" dirty="0" smtClean="0">
                          <a:effectLst/>
                          <a:latin typeface="Agency FB" panose="020B0503020202020204" pitchFamily="34" charset="0"/>
                          <a:ea typeface="Times New Roman" panose="02020603050405020304" pitchFamily="18" charset="0"/>
                          <a:cs typeface="Arial" panose="020B0604020202020204" pitchFamily="34" charset="0"/>
                        </a:rPr>
                        <a:t>06</a:t>
                      </a:r>
                      <a:endParaRPr lang="en-US" sz="1600" dirty="0">
                        <a:effectLst/>
                        <a:latin typeface="Agency FB" panose="020B0503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l">
                        <a:lnSpc>
                          <a:spcPct val="115000"/>
                        </a:lnSpc>
                        <a:spcAft>
                          <a:spcPts val="0"/>
                        </a:spcAft>
                      </a:pPr>
                      <a:r>
                        <a:rPr lang="en-ZA" sz="1600" dirty="0" smtClean="0">
                          <a:effectLst/>
                          <a:latin typeface="Agency FB" panose="020B0503020202020204" pitchFamily="34" charset="0"/>
                          <a:ea typeface="Calibri" panose="020F0502020204030204" pitchFamily="34" charset="0"/>
                        </a:rPr>
                        <a:t>05</a:t>
                      </a:r>
                      <a:endParaRPr lang="en-ZA" sz="1600" dirty="0">
                        <a:effectLst/>
                        <a:latin typeface="Agency FB" panose="020B0503020202020204" pitchFamily="34" charset="0"/>
                        <a:ea typeface="Calibri" panose="020F0502020204030204" pitchFamily="34" charset="0"/>
                      </a:endParaRPr>
                    </a:p>
                  </a:txBody>
                  <a:tcPr/>
                </a:tc>
                <a:tc>
                  <a:txBody>
                    <a:bodyPr/>
                    <a:lstStyle/>
                    <a:p>
                      <a:pPr algn="l">
                        <a:lnSpc>
                          <a:spcPct val="115000"/>
                        </a:lnSpc>
                        <a:spcAft>
                          <a:spcPts val="0"/>
                        </a:spcAft>
                      </a:pPr>
                      <a:r>
                        <a:rPr lang="en-ZA" sz="1600" dirty="0" smtClean="0">
                          <a:effectLst/>
                          <a:latin typeface="Agency FB" panose="020B0503020202020204" pitchFamily="34" charset="0"/>
                          <a:ea typeface="Calibri" panose="020F0502020204030204" pitchFamily="34" charset="0"/>
                        </a:rPr>
                        <a:t>01</a:t>
                      </a:r>
                      <a:endParaRPr lang="en-ZA" sz="1600" dirty="0">
                        <a:effectLst/>
                        <a:latin typeface="Agency FB" panose="020B0503020202020204" pitchFamily="34" charset="0"/>
                        <a:ea typeface="Calibri" panose="020F0502020204030204" pitchFamily="34" charset="0"/>
                      </a:endParaRPr>
                    </a:p>
                  </a:txBody>
                  <a:tcPr/>
                </a:tc>
                <a:tc>
                  <a:txBody>
                    <a:bodyPr/>
                    <a:lstStyle/>
                    <a:p>
                      <a:pPr algn="l">
                        <a:lnSpc>
                          <a:spcPct val="115000"/>
                        </a:lnSpc>
                        <a:spcAft>
                          <a:spcPts val="0"/>
                        </a:spcAft>
                      </a:pPr>
                      <a:r>
                        <a:rPr lang="en-ZA" sz="1600" dirty="0" smtClean="0">
                          <a:effectLst/>
                          <a:latin typeface="Agency FB" panose="020B0503020202020204" pitchFamily="34" charset="0"/>
                          <a:ea typeface="Calibri" panose="020F0502020204030204" pitchFamily="34" charset="0"/>
                        </a:rPr>
                        <a:t>83%</a:t>
                      </a:r>
                      <a:endParaRPr lang="en-ZA" sz="1600" dirty="0">
                        <a:effectLst/>
                        <a:latin typeface="Agency FB" panose="020B0503020202020204" pitchFamily="34" charset="0"/>
                        <a:ea typeface="Calibri" panose="020F0502020204030204" pitchFamily="34" charset="0"/>
                      </a:endParaRPr>
                    </a:p>
                  </a:txBody>
                  <a:tcPr/>
                </a:tc>
                <a:tc>
                  <a:txBody>
                    <a:bodyPr/>
                    <a:lstStyle/>
                    <a:p>
                      <a:pPr algn="l">
                        <a:lnSpc>
                          <a:spcPct val="115000"/>
                        </a:lnSpc>
                        <a:spcAft>
                          <a:spcPts val="0"/>
                        </a:spcAft>
                      </a:pPr>
                      <a:r>
                        <a:rPr lang="en-ZA" sz="1600" dirty="0" smtClean="0">
                          <a:effectLst/>
                          <a:latin typeface="Agency FB" panose="020B0503020202020204" pitchFamily="34" charset="0"/>
                          <a:ea typeface="Calibri" panose="020F0502020204030204" pitchFamily="34" charset="0"/>
                        </a:rPr>
                        <a:t>17%</a:t>
                      </a:r>
                      <a:endParaRPr lang="en-ZA" sz="1600" dirty="0">
                        <a:effectLst/>
                        <a:latin typeface="Agency FB" panose="020B0503020202020204" pitchFamily="34" charset="0"/>
                        <a:ea typeface="Calibri" panose="020F0502020204030204" pitchFamily="34" charset="0"/>
                      </a:endParaRPr>
                    </a:p>
                  </a:txBody>
                  <a:tcPr marL="0" marR="0" marT="0" marB="0"/>
                </a:tc>
              </a:tr>
              <a:tr h="577041">
                <a:tc>
                  <a:txBody>
                    <a:bodyPr/>
                    <a:lstStyle/>
                    <a:p>
                      <a:pPr algn="l">
                        <a:lnSpc>
                          <a:spcPct val="115000"/>
                        </a:lnSpc>
                        <a:spcAft>
                          <a:spcPts val="0"/>
                        </a:spcAft>
                      </a:pPr>
                      <a:r>
                        <a:rPr lang="en-ZA" sz="1600" kern="1200" dirty="0">
                          <a:solidFill>
                            <a:srgbClr val="000000"/>
                          </a:solidFill>
                          <a:effectLst/>
                          <a:latin typeface="Agency FB" panose="020B0503020202020204" pitchFamily="34" charset="0"/>
                          <a:ea typeface="Times New Roman" panose="02020603050405020304" pitchFamily="18" charset="0"/>
                        </a:rPr>
                        <a:t>KPA 4: Municipal Transformation and Institutional Development </a:t>
                      </a:r>
                      <a:endParaRPr lang="en-ZA" sz="1600" dirty="0">
                        <a:effectLst/>
                        <a:latin typeface="Arial" panose="020B0604020202020204" pitchFamily="34" charset="0"/>
                        <a:ea typeface="Calibri" panose="020F0502020204030204" pitchFamily="34" charset="0"/>
                      </a:endParaRPr>
                    </a:p>
                  </a:txBody>
                  <a:tcPr/>
                </a:tc>
                <a:tc>
                  <a:txBody>
                    <a:bodyPr/>
                    <a:lstStyle/>
                    <a:p>
                      <a:pPr marL="0" marR="0" algn="l">
                        <a:spcBef>
                          <a:spcPts val="0"/>
                        </a:spcBef>
                        <a:spcAft>
                          <a:spcPts val="0"/>
                        </a:spcAft>
                      </a:pPr>
                      <a:r>
                        <a:rPr lang="en-ZA" sz="1600" kern="1200" dirty="0" smtClean="0">
                          <a:effectLst/>
                          <a:latin typeface="Agency FB" panose="020B0503020202020204" pitchFamily="34" charset="0"/>
                          <a:ea typeface="Times New Roman" panose="02020603050405020304" pitchFamily="18" charset="0"/>
                          <a:cs typeface="Arial" panose="020B0604020202020204" pitchFamily="34" charset="0"/>
                        </a:rPr>
                        <a:t>39</a:t>
                      </a:r>
                      <a:endParaRPr lang="en-US" sz="1600" dirty="0">
                        <a:effectLst/>
                        <a:latin typeface="Agency FB" panose="020B0503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l">
                        <a:lnSpc>
                          <a:spcPct val="115000"/>
                        </a:lnSpc>
                        <a:spcAft>
                          <a:spcPts val="0"/>
                        </a:spcAft>
                      </a:pPr>
                      <a:r>
                        <a:rPr lang="en-ZA" sz="1600" dirty="0" smtClean="0">
                          <a:effectLst/>
                          <a:latin typeface="Agency FB" panose="020B0503020202020204" pitchFamily="34" charset="0"/>
                          <a:ea typeface="Calibri" panose="020F0502020204030204" pitchFamily="34" charset="0"/>
                        </a:rPr>
                        <a:t>21</a:t>
                      </a:r>
                      <a:endParaRPr lang="en-ZA" sz="1600" dirty="0">
                        <a:effectLst/>
                        <a:latin typeface="Agency FB" panose="020B0503020202020204" pitchFamily="34" charset="0"/>
                        <a:ea typeface="Calibri" panose="020F0502020204030204" pitchFamily="34" charset="0"/>
                      </a:endParaRPr>
                    </a:p>
                  </a:txBody>
                  <a:tcPr/>
                </a:tc>
                <a:tc>
                  <a:txBody>
                    <a:bodyPr/>
                    <a:lstStyle/>
                    <a:p>
                      <a:pPr algn="l">
                        <a:lnSpc>
                          <a:spcPct val="115000"/>
                        </a:lnSpc>
                        <a:spcAft>
                          <a:spcPts val="0"/>
                        </a:spcAft>
                      </a:pPr>
                      <a:r>
                        <a:rPr lang="en-ZA" sz="1600" dirty="0" smtClean="0">
                          <a:effectLst/>
                          <a:latin typeface="Agency FB" panose="020B0503020202020204" pitchFamily="34" charset="0"/>
                          <a:ea typeface="Calibri" panose="020F0502020204030204" pitchFamily="34" charset="0"/>
                        </a:rPr>
                        <a:t>23</a:t>
                      </a:r>
                      <a:endParaRPr lang="en-ZA" sz="1600" dirty="0">
                        <a:effectLst/>
                        <a:latin typeface="Agency FB" panose="020B0503020202020204" pitchFamily="34" charset="0"/>
                        <a:ea typeface="Calibri" panose="020F0502020204030204" pitchFamily="34" charset="0"/>
                      </a:endParaRPr>
                    </a:p>
                  </a:txBody>
                  <a:tcPr/>
                </a:tc>
                <a:tc>
                  <a:txBody>
                    <a:bodyPr/>
                    <a:lstStyle/>
                    <a:p>
                      <a:pPr algn="l">
                        <a:lnSpc>
                          <a:spcPct val="115000"/>
                        </a:lnSpc>
                        <a:spcAft>
                          <a:spcPts val="0"/>
                        </a:spcAft>
                      </a:pPr>
                      <a:r>
                        <a:rPr lang="en-ZA" sz="1600" dirty="0" smtClean="0">
                          <a:effectLst/>
                          <a:latin typeface="Agency FB" panose="020B0503020202020204" pitchFamily="34" charset="0"/>
                          <a:ea typeface="Calibri" panose="020F0502020204030204" pitchFamily="34" charset="0"/>
                        </a:rPr>
                        <a:t>54%</a:t>
                      </a:r>
                      <a:endParaRPr lang="en-ZA" sz="1600" dirty="0">
                        <a:effectLst/>
                        <a:latin typeface="Agency FB" panose="020B0503020202020204" pitchFamily="34" charset="0"/>
                        <a:ea typeface="Calibri" panose="020F0502020204030204" pitchFamily="34" charset="0"/>
                      </a:endParaRPr>
                    </a:p>
                  </a:txBody>
                  <a:tcPr/>
                </a:tc>
                <a:tc>
                  <a:txBody>
                    <a:bodyPr/>
                    <a:lstStyle/>
                    <a:p>
                      <a:pPr algn="l">
                        <a:lnSpc>
                          <a:spcPct val="115000"/>
                        </a:lnSpc>
                        <a:spcAft>
                          <a:spcPts val="0"/>
                        </a:spcAft>
                      </a:pPr>
                      <a:r>
                        <a:rPr lang="en-ZA" sz="1600" dirty="0" smtClean="0">
                          <a:effectLst/>
                          <a:latin typeface="Agency FB" panose="020B0503020202020204" pitchFamily="34" charset="0"/>
                          <a:ea typeface="Calibri" panose="020F0502020204030204" pitchFamily="34" charset="0"/>
                        </a:rPr>
                        <a:t>46%</a:t>
                      </a:r>
                      <a:endParaRPr lang="en-ZA" sz="1600" dirty="0">
                        <a:effectLst/>
                        <a:latin typeface="Agency FB" panose="020B0503020202020204" pitchFamily="34" charset="0"/>
                        <a:ea typeface="Calibri" panose="020F0502020204030204" pitchFamily="34" charset="0"/>
                      </a:endParaRPr>
                    </a:p>
                  </a:txBody>
                  <a:tcPr marL="0" marR="0" marT="0" marB="0"/>
                </a:tc>
              </a:tr>
              <a:tr h="577041">
                <a:tc>
                  <a:txBody>
                    <a:bodyPr/>
                    <a:lstStyle/>
                    <a:p>
                      <a:pPr algn="l">
                        <a:lnSpc>
                          <a:spcPct val="115000"/>
                        </a:lnSpc>
                        <a:spcAft>
                          <a:spcPts val="0"/>
                        </a:spcAft>
                      </a:pPr>
                      <a:r>
                        <a:rPr lang="en-ZA" sz="1600" kern="1200" dirty="0">
                          <a:solidFill>
                            <a:schemeClr val="tx1"/>
                          </a:solidFill>
                          <a:effectLst/>
                          <a:latin typeface="Agency FB" panose="020B0503020202020204" pitchFamily="34" charset="0"/>
                          <a:ea typeface="Times New Roman" panose="02020603050405020304" pitchFamily="18" charset="0"/>
                        </a:rPr>
                        <a:t>KPA 5: Financial Viability</a:t>
                      </a:r>
                      <a:endParaRPr lang="en-ZA" sz="1600" dirty="0">
                        <a:solidFill>
                          <a:schemeClr val="tx1"/>
                        </a:solidFill>
                        <a:effectLst/>
                        <a:latin typeface="Arial" panose="020B0604020202020204" pitchFamily="34" charset="0"/>
                        <a:ea typeface="Calibri" panose="020F0502020204030204" pitchFamily="34" charset="0"/>
                      </a:endParaRPr>
                    </a:p>
                  </a:txBody>
                  <a:tcPr/>
                </a:tc>
                <a:tc>
                  <a:txBody>
                    <a:bodyPr/>
                    <a:lstStyle/>
                    <a:p>
                      <a:pPr marL="0" marR="0" algn="l">
                        <a:spcBef>
                          <a:spcPts val="0"/>
                        </a:spcBef>
                        <a:spcAft>
                          <a:spcPts val="0"/>
                        </a:spcAft>
                      </a:pPr>
                      <a:r>
                        <a:rPr lang="en-ZA" sz="1600" kern="1200" dirty="0">
                          <a:solidFill>
                            <a:schemeClr val="tx1"/>
                          </a:solidFill>
                          <a:effectLst/>
                          <a:latin typeface="Agency FB" panose="020B0503020202020204" pitchFamily="34" charset="0"/>
                          <a:ea typeface="Times New Roman" panose="02020603050405020304" pitchFamily="18" charset="0"/>
                          <a:cs typeface="Arial" panose="020B0604020202020204" pitchFamily="34" charset="0"/>
                        </a:rPr>
                        <a:t>08</a:t>
                      </a:r>
                      <a:endParaRPr lang="en-US" sz="1600" dirty="0">
                        <a:solidFill>
                          <a:schemeClr val="tx1"/>
                        </a:solidFill>
                        <a:effectLst/>
                        <a:latin typeface="Agency FB" panose="020B0503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l">
                        <a:lnSpc>
                          <a:spcPct val="115000"/>
                        </a:lnSpc>
                        <a:spcAft>
                          <a:spcPts val="0"/>
                        </a:spcAft>
                      </a:pPr>
                      <a:r>
                        <a:rPr lang="en-ZA" sz="1600" dirty="0" smtClean="0">
                          <a:solidFill>
                            <a:schemeClr val="tx1"/>
                          </a:solidFill>
                          <a:effectLst/>
                          <a:latin typeface="Agency FB" panose="020B0503020202020204" pitchFamily="34" charset="0"/>
                          <a:ea typeface="Calibri" panose="020F0502020204030204" pitchFamily="34" charset="0"/>
                        </a:rPr>
                        <a:t>07</a:t>
                      </a:r>
                      <a:endParaRPr lang="en-ZA" sz="1600" dirty="0">
                        <a:solidFill>
                          <a:schemeClr val="tx1"/>
                        </a:solidFill>
                        <a:effectLst/>
                        <a:latin typeface="Agency FB" panose="020B0503020202020204" pitchFamily="34" charset="0"/>
                        <a:ea typeface="Calibri" panose="020F0502020204030204" pitchFamily="34" charset="0"/>
                      </a:endParaRPr>
                    </a:p>
                  </a:txBody>
                  <a:tcPr/>
                </a:tc>
                <a:tc>
                  <a:txBody>
                    <a:bodyPr/>
                    <a:lstStyle/>
                    <a:p>
                      <a:pPr algn="l">
                        <a:lnSpc>
                          <a:spcPct val="115000"/>
                        </a:lnSpc>
                        <a:spcAft>
                          <a:spcPts val="0"/>
                        </a:spcAft>
                      </a:pPr>
                      <a:r>
                        <a:rPr lang="en-ZA" sz="1600" dirty="0" smtClean="0">
                          <a:solidFill>
                            <a:schemeClr val="tx1"/>
                          </a:solidFill>
                          <a:effectLst/>
                          <a:latin typeface="Agency FB" panose="020B0503020202020204" pitchFamily="34" charset="0"/>
                          <a:ea typeface="Calibri" panose="020F0502020204030204" pitchFamily="34" charset="0"/>
                        </a:rPr>
                        <a:t>01</a:t>
                      </a:r>
                      <a:endParaRPr lang="en-ZA" sz="1600" dirty="0">
                        <a:solidFill>
                          <a:schemeClr val="tx1"/>
                        </a:solidFill>
                        <a:effectLst/>
                        <a:latin typeface="Agency FB" panose="020B0503020202020204" pitchFamily="34" charset="0"/>
                        <a:ea typeface="Calibri" panose="020F0502020204030204" pitchFamily="34" charset="0"/>
                      </a:endParaRPr>
                    </a:p>
                  </a:txBody>
                  <a:tcPr/>
                </a:tc>
                <a:tc>
                  <a:txBody>
                    <a:bodyPr/>
                    <a:lstStyle/>
                    <a:p>
                      <a:pPr algn="l">
                        <a:lnSpc>
                          <a:spcPct val="115000"/>
                        </a:lnSpc>
                        <a:spcAft>
                          <a:spcPts val="0"/>
                        </a:spcAft>
                      </a:pPr>
                      <a:r>
                        <a:rPr lang="en-ZA" sz="1600" dirty="0" smtClean="0">
                          <a:solidFill>
                            <a:schemeClr val="tx1"/>
                          </a:solidFill>
                          <a:effectLst/>
                          <a:latin typeface="Agency FB" panose="020B0503020202020204" pitchFamily="34" charset="0"/>
                          <a:ea typeface="Calibri" panose="020F0502020204030204" pitchFamily="34" charset="0"/>
                        </a:rPr>
                        <a:t>88%</a:t>
                      </a:r>
                      <a:endParaRPr lang="en-ZA" sz="1600" dirty="0">
                        <a:solidFill>
                          <a:schemeClr val="tx1"/>
                        </a:solidFill>
                        <a:effectLst/>
                        <a:latin typeface="Agency FB" panose="020B0503020202020204" pitchFamily="34" charset="0"/>
                        <a:ea typeface="Calibri" panose="020F0502020204030204" pitchFamily="34" charset="0"/>
                      </a:endParaRPr>
                    </a:p>
                  </a:txBody>
                  <a:tcPr/>
                </a:tc>
                <a:tc>
                  <a:txBody>
                    <a:bodyPr/>
                    <a:lstStyle/>
                    <a:p>
                      <a:pPr algn="l">
                        <a:lnSpc>
                          <a:spcPct val="115000"/>
                        </a:lnSpc>
                        <a:spcAft>
                          <a:spcPts val="0"/>
                        </a:spcAft>
                      </a:pPr>
                      <a:r>
                        <a:rPr lang="en-ZA" sz="1600" dirty="0" smtClean="0">
                          <a:solidFill>
                            <a:schemeClr val="tx1"/>
                          </a:solidFill>
                          <a:effectLst/>
                          <a:latin typeface="Agency FB" panose="020B0503020202020204" pitchFamily="34" charset="0"/>
                          <a:ea typeface="Calibri" panose="020F0502020204030204" pitchFamily="34" charset="0"/>
                        </a:rPr>
                        <a:t>12%</a:t>
                      </a:r>
                      <a:endParaRPr lang="en-ZA" sz="1600" dirty="0">
                        <a:solidFill>
                          <a:schemeClr val="tx1"/>
                        </a:solidFill>
                        <a:effectLst/>
                        <a:latin typeface="Agency FB" panose="020B0503020202020204" pitchFamily="34" charset="0"/>
                        <a:ea typeface="Calibri" panose="020F0502020204030204" pitchFamily="34" charset="0"/>
                      </a:endParaRPr>
                    </a:p>
                  </a:txBody>
                  <a:tcPr marL="0" marR="0" marT="0" marB="0"/>
                </a:tc>
              </a:tr>
              <a:tr h="870292">
                <a:tc>
                  <a:txBody>
                    <a:bodyPr/>
                    <a:lstStyle/>
                    <a:p>
                      <a:pPr algn="l">
                        <a:lnSpc>
                          <a:spcPct val="115000"/>
                        </a:lnSpc>
                        <a:spcAft>
                          <a:spcPts val="0"/>
                        </a:spcAft>
                      </a:pPr>
                      <a:r>
                        <a:rPr lang="en-ZA" sz="1600" kern="1200" dirty="0">
                          <a:solidFill>
                            <a:srgbClr val="000000"/>
                          </a:solidFill>
                          <a:effectLst/>
                          <a:latin typeface="Agency FB" panose="020B0503020202020204" pitchFamily="34" charset="0"/>
                          <a:ea typeface="Times New Roman" panose="02020603050405020304" pitchFamily="18" charset="0"/>
                        </a:rPr>
                        <a:t>KPA 6: Good governance and public participation</a:t>
                      </a:r>
                      <a:endParaRPr lang="en-ZA" sz="1600" dirty="0">
                        <a:effectLst/>
                        <a:latin typeface="Arial" panose="020B0604020202020204" pitchFamily="34" charset="0"/>
                        <a:ea typeface="Calibri" panose="020F0502020204030204" pitchFamily="34" charset="0"/>
                      </a:endParaRPr>
                    </a:p>
                  </a:txBody>
                  <a:tcPr/>
                </a:tc>
                <a:tc>
                  <a:txBody>
                    <a:bodyPr/>
                    <a:lstStyle/>
                    <a:p>
                      <a:pPr marL="0" marR="0" algn="l">
                        <a:spcBef>
                          <a:spcPts val="0"/>
                        </a:spcBef>
                        <a:spcAft>
                          <a:spcPts val="0"/>
                        </a:spcAft>
                      </a:pPr>
                      <a:r>
                        <a:rPr lang="en-ZA" sz="1600" kern="1200" dirty="0">
                          <a:effectLst/>
                          <a:latin typeface="Agency FB" panose="020B0503020202020204" pitchFamily="34" charset="0"/>
                          <a:ea typeface="Times New Roman" panose="02020603050405020304" pitchFamily="18" charset="0"/>
                          <a:cs typeface="Arial" panose="020B0604020202020204" pitchFamily="34" charset="0"/>
                        </a:rPr>
                        <a:t>20</a:t>
                      </a:r>
                      <a:endParaRPr lang="en-US" sz="1600" dirty="0">
                        <a:effectLst/>
                        <a:latin typeface="Agency FB" panose="020B0503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l">
                        <a:spcBef>
                          <a:spcPts val="0"/>
                        </a:spcBef>
                        <a:spcAft>
                          <a:spcPts val="0"/>
                        </a:spcAft>
                      </a:pPr>
                      <a:r>
                        <a:rPr lang="en-ZA" sz="1600" kern="1200" dirty="0">
                          <a:effectLst/>
                          <a:latin typeface="Agency FB" panose="020B0503020202020204" pitchFamily="34" charset="0"/>
                          <a:ea typeface="Times New Roman" panose="02020603050405020304" pitchFamily="18" charset="0"/>
                          <a:cs typeface="Arial" panose="020B0604020202020204" pitchFamily="34" charset="0"/>
                        </a:rPr>
                        <a:t>11</a:t>
                      </a:r>
                      <a:endParaRPr lang="en-US" sz="1600" dirty="0">
                        <a:effectLst/>
                        <a:latin typeface="Agency FB" panose="020B0503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l">
                        <a:spcBef>
                          <a:spcPts val="0"/>
                        </a:spcBef>
                        <a:spcAft>
                          <a:spcPts val="0"/>
                        </a:spcAft>
                      </a:pPr>
                      <a:r>
                        <a:rPr lang="en-ZA" sz="1600" kern="1200" dirty="0" smtClean="0">
                          <a:effectLst/>
                          <a:latin typeface="Agency FB" panose="020B0503020202020204" pitchFamily="34" charset="0"/>
                          <a:ea typeface="Times New Roman" panose="02020603050405020304" pitchFamily="18" charset="0"/>
                          <a:cs typeface="Arial" panose="020B0604020202020204" pitchFamily="34" charset="0"/>
                        </a:rPr>
                        <a:t>09</a:t>
                      </a:r>
                      <a:endParaRPr lang="en-US" sz="1600" dirty="0">
                        <a:effectLst/>
                        <a:latin typeface="Agency FB" panose="020B0503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l">
                        <a:lnSpc>
                          <a:spcPct val="115000"/>
                        </a:lnSpc>
                        <a:spcAft>
                          <a:spcPts val="0"/>
                        </a:spcAft>
                      </a:pPr>
                      <a:r>
                        <a:rPr lang="en-ZA" sz="1600" dirty="0" smtClean="0">
                          <a:effectLst/>
                          <a:latin typeface="Agency FB" panose="020B0503020202020204" pitchFamily="34" charset="0"/>
                          <a:ea typeface="Calibri" panose="020F0502020204030204" pitchFamily="34" charset="0"/>
                        </a:rPr>
                        <a:t>55%</a:t>
                      </a:r>
                      <a:endParaRPr lang="en-ZA" sz="1600" dirty="0">
                        <a:effectLst/>
                        <a:latin typeface="Agency FB" panose="020B0503020202020204" pitchFamily="34" charset="0"/>
                        <a:ea typeface="Calibri" panose="020F0502020204030204" pitchFamily="34" charset="0"/>
                      </a:endParaRPr>
                    </a:p>
                  </a:txBody>
                  <a:tcPr/>
                </a:tc>
                <a:tc>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en-ZA" sz="1600" dirty="0" smtClean="0">
                          <a:effectLst/>
                          <a:latin typeface="Agency FB" panose="020B0503020202020204" pitchFamily="34" charset="0"/>
                          <a:ea typeface="Calibri" panose="020F0502020204030204" pitchFamily="34" charset="0"/>
                        </a:rPr>
                        <a:t>45%</a:t>
                      </a:r>
                    </a:p>
                    <a:p>
                      <a:pPr algn="l">
                        <a:lnSpc>
                          <a:spcPct val="115000"/>
                        </a:lnSpc>
                        <a:spcAft>
                          <a:spcPts val="0"/>
                        </a:spcAft>
                      </a:pPr>
                      <a:endParaRPr lang="en-ZA" sz="1600" dirty="0">
                        <a:effectLst/>
                        <a:latin typeface="Agency FB" panose="020B0503020202020204" pitchFamily="34" charset="0"/>
                        <a:ea typeface="Calibri" panose="020F0502020204030204" pitchFamily="34" charset="0"/>
                      </a:endParaRPr>
                    </a:p>
                  </a:txBody>
                  <a:tcPr marL="0" marR="0" marT="0" marB="0"/>
                </a:tc>
              </a:tr>
              <a:tr h="1012189">
                <a:tc>
                  <a:txBody>
                    <a:bodyPr/>
                    <a:lstStyle/>
                    <a:p>
                      <a:pPr algn="l">
                        <a:lnSpc>
                          <a:spcPct val="115000"/>
                        </a:lnSpc>
                        <a:spcAft>
                          <a:spcPts val="0"/>
                        </a:spcAft>
                      </a:pPr>
                      <a:endParaRPr lang="en-ZA" sz="1600" b="1" kern="1200" dirty="0" smtClean="0">
                        <a:solidFill>
                          <a:srgbClr val="000000"/>
                        </a:solidFill>
                        <a:effectLst/>
                        <a:latin typeface="Agency FB" panose="020B0503020202020204" pitchFamily="34" charset="0"/>
                        <a:ea typeface="Times New Roman" panose="02020603050405020304" pitchFamily="18" charset="0"/>
                      </a:endParaRPr>
                    </a:p>
                    <a:p>
                      <a:pPr algn="l">
                        <a:lnSpc>
                          <a:spcPct val="115000"/>
                        </a:lnSpc>
                        <a:spcAft>
                          <a:spcPts val="0"/>
                        </a:spcAft>
                      </a:pPr>
                      <a:r>
                        <a:rPr lang="en-ZA" sz="1600" b="1" kern="1200" dirty="0" smtClean="0">
                          <a:solidFill>
                            <a:srgbClr val="000000"/>
                          </a:solidFill>
                          <a:effectLst/>
                          <a:latin typeface="Agency FB" panose="020B0503020202020204" pitchFamily="34" charset="0"/>
                          <a:ea typeface="Times New Roman" panose="02020603050405020304" pitchFamily="18" charset="0"/>
                        </a:rPr>
                        <a:t>TOTAL</a:t>
                      </a:r>
                      <a:endParaRPr lang="en-ZA" sz="1600" dirty="0">
                        <a:effectLst/>
                        <a:latin typeface="Arial" panose="020B0604020202020204" pitchFamily="34" charset="0"/>
                        <a:ea typeface="Calibri" panose="020F0502020204030204" pitchFamily="34" charset="0"/>
                      </a:endParaRPr>
                    </a:p>
                  </a:txBody>
                  <a:tcPr/>
                </a:tc>
                <a:tc>
                  <a:txBody>
                    <a:bodyPr/>
                    <a:lstStyle/>
                    <a:p>
                      <a:pPr marL="0" marR="0" algn="l">
                        <a:spcBef>
                          <a:spcPts val="0"/>
                        </a:spcBef>
                        <a:spcAft>
                          <a:spcPts val="0"/>
                        </a:spcAft>
                      </a:pPr>
                      <a:r>
                        <a:rPr lang="en-ZA" sz="1600" b="1" kern="1200" dirty="0">
                          <a:effectLst/>
                          <a:latin typeface="Agency FB" panose="020B0503020202020204" pitchFamily="34" charset="0"/>
                          <a:ea typeface="Times New Roman" panose="02020603050405020304" pitchFamily="18" charset="0"/>
                          <a:cs typeface="Arial" panose="020B0604020202020204" pitchFamily="34" charset="0"/>
                        </a:rPr>
                        <a:t>135</a:t>
                      </a:r>
                      <a:endParaRPr lang="en-US" sz="1600" dirty="0">
                        <a:effectLst/>
                        <a:latin typeface="Agency FB" panose="020B0503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l">
                        <a:lnSpc>
                          <a:spcPct val="115000"/>
                        </a:lnSpc>
                        <a:spcAft>
                          <a:spcPts val="0"/>
                        </a:spcAft>
                      </a:pPr>
                      <a:r>
                        <a:rPr lang="en-ZA" sz="1600" b="1" dirty="0" smtClean="0">
                          <a:effectLst/>
                          <a:latin typeface="Agency FB" panose="020B0503020202020204" pitchFamily="34" charset="0"/>
                          <a:ea typeface="Calibri" panose="020F0502020204030204" pitchFamily="34" charset="0"/>
                        </a:rPr>
                        <a:t>74</a:t>
                      </a:r>
                      <a:endParaRPr lang="en-ZA" sz="1600" b="1" dirty="0">
                        <a:effectLst/>
                        <a:latin typeface="Agency FB" panose="020B0503020202020204" pitchFamily="34" charset="0"/>
                        <a:ea typeface="Calibri" panose="020F0502020204030204" pitchFamily="34" charset="0"/>
                      </a:endParaRPr>
                    </a:p>
                  </a:txBody>
                  <a:tcPr/>
                </a:tc>
                <a:tc>
                  <a:txBody>
                    <a:bodyPr/>
                    <a:lstStyle/>
                    <a:p>
                      <a:pPr algn="l">
                        <a:lnSpc>
                          <a:spcPct val="115000"/>
                        </a:lnSpc>
                        <a:spcAft>
                          <a:spcPts val="0"/>
                        </a:spcAft>
                      </a:pPr>
                      <a:r>
                        <a:rPr lang="en-ZA" sz="1600" b="1" dirty="0" smtClean="0">
                          <a:effectLst/>
                          <a:latin typeface="Agency FB" panose="020B0503020202020204" pitchFamily="34" charset="0"/>
                          <a:ea typeface="Calibri" panose="020F0502020204030204" pitchFamily="34" charset="0"/>
                        </a:rPr>
                        <a:t>61</a:t>
                      </a:r>
                      <a:endParaRPr lang="en-ZA" sz="1600" b="1" dirty="0">
                        <a:effectLst/>
                        <a:latin typeface="Agency FB" panose="020B0503020202020204" pitchFamily="34" charset="0"/>
                        <a:ea typeface="Calibri" panose="020F0502020204030204" pitchFamily="34" charset="0"/>
                      </a:endParaRPr>
                    </a:p>
                  </a:txBody>
                  <a:tcPr/>
                </a:tc>
                <a:tc>
                  <a:txBody>
                    <a:bodyPr/>
                    <a:lstStyle/>
                    <a:p>
                      <a:pPr algn="l">
                        <a:lnSpc>
                          <a:spcPct val="115000"/>
                        </a:lnSpc>
                        <a:spcAft>
                          <a:spcPts val="0"/>
                        </a:spcAft>
                      </a:pPr>
                      <a:r>
                        <a:rPr lang="en-ZA" sz="1600" b="1" dirty="0" smtClean="0">
                          <a:effectLst/>
                          <a:latin typeface="Agency FB" panose="020B0503020202020204" pitchFamily="34" charset="0"/>
                          <a:ea typeface="Calibri" panose="020F0502020204030204" pitchFamily="34" charset="0"/>
                        </a:rPr>
                        <a:t>55%</a:t>
                      </a:r>
                      <a:endParaRPr lang="en-ZA" sz="1600" b="1" dirty="0">
                        <a:effectLst/>
                        <a:latin typeface="Agency FB" panose="020B0503020202020204" pitchFamily="34" charset="0"/>
                        <a:ea typeface="Calibri" panose="020F0502020204030204" pitchFamily="34" charset="0"/>
                      </a:endParaRPr>
                    </a:p>
                  </a:txBody>
                  <a:tcPr/>
                </a:tc>
                <a:tc>
                  <a:txBody>
                    <a:bodyPr/>
                    <a:lstStyle/>
                    <a:p>
                      <a:pPr algn="l">
                        <a:lnSpc>
                          <a:spcPct val="115000"/>
                        </a:lnSpc>
                        <a:spcAft>
                          <a:spcPts val="0"/>
                        </a:spcAft>
                      </a:pPr>
                      <a:r>
                        <a:rPr lang="en-ZA" sz="1600" b="1" kern="1200" dirty="0" smtClean="0">
                          <a:solidFill>
                            <a:srgbClr val="000000"/>
                          </a:solidFill>
                          <a:effectLst/>
                          <a:latin typeface="Agency FB" panose="020B0503020202020204" pitchFamily="34" charset="0"/>
                          <a:ea typeface="Times New Roman" panose="02020603050405020304" pitchFamily="18" charset="0"/>
                        </a:rPr>
                        <a:t>45%</a:t>
                      </a:r>
                    </a:p>
                  </a:txBody>
                  <a:tcPr marL="0" marR="0" marT="0" marB="0"/>
                </a:tc>
              </a:tr>
            </a:tbl>
          </a:graphicData>
        </a:graphic>
      </p:graphicFrame>
      <p:sp>
        <p:nvSpPr>
          <p:cNvPr id="4" name="TextBox 3"/>
          <p:cNvSpPr txBox="1"/>
          <p:nvPr/>
        </p:nvSpPr>
        <p:spPr>
          <a:xfrm>
            <a:off x="6096000" y="1"/>
            <a:ext cx="3733800" cy="646331"/>
          </a:xfrm>
          <a:prstGeom prst="rect">
            <a:avLst/>
          </a:prstGeom>
          <a:solidFill>
            <a:srgbClr val="92D050"/>
          </a:solidFill>
        </p:spPr>
        <p:txBody>
          <a:bodyPr wrap="square" rtlCol="0">
            <a:spAutoFit/>
          </a:bodyPr>
          <a:lstStyle/>
          <a:p>
            <a:pPr algn="ctr">
              <a:defRPr/>
            </a:pPr>
            <a:r>
              <a:rPr lang="en-US" b="1" kern="0" dirty="0" smtClean="0">
                <a:solidFill>
                  <a:srgbClr val="002060"/>
                </a:solidFill>
              </a:rPr>
              <a:t>EPMLM </a:t>
            </a:r>
            <a:r>
              <a:rPr lang="en-US" b="1" kern="0" dirty="0">
                <a:solidFill>
                  <a:srgbClr val="002060"/>
                </a:solidFill>
              </a:rPr>
              <a:t>2015/2016 </a:t>
            </a:r>
            <a:r>
              <a:rPr lang="en-US" b="1" dirty="0" smtClean="0">
                <a:solidFill>
                  <a:srgbClr val="002060"/>
                </a:solidFill>
              </a:rPr>
              <a:t>ANNUAL PERFORMANCE  REVIEW</a:t>
            </a:r>
            <a:endParaRPr lang="en-US" b="1" kern="0" dirty="0">
              <a:solidFill>
                <a:srgbClr val="002060"/>
              </a:solidFill>
            </a:endParaRPr>
          </a:p>
        </p:txBody>
      </p:sp>
      <p:sp>
        <p:nvSpPr>
          <p:cNvPr id="5" name="TextBox 4"/>
          <p:cNvSpPr txBox="1"/>
          <p:nvPr/>
        </p:nvSpPr>
        <p:spPr>
          <a:xfrm>
            <a:off x="1752600" y="138499"/>
            <a:ext cx="4343400" cy="369332"/>
          </a:xfrm>
          <a:prstGeom prst="rect">
            <a:avLst/>
          </a:prstGeom>
          <a:solidFill>
            <a:srgbClr val="92D050"/>
          </a:solidFill>
        </p:spPr>
        <p:txBody>
          <a:bodyPr wrap="square" rtlCol="0">
            <a:spAutoFit/>
          </a:bodyPr>
          <a:lstStyle/>
          <a:p>
            <a:pPr algn="ctr">
              <a:defRPr/>
            </a:pPr>
            <a:r>
              <a:rPr lang="en-US" b="1" kern="0" dirty="0">
                <a:solidFill>
                  <a:srgbClr val="002060"/>
                </a:solidFill>
              </a:rPr>
              <a:t>MUNICIPAL MANAGER’S OVERVEIW </a:t>
            </a:r>
          </a:p>
        </p:txBody>
      </p:sp>
      <p:pic>
        <p:nvPicPr>
          <p:cNvPr id="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829800" y="14786"/>
            <a:ext cx="838200" cy="627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Slide Number Placeholder 2"/>
          <p:cNvSpPr>
            <a:spLocks noGrp="1"/>
          </p:cNvSpPr>
          <p:nvPr>
            <p:ph type="sldNum" sz="quarter" idx="12"/>
          </p:nvPr>
        </p:nvSpPr>
        <p:spPr/>
        <p:txBody>
          <a:bodyPr/>
          <a:lstStyle/>
          <a:p>
            <a:fld id="{01BCFC26-62B4-4113-B485-962636936649}" type="slidenum">
              <a:rPr lang="en-US" smtClean="0"/>
              <a:pPr/>
              <a:t>7</a:t>
            </a:fld>
            <a:endParaRPr lang="en-US"/>
          </a:p>
        </p:txBody>
      </p:sp>
    </p:spTree>
    <p:extLst>
      <p:ext uri="{BB962C8B-B14F-4D97-AF65-F5344CB8AC3E}">
        <p14:creationId xmlns:p14="http://schemas.microsoft.com/office/powerpoint/2010/main" val="138796091"/>
      </p:ext>
    </p:extLst>
  </p:cSld>
  <p:clrMapOvr>
    <a:masterClrMapping/>
  </p:clrMapOvr>
  <p:transition spd="slow">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29205" y="1722084"/>
            <a:ext cx="10544537" cy="4477188"/>
          </a:xfrm>
          <a:prstGeom prst="rect">
            <a:avLst/>
          </a:prstGeom>
        </p:spPr>
        <p:txBody>
          <a:bodyPr wrap="square">
            <a:spAutoFit/>
          </a:bodyPr>
          <a:lstStyle/>
          <a:p>
            <a:pPr algn="ctr">
              <a:lnSpc>
                <a:spcPct val="115000"/>
              </a:lnSpc>
              <a:spcAft>
                <a:spcPts val="1000"/>
              </a:spcAft>
            </a:pPr>
            <a:r>
              <a:rPr lang="en-ZA" sz="8500" b="1" dirty="0" smtClean="0">
                <a:ln w="9525" cap="flat" cmpd="sng" algn="ctr">
                  <a:solidFill>
                    <a:srgbClr val="FFFFFF"/>
                  </a:solidFill>
                  <a:prstDash val="solid"/>
                  <a:round/>
                </a:ln>
                <a:solidFill>
                  <a:srgbClr val="385723"/>
                </a:solidFill>
                <a:effectLst>
                  <a:outerShdw blurRad="12700" dist="38100" dir="2700000" algn="tl">
                    <a:prstClr val="white">
                      <a:lumMod val="50000"/>
                    </a:prstClr>
                  </a:outerShdw>
                </a:effectLst>
                <a:latin typeface="Arial" panose="020B0604020202020204" pitchFamily="34" charset="0"/>
                <a:ea typeface="Calibri" panose="020F0502020204030204" pitchFamily="34" charset="0"/>
              </a:rPr>
              <a:t>MUNICIPAL MANAGER’S OFFICE</a:t>
            </a:r>
            <a:endParaRPr lang="en-ZA" sz="1200" dirty="0">
              <a:solidFill>
                <a:prstClr val="black"/>
              </a:solidFill>
              <a:latin typeface="Arial" panose="020B0604020202020204" pitchFamily="34" charset="0"/>
              <a:ea typeface="Calibri" panose="020F0502020204030204" pitchFamily="34" charset="0"/>
            </a:endParaRPr>
          </a:p>
        </p:txBody>
      </p:sp>
      <p:sp>
        <p:nvSpPr>
          <p:cNvPr id="2" name="Rectangle 1"/>
          <p:cNvSpPr/>
          <p:nvPr/>
        </p:nvSpPr>
        <p:spPr>
          <a:xfrm>
            <a:off x="2588828" y="4902002"/>
            <a:ext cx="6293223" cy="596232"/>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sz="4000" b="1" dirty="0">
              <a:solidFill>
                <a:prstClr val="black"/>
              </a:solidFill>
            </a:endParaRPr>
          </a:p>
        </p:txBody>
      </p:sp>
      <p:pic>
        <p:nvPicPr>
          <p:cNvPr id="5"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908474" y="-30402"/>
            <a:ext cx="1021793" cy="7071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extBox 5"/>
          <p:cNvSpPr txBox="1"/>
          <p:nvPr/>
        </p:nvSpPr>
        <p:spPr>
          <a:xfrm>
            <a:off x="6096000" y="1"/>
            <a:ext cx="3733800" cy="646331"/>
          </a:xfrm>
          <a:prstGeom prst="rect">
            <a:avLst/>
          </a:prstGeom>
          <a:solidFill>
            <a:srgbClr val="92D050"/>
          </a:solidFill>
        </p:spPr>
        <p:txBody>
          <a:bodyPr wrap="square" rtlCol="0">
            <a:spAutoFit/>
          </a:bodyPr>
          <a:lstStyle/>
          <a:p>
            <a:pPr algn="ctr"/>
            <a:r>
              <a:rPr lang="en-US" b="1" dirty="0" smtClean="0">
                <a:solidFill>
                  <a:srgbClr val="002060"/>
                </a:solidFill>
              </a:rPr>
              <a:t>EPMLM </a:t>
            </a:r>
            <a:r>
              <a:rPr lang="en-US" b="1" dirty="0">
                <a:solidFill>
                  <a:srgbClr val="002060"/>
                </a:solidFill>
              </a:rPr>
              <a:t>2015/2016 </a:t>
            </a:r>
            <a:r>
              <a:rPr lang="en-US" b="1" dirty="0" smtClean="0">
                <a:solidFill>
                  <a:srgbClr val="002060"/>
                </a:solidFill>
              </a:rPr>
              <a:t>ANNUAL PERFORMANCE  REVIEW</a:t>
            </a:r>
            <a:endParaRPr lang="en-US" b="1" dirty="0">
              <a:solidFill>
                <a:srgbClr val="002060"/>
              </a:solidFill>
            </a:endParaRPr>
          </a:p>
        </p:txBody>
      </p:sp>
      <p:sp>
        <p:nvSpPr>
          <p:cNvPr id="3" name="Slide Number Placeholder 2"/>
          <p:cNvSpPr>
            <a:spLocks noGrp="1"/>
          </p:cNvSpPr>
          <p:nvPr>
            <p:ph type="sldNum" sz="quarter" idx="12"/>
          </p:nvPr>
        </p:nvSpPr>
        <p:spPr/>
        <p:txBody>
          <a:bodyPr/>
          <a:lstStyle/>
          <a:p>
            <a:fld id="{01BCFC26-62B4-4113-B485-962636936649}" type="slidenum">
              <a:rPr lang="en-US" smtClean="0"/>
              <a:pPr/>
              <a:t>8</a:t>
            </a:fld>
            <a:endParaRPr lang="en-US"/>
          </a:p>
        </p:txBody>
      </p:sp>
    </p:spTree>
    <p:extLst>
      <p:ext uri="{BB962C8B-B14F-4D97-AF65-F5344CB8AC3E}">
        <p14:creationId xmlns:p14="http://schemas.microsoft.com/office/powerpoint/2010/main" val="1853074311"/>
      </p:ext>
    </p:extLst>
  </p:cSld>
  <p:clrMapOvr>
    <a:masterClrMapping/>
  </p:clrMapOvr>
  <p:transition spd="slow">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ontent Placeholder 5"/>
          <p:cNvGraphicFramePr>
            <a:graphicFrameLocks/>
          </p:cNvGraphicFramePr>
          <p:nvPr>
            <p:extLst>
              <p:ext uri="{D42A27DB-BD31-4B8C-83A1-F6EECF244321}">
                <p14:modId xmlns:p14="http://schemas.microsoft.com/office/powerpoint/2010/main" val="1622722304"/>
              </p:ext>
            </p:extLst>
          </p:nvPr>
        </p:nvGraphicFramePr>
        <p:xfrm>
          <a:off x="621217" y="784315"/>
          <a:ext cx="10944012" cy="5693758"/>
        </p:xfrm>
        <a:graphic>
          <a:graphicData uri="http://schemas.openxmlformats.org/drawingml/2006/table">
            <a:tbl>
              <a:tblPr firstRow="1" bandRow="1">
                <a:tableStyleId>{5C22544A-7EE6-4342-B048-85BDC9FD1C3A}</a:tableStyleId>
              </a:tblPr>
              <a:tblGrid>
                <a:gridCol w="1325003"/>
                <a:gridCol w="965732"/>
                <a:gridCol w="914416"/>
                <a:gridCol w="777779"/>
                <a:gridCol w="788291"/>
                <a:gridCol w="1967323"/>
                <a:gridCol w="2485885"/>
                <a:gridCol w="1719583"/>
              </a:tblGrid>
              <a:tr h="638367">
                <a:tc>
                  <a:txBody>
                    <a:bodyPr/>
                    <a:lstStyle/>
                    <a:p>
                      <a:pPr algn="l"/>
                      <a:r>
                        <a:rPr lang="en-US" sz="1300" dirty="0" smtClean="0">
                          <a:solidFill>
                            <a:schemeClr val="tx1"/>
                          </a:solidFill>
                        </a:rPr>
                        <a:t>PROJECTS(KPI as per SDBIP) </a:t>
                      </a:r>
                      <a:endParaRPr lang="en-US" sz="1300" dirty="0">
                        <a:solidFill>
                          <a:schemeClr val="tx1"/>
                        </a:solidFill>
                      </a:endParaRPr>
                    </a:p>
                  </a:txBody>
                  <a:tcPr marT="45736" marB="45736"/>
                </a:tc>
                <a:tc>
                  <a:txBody>
                    <a:bodyPr/>
                    <a:lstStyle/>
                    <a:p>
                      <a:pPr algn="l"/>
                      <a:r>
                        <a:rPr lang="en-US" sz="1300" dirty="0" smtClean="0">
                          <a:solidFill>
                            <a:schemeClr val="tx1"/>
                          </a:solidFill>
                        </a:rPr>
                        <a:t>ANNUAL</a:t>
                      </a:r>
                      <a:r>
                        <a:rPr lang="en-US" sz="1300" baseline="0" dirty="0" smtClean="0">
                          <a:solidFill>
                            <a:schemeClr val="tx1"/>
                          </a:solidFill>
                        </a:rPr>
                        <a:t> TARGET</a:t>
                      </a:r>
                      <a:endParaRPr lang="en-US" sz="1300" dirty="0">
                        <a:solidFill>
                          <a:schemeClr val="tx1"/>
                        </a:solidFill>
                      </a:endParaRPr>
                    </a:p>
                  </a:txBody>
                  <a:tcPr marT="45736" marB="45736"/>
                </a:tc>
                <a:tc>
                  <a:txBody>
                    <a:bodyPr/>
                    <a:lstStyle/>
                    <a:p>
                      <a:pPr algn="l"/>
                      <a:r>
                        <a:rPr lang="en-US" sz="1300" dirty="0" smtClean="0">
                          <a:solidFill>
                            <a:schemeClr val="tx1"/>
                          </a:solidFill>
                        </a:rPr>
                        <a:t> ANNUAL</a:t>
                      </a:r>
                    </a:p>
                    <a:p>
                      <a:pPr algn="l"/>
                      <a:r>
                        <a:rPr lang="en-US" sz="1300" dirty="0" smtClean="0">
                          <a:solidFill>
                            <a:schemeClr val="tx1"/>
                          </a:solidFill>
                        </a:rPr>
                        <a:t>ACTUALS</a:t>
                      </a:r>
                      <a:endParaRPr lang="en-US" sz="1300" dirty="0">
                        <a:solidFill>
                          <a:schemeClr val="tx1"/>
                        </a:solidFill>
                      </a:endParaRPr>
                    </a:p>
                  </a:txBody>
                  <a:tcPr marT="45736" marB="45736"/>
                </a:tc>
                <a:tc>
                  <a:txBody>
                    <a:bodyPr/>
                    <a:lstStyle/>
                    <a:p>
                      <a:pPr algn="l"/>
                      <a:r>
                        <a:rPr lang="en-US" sz="1300" dirty="0" smtClean="0">
                          <a:solidFill>
                            <a:schemeClr val="tx1"/>
                          </a:solidFill>
                        </a:rPr>
                        <a:t>BUDGET</a:t>
                      </a:r>
                    </a:p>
                  </a:txBody>
                  <a:tcPr marT="45736" marB="45736"/>
                </a:tc>
                <a:tc>
                  <a:txBody>
                    <a:bodyPr/>
                    <a:lstStyle/>
                    <a:p>
                      <a:pPr algn="l"/>
                      <a:r>
                        <a:rPr lang="en-US" sz="1300" dirty="0" smtClean="0">
                          <a:solidFill>
                            <a:schemeClr val="tx1"/>
                          </a:solidFill>
                        </a:rPr>
                        <a:t>EXPENDITURE</a:t>
                      </a:r>
                      <a:endParaRPr lang="en-US" sz="1300" dirty="0">
                        <a:solidFill>
                          <a:schemeClr val="tx1"/>
                        </a:solidFill>
                      </a:endParaRPr>
                    </a:p>
                  </a:txBody>
                  <a:tcPr marT="45736" marB="45736"/>
                </a:tc>
                <a:tc>
                  <a:txBody>
                    <a:bodyPr/>
                    <a:lstStyle/>
                    <a:p>
                      <a:pPr algn="l"/>
                      <a:r>
                        <a:rPr lang="en-US" sz="1300" dirty="0" smtClean="0">
                          <a:solidFill>
                            <a:schemeClr val="tx1"/>
                          </a:solidFill>
                        </a:rPr>
                        <a:t>PROGRESS</a:t>
                      </a:r>
                      <a:endParaRPr lang="en-US" sz="1300" dirty="0">
                        <a:solidFill>
                          <a:schemeClr val="tx1"/>
                        </a:solidFill>
                      </a:endParaRPr>
                    </a:p>
                  </a:txBody>
                  <a:tcPr marT="45736" marB="45736"/>
                </a:tc>
                <a:tc>
                  <a:txBody>
                    <a:bodyPr/>
                    <a:lstStyle/>
                    <a:p>
                      <a:pPr algn="l"/>
                      <a:r>
                        <a:rPr lang="en-US" sz="1300" dirty="0" smtClean="0">
                          <a:solidFill>
                            <a:schemeClr val="tx1"/>
                          </a:solidFill>
                        </a:rPr>
                        <a:t>CHALLENGES </a:t>
                      </a:r>
                      <a:endParaRPr lang="en-US" sz="1300" dirty="0">
                        <a:solidFill>
                          <a:schemeClr val="tx1"/>
                        </a:solidFill>
                      </a:endParaRPr>
                    </a:p>
                  </a:txBody>
                  <a:tcPr marT="45736" marB="45736"/>
                </a:tc>
                <a:tc>
                  <a:txBody>
                    <a:bodyPr/>
                    <a:lstStyle/>
                    <a:p>
                      <a:pPr algn="l"/>
                      <a:r>
                        <a:rPr lang="en-US" sz="1300" dirty="0" smtClean="0">
                          <a:solidFill>
                            <a:schemeClr val="tx1"/>
                          </a:solidFill>
                        </a:rPr>
                        <a:t>REMEDIAL ACTION</a:t>
                      </a:r>
                      <a:endParaRPr lang="en-US" sz="1300" dirty="0">
                        <a:solidFill>
                          <a:schemeClr val="tx1"/>
                        </a:solidFill>
                      </a:endParaRPr>
                    </a:p>
                  </a:txBody>
                  <a:tcPr marT="45736" marB="45736"/>
                </a:tc>
              </a:tr>
              <a:tr h="1210864">
                <a:tc>
                  <a:txBody>
                    <a:bodyPr/>
                    <a:lstStyle/>
                    <a:p>
                      <a:pPr>
                        <a:lnSpc>
                          <a:spcPct val="107000"/>
                        </a:lnSpc>
                      </a:pPr>
                      <a:r>
                        <a:rPr lang="en-ZA" sz="1100" dirty="0">
                          <a:solidFill>
                            <a:srgbClr val="0D0D0D"/>
                          </a:solidFill>
                          <a:effectLst/>
                          <a:latin typeface="Agency FB" panose="020B0503020202020204" pitchFamily="34" charset="0"/>
                        </a:rPr>
                        <a:t>% of AGSA findings resolved by  30 Jun 2016</a:t>
                      </a:r>
                      <a:endParaRPr lang="en-ZA" sz="1100" dirty="0">
                        <a:effectLst/>
                        <a:latin typeface="Calibri" panose="020F0502020204030204" pitchFamily="34" charset="0"/>
                      </a:endParaRPr>
                    </a:p>
                  </a:txBody>
                  <a:tcPr marL="68580" marR="68580" marT="0" marB="0"/>
                </a:tc>
                <a:tc>
                  <a:txBody>
                    <a:bodyPr/>
                    <a:lstStyle/>
                    <a:p>
                      <a:pPr algn="l">
                        <a:lnSpc>
                          <a:spcPct val="107000"/>
                        </a:lnSpc>
                      </a:pPr>
                      <a:r>
                        <a:rPr lang="en-ZA" sz="1100" dirty="0">
                          <a:solidFill>
                            <a:srgbClr val="0D0D0D"/>
                          </a:solidFill>
                          <a:effectLst/>
                          <a:latin typeface="Agency FB" panose="020B0503020202020204" pitchFamily="34" charset="0"/>
                        </a:rPr>
                        <a:t>100% of findings raised by AGSA should be resolved by 30 June 2016</a:t>
                      </a:r>
                      <a:endParaRPr lang="en-ZA" sz="1100" dirty="0">
                        <a:effectLst/>
                        <a:latin typeface="Calibri" panose="020F0502020204030204" pitchFamily="34" charset="0"/>
                      </a:endParaRPr>
                    </a:p>
                  </a:txBody>
                  <a:tcPr marL="68580" marR="68580" marT="0" marB="0"/>
                </a:tc>
                <a:tc>
                  <a:txBody>
                    <a:bodyPr/>
                    <a:lstStyle/>
                    <a:p>
                      <a:pPr algn="l"/>
                      <a:r>
                        <a:rPr lang="en-US" sz="1200" dirty="0" smtClean="0">
                          <a:latin typeface="Agency FB" panose="020B0503020202020204" pitchFamily="34" charset="0"/>
                        </a:rPr>
                        <a:t>107 findings resolved</a:t>
                      </a:r>
                      <a:endParaRPr lang="en-US" sz="1200" dirty="0">
                        <a:latin typeface="Agency FB" panose="020B0503020202020204" pitchFamily="34" charset="0"/>
                      </a:endParaRPr>
                    </a:p>
                  </a:txBody>
                  <a:tcPr marT="45736" marB="45736"/>
                </a:tc>
                <a:tc>
                  <a:txBody>
                    <a:bodyPr/>
                    <a:lstStyle/>
                    <a:p>
                      <a:pPr algn="l"/>
                      <a:r>
                        <a:rPr lang="en-US" sz="1200" dirty="0" smtClean="0">
                          <a:latin typeface="Agency FB" panose="020B0503020202020204" pitchFamily="34" charset="0"/>
                        </a:rPr>
                        <a:t>R0.00</a:t>
                      </a:r>
                      <a:endParaRPr lang="en-US" sz="1200" dirty="0">
                        <a:latin typeface="Agency FB" panose="020B0503020202020204" pitchFamily="34" charset="0"/>
                      </a:endParaRPr>
                    </a:p>
                  </a:txBody>
                  <a:tcPr marT="45736" marB="45736"/>
                </a:tc>
                <a:tc>
                  <a:txBody>
                    <a:bodyPr/>
                    <a:lstStyle/>
                    <a:p>
                      <a:pPr algn="l"/>
                      <a:r>
                        <a:rPr lang="en-US" sz="1200" dirty="0" smtClean="0">
                          <a:latin typeface="Agency FB" panose="020B0503020202020204" pitchFamily="34" charset="0"/>
                        </a:rPr>
                        <a:t>R0.00</a:t>
                      </a:r>
                      <a:endParaRPr lang="en-US" sz="1200" dirty="0">
                        <a:latin typeface="Agency FB" panose="020B0503020202020204" pitchFamily="34" charset="0"/>
                      </a:endParaRPr>
                    </a:p>
                  </a:txBody>
                  <a:tcPr marT="45736" marB="45736"/>
                </a:tc>
                <a:tc>
                  <a:txBody>
                    <a:bodyPr/>
                    <a:lstStyle/>
                    <a:p>
                      <a:pPr>
                        <a:lnSpc>
                          <a:spcPct val="115000"/>
                        </a:lnSpc>
                        <a:spcAft>
                          <a:spcPts val="0"/>
                        </a:spcAft>
                      </a:pPr>
                      <a:r>
                        <a:rPr lang="en-US" sz="1200" dirty="0">
                          <a:effectLst/>
                          <a:latin typeface="Agency FB" panose="020B0503020202020204" pitchFamily="34" charset="0"/>
                          <a:ea typeface="Calibri" panose="020F0502020204030204" pitchFamily="34" charset="0"/>
                          <a:cs typeface="Times New Roman" panose="02020603050405020304" pitchFamily="18" charset="0"/>
                        </a:rPr>
                        <a:t>Not achieved (77% of (101/134)findings raised by AGSA addressed)</a:t>
                      </a:r>
                      <a:endParaRPr lang="en-ZA" sz="1200" dirty="0">
                        <a:effectLst/>
                        <a:latin typeface="Arial" panose="020B0604020202020204" pitchFamily="34" charset="0"/>
                        <a:ea typeface="Calibri" panose="020F0502020204030204" pitchFamily="34" charset="0"/>
                      </a:endParaRPr>
                    </a:p>
                    <a:p>
                      <a:pPr>
                        <a:lnSpc>
                          <a:spcPct val="115000"/>
                        </a:lnSpc>
                        <a:spcAft>
                          <a:spcPts val="0"/>
                        </a:spcAft>
                      </a:pPr>
                      <a:r>
                        <a:rPr lang="en-US" sz="1200" dirty="0">
                          <a:effectLst/>
                          <a:latin typeface="Agency FB" panose="020B0503020202020204" pitchFamily="34" charset="0"/>
                          <a:ea typeface="Calibri" panose="020F0502020204030204" pitchFamily="34" charset="0"/>
                          <a:cs typeface="Times New Roman" panose="02020603050405020304" pitchFamily="18" charset="0"/>
                        </a:rPr>
                        <a:t> </a:t>
                      </a:r>
                      <a:endParaRPr lang="en-ZA" sz="1200" dirty="0">
                        <a:effectLst/>
                        <a:latin typeface="Arial" panose="020B0604020202020204" pitchFamily="34" charset="0"/>
                        <a:ea typeface="Calibri" panose="020F0502020204030204" pitchFamily="34" charset="0"/>
                      </a:endParaRPr>
                    </a:p>
                    <a:p>
                      <a:pPr>
                        <a:lnSpc>
                          <a:spcPct val="115000"/>
                        </a:lnSpc>
                        <a:spcAft>
                          <a:spcPts val="0"/>
                        </a:spcAft>
                      </a:pPr>
                      <a:r>
                        <a:rPr lang="en-US" sz="1200" dirty="0">
                          <a:effectLst/>
                          <a:latin typeface="Agency FB" panose="020B0503020202020204" pitchFamily="34" charset="0"/>
                          <a:ea typeface="Calibri" panose="020F0502020204030204" pitchFamily="34" charset="0"/>
                          <a:cs typeface="Times New Roman" panose="02020603050405020304" pitchFamily="18" charset="0"/>
                        </a:rPr>
                        <a:t> </a:t>
                      </a:r>
                      <a:endParaRPr lang="en-ZA" sz="1200" dirty="0">
                        <a:effectLst/>
                        <a:latin typeface="Arial" panose="020B0604020202020204" pitchFamily="34" charset="0"/>
                        <a:ea typeface="Calibri" panose="020F0502020204030204" pitchFamily="34" charset="0"/>
                      </a:endParaRPr>
                    </a:p>
                  </a:txBody>
                  <a:tcPr marL="68580" marR="68580" marT="0" marB="0"/>
                </a:tc>
                <a:tc>
                  <a:txBody>
                    <a:bodyPr/>
                    <a:lstStyle/>
                    <a:p>
                      <a:pPr>
                        <a:lnSpc>
                          <a:spcPct val="115000"/>
                        </a:lnSpc>
                        <a:spcAft>
                          <a:spcPts val="0"/>
                        </a:spcAft>
                      </a:pPr>
                      <a:r>
                        <a:rPr lang="en-US" sz="1200" dirty="0">
                          <a:effectLst/>
                          <a:latin typeface="Agency FB" panose="020B0503020202020204" pitchFamily="34" charset="0"/>
                          <a:ea typeface="Calibri" panose="020F0502020204030204" pitchFamily="34" charset="0"/>
                          <a:cs typeface="Times New Roman" panose="02020603050405020304" pitchFamily="18" charset="0"/>
                        </a:rPr>
                        <a:t>Prior year finding (unknown receipts) </a:t>
                      </a:r>
                      <a:endParaRPr lang="en-ZA" sz="1200" dirty="0">
                        <a:effectLst/>
                        <a:latin typeface="Arial" panose="020B0604020202020204" pitchFamily="34" charset="0"/>
                        <a:ea typeface="Calibri" panose="020F0502020204030204" pitchFamily="34" charset="0"/>
                      </a:endParaRPr>
                    </a:p>
                    <a:p>
                      <a:pPr>
                        <a:lnSpc>
                          <a:spcPct val="115000"/>
                        </a:lnSpc>
                        <a:spcAft>
                          <a:spcPts val="0"/>
                        </a:spcAft>
                      </a:pPr>
                      <a:r>
                        <a:rPr lang="en-US" sz="1200" dirty="0">
                          <a:effectLst/>
                          <a:latin typeface="Agency FB" panose="020B0503020202020204" pitchFamily="34" charset="0"/>
                          <a:ea typeface="Calibri" panose="020F0502020204030204" pitchFamily="34" charset="0"/>
                          <a:cs typeface="Times New Roman" panose="02020603050405020304" pitchFamily="18" charset="0"/>
                        </a:rPr>
                        <a:t> </a:t>
                      </a:r>
                      <a:endParaRPr lang="en-ZA" sz="1200" dirty="0">
                        <a:effectLst/>
                        <a:latin typeface="Arial" panose="020B0604020202020204" pitchFamily="34" charset="0"/>
                        <a:ea typeface="Calibri" panose="020F0502020204030204" pitchFamily="34" charset="0"/>
                      </a:endParaRPr>
                    </a:p>
                    <a:p>
                      <a:pPr>
                        <a:lnSpc>
                          <a:spcPct val="115000"/>
                        </a:lnSpc>
                        <a:spcAft>
                          <a:spcPts val="0"/>
                        </a:spcAft>
                      </a:pPr>
                      <a:r>
                        <a:rPr lang="en-US" sz="1200" dirty="0">
                          <a:effectLst/>
                          <a:latin typeface="Agency FB" panose="020B0503020202020204" pitchFamily="34" charset="0"/>
                          <a:ea typeface="Calibri" panose="020F0502020204030204" pitchFamily="34" charset="0"/>
                          <a:cs typeface="Times New Roman" panose="02020603050405020304" pitchFamily="18" charset="0"/>
                        </a:rPr>
                        <a:t>Other findings can only be addressed with year-end process</a:t>
                      </a:r>
                      <a:endParaRPr lang="en-ZA" sz="1200" dirty="0">
                        <a:effectLst/>
                        <a:latin typeface="Arial" panose="020B0604020202020204" pitchFamily="34" charset="0"/>
                        <a:ea typeface="Calibri" panose="020F0502020204030204" pitchFamily="34" charset="0"/>
                      </a:endParaRPr>
                    </a:p>
                  </a:txBody>
                  <a:tcPr marL="68580" marR="68580" marT="0" marB="0"/>
                </a:tc>
                <a:tc>
                  <a:txBody>
                    <a:bodyPr/>
                    <a:lstStyle/>
                    <a:p>
                      <a:pPr>
                        <a:lnSpc>
                          <a:spcPct val="115000"/>
                        </a:lnSpc>
                        <a:spcAft>
                          <a:spcPts val="0"/>
                        </a:spcAft>
                      </a:pPr>
                      <a:r>
                        <a:rPr lang="en-US" sz="1200" dirty="0">
                          <a:effectLst/>
                          <a:latin typeface="Agency FB" panose="020B0503020202020204" pitchFamily="34" charset="0"/>
                          <a:ea typeface="Calibri" panose="020F0502020204030204" pitchFamily="34" charset="0"/>
                          <a:cs typeface="Times New Roman" panose="02020603050405020304" pitchFamily="18" charset="0"/>
                        </a:rPr>
                        <a:t>Outstanding findings are currently in progress</a:t>
                      </a:r>
                      <a:endParaRPr lang="en-ZA" sz="1200" dirty="0">
                        <a:effectLst/>
                        <a:latin typeface="Arial" panose="020B0604020202020204" pitchFamily="34" charset="0"/>
                        <a:ea typeface="Calibri" panose="020F0502020204030204" pitchFamily="34" charset="0"/>
                      </a:endParaRPr>
                    </a:p>
                  </a:txBody>
                  <a:tcPr marL="68580" marR="68580" marT="0" marB="0"/>
                </a:tc>
              </a:tr>
              <a:tr h="651558">
                <a:tc>
                  <a:txBody>
                    <a:bodyPr/>
                    <a:lstStyle/>
                    <a:p>
                      <a:pPr>
                        <a:lnSpc>
                          <a:spcPct val="107000"/>
                        </a:lnSpc>
                      </a:pPr>
                      <a:r>
                        <a:rPr lang="en-ZA" sz="1100">
                          <a:solidFill>
                            <a:srgbClr val="0D0D0D"/>
                          </a:solidFill>
                          <a:effectLst/>
                          <a:latin typeface="Agency FB" panose="020B0503020202020204" pitchFamily="34" charset="0"/>
                        </a:rPr>
                        <a:t>Internal Audit annual plan developed and approved by Audit Committee</a:t>
                      </a:r>
                      <a:endParaRPr lang="en-ZA" sz="1100">
                        <a:effectLst/>
                        <a:latin typeface="Calibri" panose="020F0502020204030204" pitchFamily="34" charset="0"/>
                      </a:endParaRPr>
                    </a:p>
                  </a:txBody>
                  <a:tcPr marL="68580" marR="68580" marT="0" marB="0"/>
                </a:tc>
                <a:tc>
                  <a:txBody>
                    <a:bodyPr/>
                    <a:lstStyle/>
                    <a:p>
                      <a:pPr algn="l">
                        <a:lnSpc>
                          <a:spcPct val="107000"/>
                        </a:lnSpc>
                      </a:pPr>
                      <a:r>
                        <a:rPr lang="en-ZA" sz="1000" dirty="0">
                          <a:solidFill>
                            <a:srgbClr val="0D0D0D"/>
                          </a:solidFill>
                          <a:effectLst/>
                          <a:latin typeface="Agency FB" panose="020B0503020202020204" pitchFamily="34" charset="0"/>
                        </a:rPr>
                        <a:t>1</a:t>
                      </a:r>
                      <a:endParaRPr lang="en-ZA" sz="1000" dirty="0">
                        <a:effectLst/>
                        <a:latin typeface="Calibri" panose="020F0502020204030204" pitchFamily="34" charset="0"/>
                      </a:endParaRPr>
                    </a:p>
                  </a:txBody>
                  <a:tcPr marL="68580" marR="68580" marT="0" marB="0"/>
                </a:tc>
                <a:tc>
                  <a:txBody>
                    <a:bodyPr/>
                    <a:lstStyle/>
                    <a:p>
                      <a:pPr algn="l"/>
                      <a:r>
                        <a:rPr lang="en-US" sz="1000" dirty="0" smtClean="0">
                          <a:latin typeface="Agency FB" panose="020B0503020202020204" pitchFamily="34" charset="0"/>
                        </a:rPr>
                        <a:t>1</a:t>
                      </a:r>
                      <a:endParaRPr lang="en-US" sz="1000" dirty="0">
                        <a:latin typeface="Agency FB" panose="020B0503020202020204" pitchFamily="34" charset="0"/>
                      </a:endParaRPr>
                    </a:p>
                  </a:txBody>
                  <a:tcPr marT="45736" marB="45736"/>
                </a:tc>
                <a:tc>
                  <a:txBody>
                    <a:bodyPr/>
                    <a:lstStyle/>
                    <a:p>
                      <a:pPr algn="l"/>
                      <a:r>
                        <a:rPr lang="en-US" sz="1200" dirty="0" smtClean="0">
                          <a:latin typeface="Agency FB" panose="020B0503020202020204" pitchFamily="34" charset="0"/>
                        </a:rPr>
                        <a:t>R0.00</a:t>
                      </a:r>
                      <a:endParaRPr lang="en-US" sz="1200" dirty="0">
                        <a:latin typeface="Agency FB" panose="020B0503020202020204" pitchFamily="34" charset="0"/>
                      </a:endParaRPr>
                    </a:p>
                  </a:txBody>
                  <a:tcPr marT="45736" marB="45736"/>
                </a:tc>
                <a:tc>
                  <a:txBody>
                    <a:bodyPr/>
                    <a:lstStyle/>
                    <a:p>
                      <a:pPr algn="l"/>
                      <a:r>
                        <a:rPr lang="en-US" sz="1200" dirty="0" smtClean="0">
                          <a:latin typeface="Agency FB" panose="020B0503020202020204" pitchFamily="34" charset="0"/>
                        </a:rPr>
                        <a:t>R0.00</a:t>
                      </a:r>
                      <a:endParaRPr lang="en-US" sz="1200" dirty="0">
                        <a:latin typeface="Agency FB" panose="020B0503020202020204" pitchFamily="34" charset="0"/>
                      </a:endParaRPr>
                    </a:p>
                  </a:txBody>
                  <a:tcPr marT="45736" marB="45736"/>
                </a:tc>
                <a:tc>
                  <a:txBody>
                    <a:bodyPr/>
                    <a:lstStyle/>
                    <a:p>
                      <a:pPr algn="just">
                        <a:lnSpc>
                          <a:spcPct val="107000"/>
                        </a:lnSpc>
                        <a:spcAft>
                          <a:spcPts val="0"/>
                        </a:spcAft>
                      </a:pPr>
                      <a:r>
                        <a:rPr lang="en-ZA" sz="1000" dirty="0" smtClean="0">
                          <a:effectLst/>
                          <a:latin typeface="Calibri" panose="020F0502020204030204" pitchFamily="34" charset="0"/>
                        </a:rPr>
                        <a:t>Achieved</a:t>
                      </a:r>
                      <a:r>
                        <a:rPr lang="en-ZA" sz="1000" baseline="0" dirty="0" smtClean="0">
                          <a:effectLst/>
                          <a:latin typeface="Calibri" panose="020F0502020204030204" pitchFamily="34" charset="0"/>
                        </a:rPr>
                        <a:t> </a:t>
                      </a:r>
                      <a:endParaRPr lang="en-US" sz="1000" dirty="0" smtClean="0">
                        <a:latin typeface="Agency FB" panose="020B0503020202020204" pitchFamily="34" charset="0"/>
                      </a:endParaRPr>
                    </a:p>
                    <a:p>
                      <a:pPr algn="just">
                        <a:lnSpc>
                          <a:spcPct val="107000"/>
                        </a:lnSpc>
                        <a:spcAft>
                          <a:spcPts val="0"/>
                        </a:spcAft>
                      </a:pPr>
                      <a:endParaRPr lang="en-ZA" sz="1000" dirty="0">
                        <a:effectLst/>
                        <a:latin typeface="Calibri" panose="020F0502020204030204" pitchFamily="34" charset="0"/>
                      </a:endParaRPr>
                    </a:p>
                  </a:txBody>
                  <a:tcPr marL="68580" marR="68580" marT="0" marB="0"/>
                </a:tc>
                <a:tc>
                  <a:txBody>
                    <a:bodyPr/>
                    <a:lstStyle/>
                    <a:p>
                      <a:pPr algn="just">
                        <a:lnSpc>
                          <a:spcPct val="107000"/>
                        </a:lnSpc>
                        <a:spcAft>
                          <a:spcPts val="0"/>
                        </a:spcAft>
                      </a:pPr>
                      <a:r>
                        <a:rPr lang="en-ZA" sz="1000" dirty="0" smtClean="0">
                          <a:effectLst/>
                          <a:latin typeface="Calibri" panose="020F0502020204030204" pitchFamily="34" charset="0"/>
                        </a:rPr>
                        <a:t>None</a:t>
                      </a:r>
                      <a:endParaRPr lang="en-ZA" sz="1000" dirty="0">
                        <a:effectLst/>
                        <a:latin typeface="Calibri" panose="020F0502020204030204" pitchFamily="34" charset="0"/>
                      </a:endParaRPr>
                    </a:p>
                  </a:txBody>
                  <a:tcPr marL="68580" marR="68580" marT="0" marB="0"/>
                </a:tc>
                <a:tc>
                  <a:txBody>
                    <a:bodyPr/>
                    <a:lstStyle/>
                    <a:p>
                      <a:pPr algn="just">
                        <a:lnSpc>
                          <a:spcPct val="107000"/>
                        </a:lnSpc>
                        <a:spcAft>
                          <a:spcPts val="0"/>
                        </a:spcAft>
                      </a:pPr>
                      <a:r>
                        <a:rPr lang="en-ZA" sz="1000" dirty="0" smtClean="0">
                          <a:effectLst/>
                          <a:latin typeface="Calibri" panose="020F0502020204030204" pitchFamily="34" charset="0"/>
                        </a:rPr>
                        <a:t>None</a:t>
                      </a:r>
                      <a:endParaRPr lang="en-ZA" sz="1000" dirty="0">
                        <a:effectLst/>
                        <a:latin typeface="Calibri" panose="020F0502020204030204" pitchFamily="34" charset="0"/>
                      </a:endParaRPr>
                    </a:p>
                  </a:txBody>
                  <a:tcPr marL="68580" marR="68580" marT="0" marB="0"/>
                </a:tc>
              </a:tr>
              <a:tr h="1371973">
                <a:tc>
                  <a:txBody>
                    <a:bodyPr/>
                    <a:lstStyle/>
                    <a:p>
                      <a:pPr>
                        <a:lnSpc>
                          <a:spcPct val="107000"/>
                        </a:lnSpc>
                      </a:pPr>
                      <a:r>
                        <a:rPr lang="en-ZA" sz="1100">
                          <a:solidFill>
                            <a:srgbClr val="0D0D0D"/>
                          </a:solidFill>
                          <a:effectLst/>
                          <a:latin typeface="Agency FB" panose="020B0503020202020204" pitchFamily="34" charset="0"/>
                        </a:rPr>
                        <a:t>No of risk based internal audits report produced and processed by the Audit &amp; Performance Committee during the 2015/16</a:t>
                      </a:r>
                      <a:endParaRPr lang="en-ZA" sz="1100">
                        <a:effectLst/>
                        <a:latin typeface="Calibri" panose="020F0502020204030204" pitchFamily="34" charset="0"/>
                      </a:endParaRPr>
                    </a:p>
                  </a:txBody>
                  <a:tcPr marL="68580" marR="68580" marT="0" marB="0"/>
                </a:tc>
                <a:tc>
                  <a:txBody>
                    <a:bodyPr/>
                    <a:lstStyle/>
                    <a:p>
                      <a:pPr algn="l">
                        <a:lnSpc>
                          <a:spcPct val="107000"/>
                        </a:lnSpc>
                      </a:pPr>
                      <a:r>
                        <a:rPr lang="en-ZA" sz="1000" dirty="0">
                          <a:solidFill>
                            <a:srgbClr val="0D0D0D"/>
                          </a:solidFill>
                          <a:effectLst/>
                          <a:latin typeface="Agency FB" panose="020B0503020202020204" pitchFamily="34" charset="0"/>
                        </a:rPr>
                        <a:t>6</a:t>
                      </a:r>
                      <a:endParaRPr lang="en-ZA" sz="1000" dirty="0">
                        <a:effectLst/>
                        <a:latin typeface="Calibri" panose="020F0502020204030204" pitchFamily="34" charset="0"/>
                      </a:endParaRPr>
                    </a:p>
                  </a:txBody>
                  <a:tcPr marL="68580" marR="68580" marT="0" marB="0"/>
                </a:tc>
                <a:tc>
                  <a:txBody>
                    <a:bodyPr/>
                    <a:lstStyle/>
                    <a:p>
                      <a:pPr algn="l"/>
                      <a:r>
                        <a:rPr lang="en-US" sz="1000" dirty="0" smtClean="0">
                          <a:latin typeface="Agency FB" panose="020B0503020202020204" pitchFamily="34" charset="0"/>
                        </a:rPr>
                        <a:t>3/6</a:t>
                      </a:r>
                      <a:endParaRPr lang="en-US" sz="1000" dirty="0">
                        <a:latin typeface="Agency FB" panose="020B0503020202020204" pitchFamily="34" charset="0"/>
                      </a:endParaRPr>
                    </a:p>
                  </a:txBody>
                  <a:tcPr marT="45736" marB="45736"/>
                </a:tc>
                <a:tc>
                  <a:txBody>
                    <a:bodyPr/>
                    <a:lstStyle/>
                    <a:p>
                      <a:pPr algn="l"/>
                      <a:r>
                        <a:rPr lang="en-US" sz="1200" dirty="0" smtClean="0">
                          <a:latin typeface="Agency FB" panose="020B0503020202020204" pitchFamily="34" charset="0"/>
                        </a:rPr>
                        <a:t>R0.00</a:t>
                      </a:r>
                      <a:endParaRPr lang="en-US" sz="1200" dirty="0">
                        <a:latin typeface="Agency FB" panose="020B0503020202020204" pitchFamily="34" charset="0"/>
                      </a:endParaRPr>
                    </a:p>
                  </a:txBody>
                  <a:tcPr marT="45736" marB="45736"/>
                </a:tc>
                <a:tc>
                  <a:txBody>
                    <a:bodyPr/>
                    <a:lstStyle/>
                    <a:p>
                      <a:pPr algn="l"/>
                      <a:r>
                        <a:rPr lang="en-US" sz="1200" dirty="0" smtClean="0">
                          <a:latin typeface="Agency FB" panose="020B0503020202020204" pitchFamily="34" charset="0"/>
                        </a:rPr>
                        <a:t>R0.00</a:t>
                      </a:r>
                      <a:endParaRPr lang="en-US" sz="1200" dirty="0">
                        <a:latin typeface="Agency FB" panose="020B0503020202020204" pitchFamily="34" charset="0"/>
                      </a:endParaRPr>
                    </a:p>
                  </a:txBody>
                  <a:tcPr marT="45736" marB="45736"/>
                </a:tc>
                <a:tc>
                  <a:txBody>
                    <a:bodyPr/>
                    <a:lstStyle/>
                    <a:p>
                      <a:pPr marL="0" marR="0" indent="0" algn="just" defTabSz="914400" rtl="0" eaLnBrk="1" fontAlgn="auto" latinLnBrk="0" hangingPunct="1">
                        <a:lnSpc>
                          <a:spcPct val="107000"/>
                        </a:lnSpc>
                        <a:spcBef>
                          <a:spcPts val="0"/>
                        </a:spcBef>
                        <a:spcAft>
                          <a:spcPts val="0"/>
                        </a:spcAft>
                        <a:buClrTx/>
                        <a:buSzTx/>
                        <a:buFontTx/>
                        <a:buNone/>
                        <a:tabLst/>
                        <a:defRPr/>
                      </a:pPr>
                      <a:r>
                        <a:rPr lang="en-US" sz="1000" dirty="0" smtClean="0">
                          <a:latin typeface="Agency FB" panose="020B0503020202020204" pitchFamily="34" charset="0"/>
                        </a:rPr>
                        <a:t>Not achieved </a:t>
                      </a:r>
                    </a:p>
                    <a:p>
                      <a:pPr algn="just">
                        <a:lnSpc>
                          <a:spcPct val="107000"/>
                        </a:lnSpc>
                        <a:spcAft>
                          <a:spcPts val="0"/>
                        </a:spcAft>
                      </a:pPr>
                      <a:endParaRPr lang="en-ZA" sz="1000" dirty="0">
                        <a:effectLst/>
                        <a:latin typeface="Calibri" panose="020F0502020204030204" pitchFamily="34" charset="0"/>
                      </a:endParaRPr>
                    </a:p>
                  </a:txBody>
                  <a:tcPr marL="68580" marR="68580" marT="0" marB="0"/>
                </a:tc>
                <a:tc>
                  <a:txBody>
                    <a:bodyPr/>
                    <a:lstStyle/>
                    <a:p>
                      <a:pPr algn="just">
                        <a:lnSpc>
                          <a:spcPct val="107000"/>
                        </a:lnSpc>
                        <a:spcAft>
                          <a:spcPts val="0"/>
                        </a:spcAft>
                      </a:pPr>
                      <a:r>
                        <a:rPr lang="en-ZA" sz="1000" dirty="0" smtClean="0">
                          <a:effectLst/>
                          <a:latin typeface="Calibri" panose="020F0502020204030204" pitchFamily="34" charset="0"/>
                        </a:rPr>
                        <a:t>Resignations in the unit during the year.</a:t>
                      </a:r>
                    </a:p>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ZA" sz="1000" b="0" i="0" u="none" strike="noStrike" kern="1200" cap="none" spc="0" normalizeH="0" baseline="0" noProof="0" dirty="0" smtClean="0">
                          <a:ln>
                            <a:noFill/>
                          </a:ln>
                          <a:solidFill>
                            <a:prstClr val="black"/>
                          </a:solidFill>
                          <a:effectLst/>
                          <a:uLnTx/>
                          <a:uFillTx/>
                          <a:latin typeface="Calibri" panose="020F0502020204030204" pitchFamily="34" charset="0"/>
                        </a:rPr>
                        <a:t>3 risk based audit report have been completed. Two was presented to the audit committee in its 3</a:t>
                      </a:r>
                      <a:r>
                        <a:rPr kumimoji="0" lang="en-ZA" sz="1000" b="0" i="0" u="none" strike="noStrike" kern="1200" cap="none" spc="0" normalizeH="0" baseline="30000" noProof="0" dirty="0" smtClean="0">
                          <a:ln>
                            <a:noFill/>
                          </a:ln>
                          <a:solidFill>
                            <a:prstClr val="black"/>
                          </a:solidFill>
                          <a:effectLst/>
                          <a:uLnTx/>
                          <a:uFillTx/>
                          <a:latin typeface="Calibri" panose="020F0502020204030204" pitchFamily="34" charset="0"/>
                        </a:rPr>
                        <a:t>rd</a:t>
                      </a:r>
                      <a:r>
                        <a:rPr kumimoji="0" lang="en-ZA" sz="1000" b="0" i="0" u="none" strike="noStrike" kern="1200" cap="none" spc="0" normalizeH="0" baseline="0" noProof="0" dirty="0" smtClean="0">
                          <a:ln>
                            <a:noFill/>
                          </a:ln>
                          <a:solidFill>
                            <a:prstClr val="black"/>
                          </a:solidFill>
                          <a:effectLst/>
                          <a:uLnTx/>
                          <a:uFillTx/>
                          <a:latin typeface="Calibri" panose="020F0502020204030204" pitchFamily="34" charset="0"/>
                        </a:rPr>
                        <a:t> quarter meeting , and one will serve in the 4</a:t>
                      </a:r>
                      <a:r>
                        <a:rPr kumimoji="0" lang="en-ZA" sz="1000" b="0" i="0" u="none" strike="noStrike" kern="1200" cap="none" spc="0" normalizeH="0" baseline="30000" noProof="0" dirty="0" smtClean="0">
                          <a:ln>
                            <a:noFill/>
                          </a:ln>
                          <a:solidFill>
                            <a:prstClr val="black"/>
                          </a:solidFill>
                          <a:effectLst/>
                          <a:uLnTx/>
                          <a:uFillTx/>
                          <a:latin typeface="Calibri" panose="020F0502020204030204" pitchFamily="34" charset="0"/>
                        </a:rPr>
                        <a:t>th</a:t>
                      </a:r>
                      <a:r>
                        <a:rPr kumimoji="0" lang="en-ZA" sz="1000" b="0" i="0" u="none" strike="noStrike" kern="1200" cap="none" spc="0" normalizeH="0" baseline="0" noProof="0" dirty="0" smtClean="0">
                          <a:ln>
                            <a:noFill/>
                          </a:ln>
                          <a:solidFill>
                            <a:prstClr val="black"/>
                          </a:solidFill>
                          <a:effectLst/>
                          <a:uLnTx/>
                          <a:uFillTx/>
                          <a:latin typeface="Calibri" panose="020F0502020204030204" pitchFamily="34" charset="0"/>
                        </a:rPr>
                        <a:t> quarter meeting scheduled for the 29</a:t>
                      </a:r>
                      <a:r>
                        <a:rPr kumimoji="0" lang="en-ZA" sz="1000" b="0" i="0" u="none" strike="noStrike" kern="1200" cap="none" spc="0" normalizeH="0" baseline="30000" noProof="0" dirty="0" smtClean="0">
                          <a:ln>
                            <a:noFill/>
                          </a:ln>
                          <a:solidFill>
                            <a:prstClr val="black"/>
                          </a:solidFill>
                          <a:effectLst/>
                          <a:uLnTx/>
                          <a:uFillTx/>
                          <a:latin typeface="Calibri" panose="020F0502020204030204" pitchFamily="34" charset="0"/>
                        </a:rPr>
                        <a:t>th</a:t>
                      </a:r>
                      <a:r>
                        <a:rPr kumimoji="0" lang="en-ZA" sz="1000" b="0" i="0" u="none" strike="noStrike" kern="1200" cap="none" spc="0" normalizeH="0" baseline="0" noProof="0" dirty="0" smtClean="0">
                          <a:ln>
                            <a:noFill/>
                          </a:ln>
                          <a:solidFill>
                            <a:prstClr val="black"/>
                          </a:solidFill>
                          <a:effectLst/>
                          <a:uLnTx/>
                          <a:uFillTx/>
                          <a:latin typeface="Calibri" panose="020F0502020204030204" pitchFamily="34" charset="0"/>
                        </a:rPr>
                        <a:t> July. </a:t>
                      </a:r>
                    </a:p>
                    <a:p>
                      <a:pPr algn="just">
                        <a:lnSpc>
                          <a:spcPct val="107000"/>
                        </a:lnSpc>
                        <a:spcAft>
                          <a:spcPts val="0"/>
                        </a:spcAft>
                      </a:pPr>
                      <a:endParaRPr lang="en-ZA" sz="1000" dirty="0">
                        <a:effectLst/>
                        <a:latin typeface="Calibri" panose="020F0502020204030204" pitchFamily="34" charset="0"/>
                      </a:endParaRPr>
                    </a:p>
                  </a:txBody>
                  <a:tcPr marL="68580" marR="68580" marT="0" marB="0"/>
                </a:tc>
                <a:tc>
                  <a:txBody>
                    <a:bodyPr/>
                    <a:lstStyle/>
                    <a:p>
                      <a:pPr marL="0" marR="0" indent="0" algn="just" defTabSz="914400" rtl="0" eaLnBrk="1" fontAlgn="auto" latinLnBrk="0" hangingPunct="1">
                        <a:lnSpc>
                          <a:spcPct val="107000"/>
                        </a:lnSpc>
                        <a:spcBef>
                          <a:spcPts val="0"/>
                        </a:spcBef>
                        <a:spcAft>
                          <a:spcPts val="0"/>
                        </a:spcAft>
                        <a:buClrTx/>
                        <a:buSzTx/>
                        <a:buFontTx/>
                        <a:buNone/>
                        <a:tabLst/>
                        <a:defRPr/>
                      </a:pPr>
                      <a:r>
                        <a:rPr lang="en-ZA" sz="1000" dirty="0" smtClean="0">
                          <a:effectLst/>
                          <a:latin typeface="Calibri" panose="020F0502020204030204" pitchFamily="34" charset="0"/>
                        </a:rPr>
                        <a:t>The audit plan was revised to  3 risked based plan</a:t>
                      </a:r>
                      <a:r>
                        <a:rPr lang="en-ZA" sz="1000" baseline="0" dirty="0" smtClean="0">
                          <a:effectLst/>
                          <a:latin typeface="Calibri" panose="020F0502020204030204" pitchFamily="34" charset="0"/>
                        </a:rPr>
                        <a:t> (with the approval of the AC) due to the time lost because of resignations in the unit. This happened after the SDBIP was already reviewed</a:t>
                      </a:r>
                      <a:endParaRPr lang="en-ZA" sz="1000" dirty="0" smtClean="0">
                        <a:effectLst/>
                        <a:latin typeface="Calibri" panose="020F0502020204030204" pitchFamily="34" charset="0"/>
                      </a:endParaRPr>
                    </a:p>
                  </a:txBody>
                  <a:tcPr marL="68580" marR="68580" marT="0" marB="0"/>
                </a:tc>
              </a:tr>
              <a:tr h="1820996">
                <a:tc>
                  <a:txBody>
                    <a:bodyPr/>
                    <a:lstStyle/>
                    <a:p>
                      <a:pPr>
                        <a:lnSpc>
                          <a:spcPct val="107000"/>
                        </a:lnSpc>
                      </a:pPr>
                      <a:r>
                        <a:rPr lang="en-ZA" sz="1100" dirty="0" smtClean="0">
                          <a:solidFill>
                            <a:srgbClr val="0D0D0D"/>
                          </a:solidFill>
                          <a:effectLst/>
                          <a:latin typeface="Agency FB" panose="020B0503020202020204" pitchFamily="34" charset="0"/>
                          <a:ea typeface="Calibri" panose="020F0502020204030204" pitchFamily="34" charset="0"/>
                          <a:cs typeface="Arial" panose="020B0604020202020204" pitchFamily="34" charset="0"/>
                        </a:rPr>
                        <a:t>No of performance  internal audits report produced and processed by the Audit &amp; Performance Committee during the 2015/16</a:t>
                      </a:r>
                      <a:endParaRPr lang="en-ZA" sz="1100" dirty="0">
                        <a:effectLst/>
                        <a:latin typeface="Calibri" panose="020F0502020204030204" pitchFamily="34" charset="0"/>
                      </a:endParaRPr>
                    </a:p>
                  </a:txBody>
                  <a:tcPr marL="68580" marR="68580" marT="0" marB="0"/>
                </a:tc>
                <a:tc>
                  <a:txBody>
                    <a:bodyPr/>
                    <a:lstStyle/>
                    <a:p>
                      <a:pPr algn="l">
                        <a:lnSpc>
                          <a:spcPct val="107000"/>
                        </a:lnSpc>
                      </a:pPr>
                      <a:r>
                        <a:rPr lang="en-ZA" sz="1000" dirty="0">
                          <a:solidFill>
                            <a:srgbClr val="0D0D0D"/>
                          </a:solidFill>
                          <a:effectLst/>
                          <a:latin typeface="Agency FB" panose="020B0503020202020204" pitchFamily="34" charset="0"/>
                        </a:rPr>
                        <a:t>4</a:t>
                      </a:r>
                      <a:endParaRPr lang="en-ZA" sz="1000" dirty="0">
                        <a:effectLst/>
                        <a:latin typeface="Calibri" panose="020F0502020204030204" pitchFamily="34" charset="0"/>
                      </a:endParaRPr>
                    </a:p>
                  </a:txBody>
                  <a:tcPr marL="68580" marR="68580" marT="0" marB="0"/>
                </a:tc>
                <a:tc>
                  <a:txBody>
                    <a:bodyPr/>
                    <a:lstStyle/>
                    <a:p>
                      <a:pPr algn="l"/>
                      <a:r>
                        <a:rPr lang="en-US" sz="1000" dirty="0" smtClean="0">
                          <a:latin typeface="Agency FB" panose="020B0503020202020204" pitchFamily="34" charset="0"/>
                        </a:rPr>
                        <a:t>3</a:t>
                      </a:r>
                      <a:endParaRPr lang="en-US" sz="1000" dirty="0">
                        <a:latin typeface="Agency FB" panose="020B0503020202020204" pitchFamily="34" charset="0"/>
                      </a:endParaRPr>
                    </a:p>
                  </a:txBody>
                  <a:tcPr marT="45736" marB="45736"/>
                </a:tc>
                <a:tc>
                  <a:txBody>
                    <a:bodyPr/>
                    <a:lstStyle/>
                    <a:p>
                      <a:pPr algn="l"/>
                      <a:r>
                        <a:rPr lang="en-US" sz="1200" dirty="0" smtClean="0">
                          <a:latin typeface="Agency FB" panose="020B0503020202020204" pitchFamily="34" charset="0"/>
                        </a:rPr>
                        <a:t>R0.00</a:t>
                      </a:r>
                      <a:endParaRPr lang="en-US" sz="1200" dirty="0">
                        <a:latin typeface="Agency FB" panose="020B0503020202020204" pitchFamily="34" charset="0"/>
                      </a:endParaRPr>
                    </a:p>
                  </a:txBody>
                  <a:tcPr marT="45736" marB="45736"/>
                </a:tc>
                <a:tc>
                  <a:txBody>
                    <a:bodyPr/>
                    <a:lstStyle/>
                    <a:p>
                      <a:pPr algn="l"/>
                      <a:r>
                        <a:rPr lang="en-US" sz="1200" dirty="0" smtClean="0">
                          <a:latin typeface="Agency FB" panose="020B0503020202020204" pitchFamily="34" charset="0"/>
                        </a:rPr>
                        <a:t>R0.00</a:t>
                      </a:r>
                      <a:endParaRPr lang="en-US" sz="1200" dirty="0">
                        <a:latin typeface="Agency FB" panose="020B0503020202020204" pitchFamily="34" charset="0"/>
                      </a:endParaRPr>
                    </a:p>
                  </a:txBody>
                  <a:tcPr marT="45736" marB="45736"/>
                </a:tc>
                <a:tc>
                  <a:txBody>
                    <a:bodyPr/>
                    <a:lstStyle/>
                    <a:p>
                      <a:pPr marL="0" marR="0" indent="0" algn="just" defTabSz="914400" rtl="0" eaLnBrk="1" fontAlgn="auto" latinLnBrk="0" hangingPunct="1">
                        <a:lnSpc>
                          <a:spcPct val="107000"/>
                        </a:lnSpc>
                        <a:spcBef>
                          <a:spcPts val="0"/>
                        </a:spcBef>
                        <a:spcAft>
                          <a:spcPts val="0"/>
                        </a:spcAft>
                        <a:buClrTx/>
                        <a:buSzTx/>
                        <a:buFontTx/>
                        <a:buNone/>
                        <a:tabLst/>
                        <a:defRPr/>
                      </a:pPr>
                      <a:r>
                        <a:rPr lang="en-US" sz="1000" dirty="0" smtClean="0">
                          <a:latin typeface="Agency FB" panose="020B0503020202020204" pitchFamily="34" charset="0"/>
                        </a:rPr>
                        <a:t>Not achieved </a:t>
                      </a:r>
                    </a:p>
                    <a:p>
                      <a:pPr algn="just">
                        <a:lnSpc>
                          <a:spcPct val="107000"/>
                        </a:lnSpc>
                        <a:spcAft>
                          <a:spcPts val="0"/>
                        </a:spcAft>
                      </a:pPr>
                      <a:endParaRPr lang="en-ZA" sz="1000" kern="1200" dirty="0">
                        <a:solidFill>
                          <a:schemeClr val="dk1"/>
                        </a:solidFill>
                        <a:effectLst/>
                        <a:latin typeface="Calibri" panose="020F0502020204030204" pitchFamily="34" charset="0"/>
                        <a:ea typeface="+mn-ea"/>
                        <a:cs typeface="+mn-cs"/>
                      </a:endParaRPr>
                    </a:p>
                  </a:txBody>
                  <a:tcPr marL="68580" marR="68580" marT="0" marB="0"/>
                </a:tc>
                <a:tc>
                  <a:txBody>
                    <a:bodyPr/>
                    <a:lstStyle/>
                    <a:p>
                      <a:pPr algn="just">
                        <a:lnSpc>
                          <a:spcPct val="107000"/>
                        </a:lnSpc>
                        <a:spcAft>
                          <a:spcPts val="0"/>
                        </a:spcAft>
                      </a:pPr>
                      <a:r>
                        <a:rPr lang="en-ZA" sz="1000" dirty="0" smtClean="0">
                          <a:effectLst/>
                          <a:latin typeface="Calibri" panose="020F0502020204030204" pitchFamily="34" charset="0"/>
                        </a:rPr>
                        <a:t>2014/15 4</a:t>
                      </a:r>
                      <a:r>
                        <a:rPr lang="en-ZA" sz="1000" baseline="30000" dirty="0" smtClean="0">
                          <a:effectLst/>
                          <a:latin typeface="Calibri" panose="020F0502020204030204" pitchFamily="34" charset="0"/>
                        </a:rPr>
                        <a:t>th</a:t>
                      </a:r>
                      <a:r>
                        <a:rPr lang="en-ZA" sz="1000" dirty="0" smtClean="0">
                          <a:effectLst/>
                          <a:latin typeface="Calibri" panose="020F0502020204030204" pitchFamily="34" charset="0"/>
                        </a:rPr>
                        <a:t> Quarter audit of performance</a:t>
                      </a:r>
                      <a:r>
                        <a:rPr lang="en-ZA" sz="1000" baseline="0" dirty="0" smtClean="0">
                          <a:effectLst/>
                          <a:latin typeface="Calibri" panose="020F0502020204030204" pitchFamily="34" charset="0"/>
                        </a:rPr>
                        <a:t> was not done due to resignations .</a:t>
                      </a:r>
                    </a:p>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ZA" sz="1000" b="0" i="0" u="none" strike="noStrike" kern="1200" cap="none" spc="0" normalizeH="0" baseline="0" noProof="0" dirty="0" smtClean="0">
                          <a:ln>
                            <a:noFill/>
                          </a:ln>
                          <a:solidFill>
                            <a:prstClr val="black"/>
                          </a:solidFill>
                          <a:effectLst/>
                          <a:uLnTx/>
                          <a:uFillTx/>
                          <a:latin typeface="Calibri" panose="020F0502020204030204" pitchFamily="34" charset="0"/>
                          <a:ea typeface="+mn-ea"/>
                          <a:cs typeface="+mn-cs"/>
                        </a:rPr>
                        <a:t>3 audit of performance information reports have been prepared. Two already served in the audit committee and the 3rd quarter report will serve in the 4th quarter AC meeting on the 29 </a:t>
                      </a:r>
                      <a:r>
                        <a:rPr kumimoji="0" lang="en-ZA" sz="1000" b="0" i="0" u="none" strike="noStrike" kern="1200" cap="none" spc="0" normalizeH="0" baseline="0" noProof="0" dirty="0" err="1" smtClean="0">
                          <a:ln>
                            <a:noFill/>
                          </a:ln>
                          <a:solidFill>
                            <a:prstClr val="black"/>
                          </a:solidFill>
                          <a:effectLst/>
                          <a:uLnTx/>
                          <a:uFillTx/>
                          <a:latin typeface="Calibri" panose="020F0502020204030204" pitchFamily="34" charset="0"/>
                          <a:ea typeface="+mn-ea"/>
                          <a:cs typeface="+mn-cs"/>
                        </a:rPr>
                        <a:t>july</a:t>
                      </a:r>
                      <a:r>
                        <a:rPr kumimoji="0" lang="en-ZA" sz="1000" b="0" i="0" u="none" strike="noStrike" kern="1200" cap="none" spc="0" normalizeH="0" baseline="0" noProof="0" dirty="0" smtClean="0">
                          <a:ln>
                            <a:noFill/>
                          </a:ln>
                          <a:solidFill>
                            <a:prstClr val="black"/>
                          </a:solidFill>
                          <a:effectLst/>
                          <a:uLnTx/>
                          <a:uFillTx/>
                          <a:latin typeface="Calibri" panose="020F0502020204030204" pitchFamily="34" charset="0"/>
                          <a:ea typeface="+mn-ea"/>
                          <a:cs typeface="+mn-cs"/>
                        </a:rPr>
                        <a:t>. The 4th quarter report will serve in the special audit committee meeting to be held in august </a:t>
                      </a:r>
                    </a:p>
                  </a:txBody>
                  <a:tcPr marL="68580" marR="68580" marT="0" marB="0"/>
                </a:tc>
                <a:tc>
                  <a:txBody>
                    <a:bodyPr/>
                    <a:lstStyle/>
                    <a:p>
                      <a:pPr algn="just">
                        <a:lnSpc>
                          <a:spcPct val="107000"/>
                        </a:lnSpc>
                        <a:spcAft>
                          <a:spcPts val="0"/>
                        </a:spcAft>
                      </a:pPr>
                      <a:r>
                        <a:rPr lang="en-ZA" sz="1000" dirty="0" smtClean="0">
                          <a:effectLst/>
                          <a:latin typeface="Calibri" panose="020F0502020204030204" pitchFamily="34" charset="0"/>
                        </a:rPr>
                        <a:t>Ensure completion of planned projects</a:t>
                      </a:r>
                      <a:endParaRPr lang="en-ZA" sz="1000" dirty="0">
                        <a:effectLst/>
                        <a:latin typeface="Calibri" panose="020F0502020204030204" pitchFamily="34" charset="0"/>
                      </a:endParaRPr>
                    </a:p>
                  </a:txBody>
                  <a:tcPr marL="68580" marR="68580" marT="0" marB="0"/>
                </a:tc>
              </a:tr>
            </a:tbl>
          </a:graphicData>
        </a:graphic>
      </p:graphicFrame>
      <p:sp>
        <p:nvSpPr>
          <p:cNvPr id="3" name="TextBox 2"/>
          <p:cNvSpPr txBox="1"/>
          <p:nvPr/>
        </p:nvSpPr>
        <p:spPr>
          <a:xfrm>
            <a:off x="6089073" y="137984"/>
            <a:ext cx="3982029" cy="646331"/>
          </a:xfrm>
          <a:prstGeom prst="rect">
            <a:avLst/>
          </a:prstGeom>
          <a:solidFill>
            <a:srgbClr val="92D050"/>
          </a:solidFill>
        </p:spPr>
        <p:txBody>
          <a:bodyPr wrap="square" rtlCol="0">
            <a:spAutoFit/>
          </a:bodyPr>
          <a:lstStyle/>
          <a:p>
            <a:pPr algn="ctr"/>
            <a:r>
              <a:rPr lang="en-US" b="1" dirty="0" smtClean="0">
                <a:solidFill>
                  <a:srgbClr val="002060"/>
                </a:solidFill>
              </a:rPr>
              <a:t>EPMLM 2015/2016 ANNUAL PERFORMANCE </a:t>
            </a:r>
            <a:endParaRPr lang="en-US" b="1" dirty="0">
              <a:solidFill>
                <a:srgbClr val="002060"/>
              </a:solidFill>
            </a:endParaRPr>
          </a:p>
        </p:txBody>
      </p:sp>
      <p:pic>
        <p:nvPicPr>
          <p:cNvPr id="15362"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071102" y="-28466"/>
            <a:ext cx="914400" cy="703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Box 4"/>
          <p:cNvSpPr txBox="1"/>
          <p:nvPr/>
        </p:nvSpPr>
        <p:spPr>
          <a:xfrm>
            <a:off x="621217" y="323166"/>
            <a:ext cx="4800600" cy="368300"/>
          </a:xfrm>
          <a:prstGeom prst="rect">
            <a:avLst/>
          </a:prstGeom>
          <a:ln/>
        </p:spPr>
        <p:style>
          <a:lnRef idx="1">
            <a:schemeClr val="accent1"/>
          </a:lnRef>
          <a:fillRef idx="2">
            <a:schemeClr val="accent1"/>
          </a:fillRef>
          <a:effectRef idx="1">
            <a:schemeClr val="accent1"/>
          </a:effectRef>
          <a:fontRef idx="minor">
            <a:schemeClr val="dk1"/>
          </a:fontRef>
        </p:style>
        <p:txBody>
          <a:bodyPr>
            <a:spAutoFit/>
          </a:bodyPr>
          <a:lstStyle/>
          <a:p>
            <a:pPr algn="ctr">
              <a:defRPr/>
            </a:pPr>
            <a:r>
              <a:rPr lang="en-US" dirty="0" smtClean="0">
                <a:solidFill>
                  <a:prstClr val="black"/>
                </a:solidFill>
              </a:rPr>
              <a:t>KPA 6: GOOD GOVERNANCE</a:t>
            </a:r>
            <a:endParaRPr lang="en-US" dirty="0">
              <a:solidFill>
                <a:prstClr val="black"/>
              </a:solidFill>
            </a:endParaRPr>
          </a:p>
        </p:txBody>
      </p:sp>
      <p:sp>
        <p:nvSpPr>
          <p:cNvPr id="4" name="Slide Number Placeholder 3"/>
          <p:cNvSpPr>
            <a:spLocks noGrp="1"/>
          </p:cNvSpPr>
          <p:nvPr>
            <p:ph type="sldNum" sz="quarter" idx="12"/>
          </p:nvPr>
        </p:nvSpPr>
        <p:spPr/>
        <p:txBody>
          <a:bodyPr/>
          <a:lstStyle/>
          <a:p>
            <a:fld id="{01BCFC26-62B4-4113-B485-962636936649}" type="slidenum">
              <a:rPr lang="en-US" smtClean="0"/>
              <a:pPr/>
              <a:t>9</a:t>
            </a:fld>
            <a:endParaRPr lang="en-US"/>
          </a:p>
        </p:txBody>
      </p:sp>
    </p:spTree>
    <p:extLst>
      <p:ext uri="{BB962C8B-B14F-4D97-AF65-F5344CB8AC3E}">
        <p14:creationId xmlns:p14="http://schemas.microsoft.com/office/powerpoint/2010/main" val="2700919041"/>
      </p:ext>
    </p:extLst>
  </p:cSld>
  <p:clrMapOvr>
    <a:masterClrMapping/>
  </p:clrMapOvr>
  <p:transition spd="slow">
    <p:fad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_rels/theme3.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1_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ppt/theme/theme3.xml><?xml version="1.0" encoding="utf-8"?>
<a:theme xmlns:a="http://schemas.openxmlformats.org/drawingml/2006/main" name="3_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5694</TotalTime>
  <Words>5579</Words>
  <Application>Microsoft Office PowerPoint</Application>
  <PresentationFormat>Widescreen</PresentationFormat>
  <Paragraphs>1986</Paragraphs>
  <Slides>52</Slides>
  <Notes>3</Notes>
  <HiddenSlides>0</HiddenSlides>
  <MMClips>0</MMClips>
  <ScaleCrop>false</ScaleCrop>
  <HeadingPairs>
    <vt:vector size="6" baseType="variant">
      <vt:variant>
        <vt:lpstr>Fonts Used</vt:lpstr>
      </vt:variant>
      <vt:variant>
        <vt:i4>9</vt:i4>
      </vt:variant>
      <vt:variant>
        <vt:lpstr>Theme</vt:lpstr>
      </vt:variant>
      <vt:variant>
        <vt:i4>3</vt:i4>
      </vt:variant>
      <vt:variant>
        <vt:lpstr>Slide Titles</vt:lpstr>
      </vt:variant>
      <vt:variant>
        <vt:i4>52</vt:i4>
      </vt:variant>
    </vt:vector>
  </HeadingPairs>
  <TitlesOfParts>
    <vt:vector size="64" baseType="lpstr">
      <vt:lpstr>Batang</vt:lpstr>
      <vt:lpstr>Agency FB</vt:lpstr>
      <vt:lpstr>Aharoni</vt:lpstr>
      <vt:lpstr>Arial</vt:lpstr>
      <vt:lpstr>Baskerville Old Face</vt:lpstr>
      <vt:lpstr>Calibri</vt:lpstr>
      <vt:lpstr>Century Gothic</vt:lpstr>
      <vt:lpstr>Times New Roman</vt:lpstr>
      <vt:lpstr>Wingdings 2</vt:lpstr>
      <vt:lpstr>Austin</vt:lpstr>
      <vt:lpstr>1_Austin</vt:lpstr>
      <vt:lpstr>3_Austin</vt:lpstr>
      <vt:lpstr>PowerPoint Presentation</vt:lpstr>
      <vt:lpstr>PowerPoint Presentation</vt:lpstr>
      <vt:lpstr>PowerPoint Presentation</vt:lpstr>
      <vt:lpstr>PowerPoint Presentation</vt:lpstr>
      <vt:lpstr>PowerPoint Presentation</vt:lpstr>
      <vt:lpstr>PowerPoint Presentation</vt:lpstr>
      <vt:lpstr>  </vt:lpstr>
      <vt:lpstr>PowerPoint Presentation</vt:lpstr>
      <vt:lpstr>PowerPoint Presentation</vt:lpstr>
      <vt:lpstr>PowerPoint Presentation</vt:lpstr>
      <vt:lpstr>PowerPoint Presentation</vt:lpstr>
      <vt:lpstr>PowerPoint Presentation</vt:lpstr>
      <vt:lpstr>PLANNING AND ECONOMIC DEVELOPMENT   </vt:lpstr>
      <vt:lpstr>PowerPoint Presentation</vt:lpstr>
      <vt:lpstr>PowerPoint Presentation</vt:lpstr>
      <vt:lpstr>PowerPoint Presentation</vt:lpstr>
      <vt:lpstr>PowerPoint Presentation</vt:lpstr>
      <vt:lpstr>PowerPoint Presentation</vt:lpstr>
      <vt:lpstr>CORPORATE SERVICE    </vt:lpstr>
      <vt:lpstr>PowerPoint Presentation</vt:lpstr>
      <vt:lpstr>PowerPoint Presentation</vt:lpstr>
      <vt:lpstr>PowerPoint Presentation</vt:lpstr>
      <vt:lpstr>PowerPoint Presentation</vt:lpstr>
      <vt:lpstr>PowerPoint Presentation</vt:lpstr>
      <vt:lpstr>PowerPoint Presentation</vt:lpstr>
      <vt:lpstr>INFRASTRUCTURE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Community Services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BUDGET AND TREASURY </vt:lpstr>
      <vt:lpstr>PowerPoint Presentation</vt:lpstr>
      <vt:lpstr>PowerPoint Presentation</vt:lpstr>
      <vt:lpstr>PowerPoint Presentation</vt:lpstr>
      <vt:lpstr>PowerPoint Presentation</vt:lpstr>
      <vt:lpstr>PowerPoint Presentation</vt:lpstr>
      <vt:lpstr>PowerPoint Presentation</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Johan Durie</dc:creator>
  <cp:lastModifiedBy>Collins Makgopa</cp:lastModifiedBy>
  <cp:revision>812</cp:revision>
  <cp:lastPrinted>2016-07-26T12:53:06Z</cp:lastPrinted>
  <dcterms:created xsi:type="dcterms:W3CDTF">2015-01-15T10:03:33Z</dcterms:created>
  <dcterms:modified xsi:type="dcterms:W3CDTF">2016-09-12T09:52:09Z</dcterms:modified>
</cp:coreProperties>
</file>